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9"/>
  </p:notesMasterIdLst>
  <p:sldIdLst>
    <p:sldId id="270" r:id="rId2"/>
    <p:sldId id="299" r:id="rId3"/>
    <p:sldId id="300" r:id="rId4"/>
    <p:sldId id="278" r:id="rId5"/>
    <p:sldId id="279" r:id="rId6"/>
    <p:sldId id="277" r:id="rId7"/>
    <p:sldId id="288" r:id="rId8"/>
    <p:sldId id="257" r:id="rId9"/>
    <p:sldId id="280" r:id="rId10"/>
    <p:sldId id="289" r:id="rId11"/>
    <p:sldId id="291" r:id="rId12"/>
    <p:sldId id="301" r:id="rId13"/>
    <p:sldId id="303" r:id="rId14"/>
    <p:sldId id="304" r:id="rId15"/>
    <p:sldId id="292" r:id="rId16"/>
    <p:sldId id="293" r:id="rId17"/>
    <p:sldId id="29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990000"/>
    <a:srgbClr val="FF00FF"/>
    <a:srgbClr val="CC99FF"/>
    <a:srgbClr val="FF9900"/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909" autoAdjust="0"/>
  </p:normalViewPr>
  <p:slideViewPr>
    <p:cSldViewPr>
      <p:cViewPr>
        <p:scale>
          <a:sx n="50" d="100"/>
          <a:sy n="50" d="100"/>
        </p:scale>
        <p:origin x="-2142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D9C8850-1667-4AC1-A750-D67562EC1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001576-9916-4680-B561-B2E45DD3ABD1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№ 247а Двугранные углы при основании пирамиды равны. Докажите, что высота пирамиды проходит через центр окружности, вписанной в основания.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3C327-8522-42B3-BC50-F6182B6ABDB4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№ 249а В пирамиде все боковые ребра равны между собой. Докажите, что высота пирамиды проходит через центр окружности,  описанной около основания.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DD2AF0-C9BC-4B0E-8C22-F36E6B8E13BE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Анимация настроена по щелчку.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6F0BD2-9AB4-4355-B435-FE89376FD209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Переход к слайдам № 16, 17, 18 осуществляется по гиперссылке. Для этого необходимо навести указатель мыши на условие соответствующего пункта и щелкнуть.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971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71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665C3-AE2B-481C-B1F0-A19AA9DD3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28075-DA04-4C7F-B147-2172173C9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A197C-D51E-4596-A044-CF528F47B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DF764-AE4C-4E70-B9A8-EA6F299FA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F2169-32B9-4F77-B3D2-AB756121C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ED3E-1F41-4704-9AF2-EBC52E41C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1196A-D082-4C44-830C-A839BF516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0C09-C658-4777-A569-23622A0B5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61724-C809-448A-8EB7-71E906995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4B578-7441-4602-B481-2907FC822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8A5E-E666-4C44-ACEF-71450D8A5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F2356-828A-4840-86C3-F9406F19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B66A-4534-4439-B40E-2FF1C9B36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2867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67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2867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7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68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868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8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8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9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26141B4-CA4E-4C32-A868-39B9AE6AD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ransition spd="med">
    <p:strip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0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67056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Пирамида.</a:t>
            </a:r>
          </a:p>
        </p:txBody>
      </p:sp>
      <p:pic>
        <p:nvPicPr>
          <p:cNvPr id="409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916113"/>
            <a:ext cx="3859212" cy="4754562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4100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5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73453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Апофема.</a:t>
            </a:r>
          </a:p>
        </p:txBody>
      </p:sp>
      <p:sp useBgFill="1">
        <p:nvSpPr>
          <p:cNvPr id="12291" name="Rectangle 0"/>
          <p:cNvSpPr>
            <a:spLocks noChangeArrowheads="1"/>
          </p:cNvSpPr>
          <p:nvPr/>
        </p:nvSpPr>
        <p:spPr bwMode="auto">
          <a:xfrm>
            <a:off x="6227763" y="4437063"/>
            <a:ext cx="2447925" cy="647700"/>
          </a:xfrm>
          <a:prstGeom prst="rect">
            <a:avLst/>
          </a:prstGeom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МН - апофема</a:t>
            </a:r>
          </a:p>
        </p:txBody>
      </p:sp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3519487" cy="4537075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12293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900113" y="2060575"/>
            <a:ext cx="7883525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33400" indent="-533400">
              <a:spcBef>
                <a:spcPct val="50000"/>
              </a:spcBef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В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правильной четырехугольной пирамиде построить:</a:t>
            </a:r>
          </a:p>
          <a:p>
            <a:pPr marL="533400" indent="-533400">
              <a:spcBef>
                <a:spcPct val="50000"/>
              </a:spcBef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а)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sldjump"/>
              </a:rPr>
              <a:t>угол между боковым ребром и плоскостью основания;</a:t>
            </a:r>
            <a:endParaRPr lang="ru-RU" sz="28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>
              <a:spcBef>
                <a:spcPct val="50000"/>
              </a:spcBef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б)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sldjump"/>
              </a:rPr>
              <a:t>линейный угол двугранного угла при основании;</a:t>
            </a:r>
            <a:endParaRPr lang="ru-RU" sz="28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>
              <a:spcBef>
                <a:spcPct val="50000"/>
              </a:spcBef>
              <a:defRPr/>
            </a:pP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в) </a:t>
            </a:r>
            <a:r>
              <a:rPr lang="ru-R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линейный угол двугранного угла между боковыми гранями.</a:t>
            </a:r>
            <a:endParaRPr lang="ru-RU" sz="28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64087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Задача.</a:t>
            </a:r>
          </a:p>
        </p:txBody>
      </p:sp>
      <p:sp useBgFill="1">
        <p:nvSpPr>
          <p:cNvPr id="13316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64087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Задача № 255.</a:t>
            </a:r>
          </a:p>
        </p:txBody>
      </p:sp>
      <p:pic>
        <p:nvPicPr>
          <p:cNvPr id="14339" name="Picture 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916113"/>
            <a:ext cx="3479800" cy="4941887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14340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619250" y="620713"/>
            <a:ext cx="64087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Итоги урока.</a:t>
            </a:r>
          </a:p>
        </p:txBody>
      </p:sp>
      <p:sp useBgFill="1">
        <p:nvSpPr>
          <p:cNvPr id="15363" name="AutoShape 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453188"/>
            <a:ext cx="539750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364" name="Group 22"/>
          <p:cNvGrpSpPr>
            <a:grpSpLocks/>
          </p:cNvGrpSpPr>
          <p:nvPr/>
        </p:nvGrpSpPr>
        <p:grpSpPr bwMode="auto">
          <a:xfrm>
            <a:off x="2555875" y="1916113"/>
            <a:ext cx="4165600" cy="4613275"/>
            <a:chOff x="1610" y="1207"/>
            <a:chExt cx="2624" cy="2906"/>
          </a:xfrm>
        </p:grpSpPr>
        <p:sp>
          <p:nvSpPr>
            <p:cNvPr id="15365" name="Text Box 2"/>
            <p:cNvSpPr txBox="1">
              <a:spLocks noChangeArrowheads="1"/>
            </p:cNvSpPr>
            <p:nvPr/>
          </p:nvSpPr>
          <p:spPr bwMode="auto">
            <a:xfrm>
              <a:off x="2221" y="2704"/>
              <a:ext cx="3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en-US" sz="1600" b="1" baseline="-25000"/>
                <a:t>n</a:t>
              </a:r>
              <a:endParaRPr lang="ru-RU" sz="1600" b="1"/>
            </a:p>
          </p:txBody>
        </p:sp>
        <p:sp>
          <p:nvSpPr>
            <p:cNvPr id="15366" name="Text Box 3"/>
            <p:cNvSpPr txBox="1">
              <a:spLocks noChangeArrowheads="1"/>
            </p:cNvSpPr>
            <p:nvPr/>
          </p:nvSpPr>
          <p:spPr bwMode="auto">
            <a:xfrm>
              <a:off x="1610" y="3384"/>
              <a:ext cx="3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ru-RU" sz="1600" b="1" baseline="-25000"/>
                <a:t>1</a:t>
              </a:r>
              <a:endParaRPr lang="ru-RU" sz="1600" b="1"/>
            </a:p>
          </p:txBody>
        </p:sp>
        <p:sp>
          <p:nvSpPr>
            <p:cNvPr id="15367" name="Rectangle 4"/>
            <p:cNvSpPr>
              <a:spLocks noChangeArrowheads="1"/>
            </p:cNvSpPr>
            <p:nvPr/>
          </p:nvSpPr>
          <p:spPr bwMode="auto">
            <a:xfrm>
              <a:off x="2973" y="1207"/>
              <a:ext cx="33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Р</a:t>
              </a:r>
            </a:p>
          </p:txBody>
        </p:sp>
        <p:grpSp>
          <p:nvGrpSpPr>
            <p:cNvPr id="15368" name="Group 5"/>
            <p:cNvGrpSpPr>
              <a:grpSpLocks/>
            </p:cNvGrpSpPr>
            <p:nvPr/>
          </p:nvGrpSpPr>
          <p:grpSpPr bwMode="auto">
            <a:xfrm>
              <a:off x="1837" y="1479"/>
              <a:ext cx="2397" cy="2634"/>
              <a:chOff x="2200" y="799"/>
              <a:chExt cx="1769" cy="3087"/>
            </a:xfrm>
          </p:grpSpPr>
          <p:sp useBgFill="1">
            <p:nvSpPr>
              <p:cNvPr id="15372" name="Oval 6"/>
              <p:cNvSpPr>
                <a:spLocks noChangeArrowheads="1"/>
              </p:cNvSpPr>
              <p:nvPr/>
            </p:nvSpPr>
            <p:spPr bwMode="auto">
              <a:xfrm rot="-146776">
                <a:off x="2200" y="2387"/>
                <a:ext cx="1769" cy="1499"/>
              </a:xfrm>
              <a:prstGeom prst="ellipse">
                <a:avLst/>
              </a:prstGeom>
              <a:ln w="3175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 useBgFill="1">
            <p:nvSpPr>
              <p:cNvPr id="15373" name="AutoShape 7"/>
              <p:cNvSpPr>
                <a:spLocks noChangeArrowheads="1"/>
              </p:cNvSpPr>
              <p:nvPr/>
            </p:nvSpPr>
            <p:spPr bwMode="auto">
              <a:xfrm>
                <a:off x="2200" y="2478"/>
                <a:ext cx="1769" cy="1316"/>
              </a:xfrm>
              <a:prstGeom prst="hexagon">
                <a:avLst>
                  <a:gd name="adj" fmla="val 34956"/>
                  <a:gd name="vf" fmla="val 115470"/>
                </a:avLst>
              </a:prstGeom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4" name="Line 8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Line 9"/>
              <p:cNvSpPr>
                <a:spLocks noChangeShapeType="1"/>
              </p:cNvSpPr>
              <p:nvPr/>
            </p:nvSpPr>
            <p:spPr bwMode="auto">
              <a:xfrm flipH="1">
                <a:off x="3061" y="845"/>
                <a:ext cx="0" cy="226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6" name="Line 10"/>
              <p:cNvSpPr>
                <a:spLocks noChangeShapeType="1"/>
              </p:cNvSpPr>
              <p:nvPr/>
            </p:nvSpPr>
            <p:spPr bwMode="auto">
              <a:xfrm flipH="1" flipV="1">
                <a:off x="3061" y="845"/>
                <a:ext cx="454" cy="294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7" name="Line 11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299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8" name="Line 12"/>
              <p:cNvSpPr>
                <a:spLocks noChangeShapeType="1"/>
              </p:cNvSpPr>
              <p:nvPr/>
            </p:nvSpPr>
            <p:spPr bwMode="auto">
              <a:xfrm flipV="1">
                <a:off x="2200" y="799"/>
                <a:ext cx="861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Line 13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454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0" name="Line 14"/>
              <p:cNvSpPr>
                <a:spLocks noChangeShapeType="1"/>
              </p:cNvSpPr>
              <p:nvPr/>
            </p:nvSpPr>
            <p:spPr bwMode="auto">
              <a:xfrm flipH="1">
                <a:off x="3515" y="3158"/>
                <a:ext cx="454" cy="63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1" name="Line 15"/>
              <p:cNvSpPr>
                <a:spLocks noChangeShapeType="1"/>
              </p:cNvSpPr>
              <p:nvPr/>
            </p:nvSpPr>
            <p:spPr bwMode="auto">
              <a:xfrm flipH="1">
                <a:off x="2653" y="3113"/>
                <a:ext cx="408" cy="68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2" name="Line 16"/>
              <p:cNvSpPr>
                <a:spLocks noChangeShapeType="1"/>
              </p:cNvSpPr>
              <p:nvPr/>
            </p:nvSpPr>
            <p:spPr bwMode="auto">
              <a:xfrm>
                <a:off x="2699" y="3793"/>
                <a:ext cx="7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3" name="Line 17"/>
              <p:cNvSpPr>
                <a:spLocks noChangeShapeType="1"/>
              </p:cNvSpPr>
              <p:nvPr/>
            </p:nvSpPr>
            <p:spPr bwMode="auto">
              <a:xfrm>
                <a:off x="2200" y="3158"/>
                <a:ext cx="453" cy="63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4" name="Line 18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908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69" name="Rectangle 19"/>
            <p:cNvSpPr>
              <a:spLocks noChangeArrowheads="1"/>
            </p:cNvSpPr>
            <p:nvPr/>
          </p:nvSpPr>
          <p:spPr bwMode="auto">
            <a:xfrm>
              <a:off x="3020" y="3339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О</a:t>
              </a:r>
            </a:p>
          </p:txBody>
        </p:sp>
        <p:sp>
          <p:nvSpPr>
            <p:cNvPr id="15370" name="Line 20"/>
            <p:cNvSpPr>
              <a:spLocks noChangeShapeType="1"/>
            </p:cNvSpPr>
            <p:nvPr/>
          </p:nvSpPr>
          <p:spPr bwMode="auto">
            <a:xfrm flipH="1">
              <a:off x="2154" y="3475"/>
              <a:ext cx="817" cy="272"/>
            </a:xfrm>
            <a:prstGeom prst="line">
              <a:avLst/>
            </a:prstGeom>
            <a:noFill/>
            <a:ln w="31750">
              <a:solidFill>
                <a:srgbClr val="CC99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Oval 21"/>
            <p:cNvSpPr>
              <a:spLocks noChangeArrowheads="1"/>
            </p:cNvSpPr>
            <p:nvPr/>
          </p:nvSpPr>
          <p:spPr bwMode="auto">
            <a:xfrm>
              <a:off x="2018" y="2930"/>
              <a:ext cx="2019" cy="1088"/>
            </a:xfrm>
            <a:prstGeom prst="ellipse">
              <a:avLst/>
            </a:prstGeom>
            <a:noFill/>
            <a:ln w="9525">
              <a:solidFill>
                <a:srgbClr val="CC99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1331913" y="765175"/>
            <a:ext cx="64087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Домашнее задание.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4967288" y="2205038"/>
            <a:ext cx="41767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§</a:t>
            </a:r>
            <a:r>
              <a:rPr lang="ru-RU" sz="4000"/>
              <a:t> 2 п.29</a:t>
            </a:r>
          </a:p>
          <a:p>
            <a:pPr>
              <a:spcBef>
                <a:spcPct val="50000"/>
              </a:spcBef>
            </a:pPr>
            <a:r>
              <a:rPr lang="ru-RU" sz="4000"/>
              <a:t> № 256 (а, в, г) 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2"/>
          <a:srcRect l="15685" t="23329" r="58017" b="14589"/>
          <a:stretch>
            <a:fillRect/>
          </a:stretch>
        </p:blipFill>
        <p:spPr bwMode="auto">
          <a:xfrm>
            <a:off x="1116013" y="1844675"/>
            <a:ext cx="3375025" cy="4822825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16389" name="AutoShape 1025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812088" y="6308725"/>
            <a:ext cx="1331912" cy="549275"/>
          </a:xfrm>
          <a:prstGeom prst="actionButtonBlank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Rectangle 1027"/>
          <p:cNvSpPr>
            <a:spLocks noChangeArrowheads="1"/>
          </p:cNvSpPr>
          <p:nvPr/>
        </p:nvSpPr>
        <p:spPr bwMode="auto">
          <a:xfrm>
            <a:off x="7956550" y="6453188"/>
            <a:ext cx="9366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" action="ppaction://hlinkshowjump?jump=endshow"/>
              </a:rPr>
              <a:t>конец</a:t>
            </a:r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1042988" y="260350"/>
            <a:ext cx="7343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Дано: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CD –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правильная пирамида.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Построить: 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AM ; ABCD)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grpSp>
        <p:nvGrpSpPr>
          <p:cNvPr id="17411" name="Group 34"/>
          <p:cNvGrpSpPr>
            <a:grpSpLocks/>
          </p:cNvGrpSpPr>
          <p:nvPr/>
        </p:nvGrpSpPr>
        <p:grpSpPr bwMode="auto">
          <a:xfrm>
            <a:off x="3492500" y="765175"/>
            <a:ext cx="863600" cy="215900"/>
            <a:chOff x="2200" y="482"/>
            <a:chExt cx="544" cy="136"/>
          </a:xfrm>
        </p:grpSpPr>
        <p:sp>
          <p:nvSpPr>
            <p:cNvPr id="17428" name="Line 5"/>
            <p:cNvSpPr>
              <a:spLocks noChangeShapeType="1"/>
            </p:cNvSpPr>
            <p:nvPr/>
          </p:nvSpPr>
          <p:spPr bwMode="auto">
            <a:xfrm flipV="1">
              <a:off x="2200" y="482"/>
              <a:ext cx="272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7"/>
            <p:cNvSpPr>
              <a:spLocks noChangeShapeType="1"/>
            </p:cNvSpPr>
            <p:nvPr/>
          </p:nvSpPr>
          <p:spPr bwMode="auto">
            <a:xfrm>
              <a:off x="2426" y="48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8"/>
            <p:cNvSpPr>
              <a:spLocks noChangeShapeType="1"/>
            </p:cNvSpPr>
            <p:nvPr/>
          </p:nvSpPr>
          <p:spPr bwMode="auto">
            <a:xfrm>
              <a:off x="2472" y="482"/>
              <a:ext cx="272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6700" name="Rectangle 28"/>
          <p:cNvSpPr>
            <a:spLocks noChangeArrowheads="1"/>
          </p:cNvSpPr>
          <p:nvPr/>
        </p:nvSpPr>
        <p:spPr bwMode="auto">
          <a:xfrm>
            <a:off x="5292725" y="2060575"/>
            <a:ext cx="3673475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Построение: 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МО    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ABCD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AO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– проекция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AD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на плоскость основания;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AM ; ABCD)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М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AO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endParaRPr lang="ru-RU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7413" name="Group 0"/>
          <p:cNvGrpSpPr>
            <a:grpSpLocks/>
          </p:cNvGrpSpPr>
          <p:nvPr/>
        </p:nvGrpSpPr>
        <p:grpSpPr bwMode="auto">
          <a:xfrm>
            <a:off x="5795963" y="2781300"/>
            <a:ext cx="863600" cy="1655763"/>
            <a:chOff x="3651" y="1752"/>
            <a:chExt cx="544" cy="1043"/>
          </a:xfrm>
        </p:grpSpPr>
        <p:grpSp>
          <p:nvGrpSpPr>
            <p:cNvPr id="17421" name="Group 32"/>
            <p:cNvGrpSpPr>
              <a:grpSpLocks/>
            </p:cNvGrpSpPr>
            <p:nvPr/>
          </p:nvGrpSpPr>
          <p:grpSpPr bwMode="auto">
            <a:xfrm>
              <a:off x="3742" y="1752"/>
              <a:ext cx="181" cy="181"/>
              <a:chOff x="4105" y="1752"/>
              <a:chExt cx="181" cy="181"/>
            </a:xfrm>
          </p:grpSpPr>
          <p:sp>
            <p:nvSpPr>
              <p:cNvPr id="17426" name="Line 29"/>
              <p:cNvSpPr>
                <a:spLocks noChangeShapeType="1"/>
              </p:cNvSpPr>
              <p:nvPr/>
            </p:nvSpPr>
            <p:spPr bwMode="auto">
              <a:xfrm>
                <a:off x="4105" y="193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7" name="Line 30"/>
              <p:cNvSpPr>
                <a:spLocks noChangeShapeType="1"/>
              </p:cNvSpPr>
              <p:nvPr/>
            </p:nvSpPr>
            <p:spPr bwMode="auto">
              <a:xfrm>
                <a:off x="4195" y="1752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22" name="Group 35"/>
            <p:cNvGrpSpPr>
              <a:grpSpLocks/>
            </p:cNvGrpSpPr>
            <p:nvPr/>
          </p:nvGrpSpPr>
          <p:grpSpPr bwMode="auto">
            <a:xfrm>
              <a:off x="3651" y="2659"/>
              <a:ext cx="544" cy="136"/>
              <a:chOff x="2200" y="482"/>
              <a:chExt cx="544" cy="136"/>
            </a:xfrm>
          </p:grpSpPr>
          <p:sp>
            <p:nvSpPr>
              <p:cNvPr id="17423" name="Line 36"/>
              <p:cNvSpPr>
                <a:spLocks noChangeShapeType="1"/>
              </p:cNvSpPr>
              <p:nvPr/>
            </p:nvSpPr>
            <p:spPr bwMode="auto">
              <a:xfrm flipV="1">
                <a:off x="2200" y="482"/>
                <a:ext cx="272" cy="13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Line 37"/>
              <p:cNvSpPr>
                <a:spLocks noChangeShapeType="1"/>
              </p:cNvSpPr>
              <p:nvPr/>
            </p:nvSpPr>
            <p:spPr bwMode="auto">
              <a:xfrm>
                <a:off x="2426" y="482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Line 38"/>
              <p:cNvSpPr>
                <a:spLocks noChangeShapeType="1"/>
              </p:cNvSpPr>
              <p:nvPr/>
            </p:nvSpPr>
            <p:spPr bwMode="auto">
              <a:xfrm>
                <a:off x="2472" y="482"/>
                <a:ext cx="272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7414" name="Group 3"/>
          <p:cNvGrpSpPr>
            <a:grpSpLocks/>
          </p:cNvGrpSpPr>
          <p:nvPr/>
        </p:nvGrpSpPr>
        <p:grpSpPr bwMode="auto">
          <a:xfrm>
            <a:off x="1042988" y="1989138"/>
            <a:ext cx="3986212" cy="4537075"/>
            <a:chOff x="657" y="1253"/>
            <a:chExt cx="2511" cy="2858"/>
          </a:xfrm>
        </p:grpSpPr>
        <p:grpSp>
          <p:nvGrpSpPr>
            <p:cNvPr id="17416" name="Group 33"/>
            <p:cNvGrpSpPr>
              <a:grpSpLocks/>
            </p:cNvGrpSpPr>
            <p:nvPr/>
          </p:nvGrpSpPr>
          <p:grpSpPr bwMode="auto">
            <a:xfrm>
              <a:off x="657" y="1253"/>
              <a:ext cx="2511" cy="2858"/>
              <a:chOff x="567" y="1207"/>
              <a:chExt cx="2511" cy="2858"/>
            </a:xfrm>
          </p:grpSpPr>
          <p:pic>
            <p:nvPicPr>
              <p:cNvPr id="17419" name="Picture 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67" y="1207"/>
                <a:ext cx="2511" cy="2858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17420" name="Arc 27"/>
              <p:cNvSpPr>
                <a:spLocks/>
              </p:cNvSpPr>
              <p:nvPr/>
            </p:nvSpPr>
            <p:spPr bwMode="auto">
              <a:xfrm>
                <a:off x="1156" y="3294"/>
                <a:ext cx="263" cy="318"/>
              </a:xfrm>
              <a:custGeom>
                <a:avLst/>
                <a:gdLst>
                  <a:gd name="T0" fmla="*/ 0 w 20793"/>
                  <a:gd name="T1" fmla="*/ 0 h 21600"/>
                  <a:gd name="T2" fmla="*/ 3 w 20793"/>
                  <a:gd name="T3" fmla="*/ 3 h 21600"/>
                  <a:gd name="T4" fmla="*/ 0 w 20793"/>
                  <a:gd name="T5" fmla="*/ 5 h 21600"/>
                  <a:gd name="T6" fmla="*/ 0 60000 65536"/>
                  <a:gd name="T7" fmla="*/ 0 60000 65536"/>
                  <a:gd name="T8" fmla="*/ 0 60000 65536"/>
                  <a:gd name="T9" fmla="*/ 0 w 20793"/>
                  <a:gd name="T10" fmla="*/ 0 h 21600"/>
                  <a:gd name="T11" fmla="*/ 20793 w 2079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93" h="21600" fill="none" extrusionOk="0">
                    <a:moveTo>
                      <a:pt x="-1" y="0"/>
                    </a:moveTo>
                    <a:cubicBezTo>
                      <a:pt x="9676" y="0"/>
                      <a:pt x="18172" y="6435"/>
                      <a:pt x="20792" y="15750"/>
                    </a:cubicBezTo>
                  </a:path>
                  <a:path w="20793" h="21600" stroke="0" extrusionOk="0">
                    <a:moveTo>
                      <a:pt x="-1" y="0"/>
                    </a:moveTo>
                    <a:cubicBezTo>
                      <a:pt x="9676" y="0"/>
                      <a:pt x="18172" y="6435"/>
                      <a:pt x="20792" y="1575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417" name="Line 1"/>
            <p:cNvSpPr>
              <a:spLocks noChangeShapeType="1"/>
            </p:cNvSpPr>
            <p:nvPr/>
          </p:nvSpPr>
          <p:spPr bwMode="auto">
            <a:xfrm flipH="1">
              <a:off x="1837" y="3158"/>
              <a:ext cx="136" cy="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8" name="Line 2"/>
            <p:cNvSpPr>
              <a:spLocks noChangeShapeType="1"/>
            </p:cNvSpPr>
            <p:nvPr/>
          </p:nvSpPr>
          <p:spPr bwMode="auto">
            <a:xfrm>
              <a:off x="1837" y="3249"/>
              <a:ext cx="0" cy="1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15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actionButtonRetur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1042988" y="260350"/>
            <a:ext cx="7343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Дано: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CD –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правильная пирамида.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Построить: 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CMD ; ABCD)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3492500" y="765175"/>
            <a:ext cx="863600" cy="215900"/>
            <a:chOff x="2200" y="482"/>
            <a:chExt cx="544" cy="136"/>
          </a:xfrm>
        </p:grpSpPr>
        <p:sp>
          <p:nvSpPr>
            <p:cNvPr id="18456" name="Line 4"/>
            <p:cNvSpPr>
              <a:spLocks noChangeShapeType="1"/>
            </p:cNvSpPr>
            <p:nvPr/>
          </p:nvSpPr>
          <p:spPr bwMode="auto">
            <a:xfrm flipV="1">
              <a:off x="2200" y="482"/>
              <a:ext cx="272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Line 5"/>
            <p:cNvSpPr>
              <a:spLocks noChangeShapeType="1"/>
            </p:cNvSpPr>
            <p:nvPr/>
          </p:nvSpPr>
          <p:spPr bwMode="auto">
            <a:xfrm>
              <a:off x="2426" y="48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8" name="Line 6"/>
            <p:cNvSpPr>
              <a:spLocks noChangeShapeType="1"/>
            </p:cNvSpPr>
            <p:nvPr/>
          </p:nvSpPr>
          <p:spPr bwMode="auto">
            <a:xfrm>
              <a:off x="2472" y="482"/>
              <a:ext cx="272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8730" name="Rectangle 10"/>
          <p:cNvSpPr>
            <a:spLocks noChangeArrowheads="1"/>
          </p:cNvSpPr>
          <p:nvPr/>
        </p:nvSpPr>
        <p:spPr bwMode="auto">
          <a:xfrm>
            <a:off x="4932363" y="2060575"/>
            <a:ext cx="4498975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Построение: 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Проведем апофему МН.</a:t>
            </a:r>
            <a:endParaRPr lang="en-US" sz="2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ВС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;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НО – проекция МН на 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ABCD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Следовательно, НО     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CD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(С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en-U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; ABCD)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МНО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grpSp>
        <p:nvGrpSpPr>
          <p:cNvPr id="18437" name="Group 14"/>
          <p:cNvGrpSpPr>
            <a:grpSpLocks/>
          </p:cNvGrpSpPr>
          <p:nvPr/>
        </p:nvGrpSpPr>
        <p:grpSpPr bwMode="auto">
          <a:xfrm>
            <a:off x="5651500" y="4941888"/>
            <a:ext cx="863600" cy="215900"/>
            <a:chOff x="2200" y="482"/>
            <a:chExt cx="544" cy="136"/>
          </a:xfrm>
        </p:grpSpPr>
        <p:sp>
          <p:nvSpPr>
            <p:cNvPr id="18453" name="Line 15"/>
            <p:cNvSpPr>
              <a:spLocks noChangeShapeType="1"/>
            </p:cNvSpPr>
            <p:nvPr/>
          </p:nvSpPr>
          <p:spPr bwMode="auto">
            <a:xfrm flipV="1">
              <a:off x="2200" y="482"/>
              <a:ext cx="272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Line 16"/>
            <p:cNvSpPr>
              <a:spLocks noChangeShapeType="1"/>
            </p:cNvSpPr>
            <p:nvPr/>
          </p:nvSpPr>
          <p:spPr bwMode="auto">
            <a:xfrm>
              <a:off x="2426" y="48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Line 17"/>
            <p:cNvSpPr>
              <a:spLocks noChangeShapeType="1"/>
            </p:cNvSpPr>
            <p:nvPr/>
          </p:nvSpPr>
          <p:spPr bwMode="auto">
            <a:xfrm>
              <a:off x="2472" y="482"/>
              <a:ext cx="272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8" name="Group 24"/>
          <p:cNvGrpSpPr>
            <a:grpSpLocks/>
          </p:cNvGrpSpPr>
          <p:nvPr/>
        </p:nvGrpSpPr>
        <p:grpSpPr bwMode="auto">
          <a:xfrm>
            <a:off x="7885113" y="4581525"/>
            <a:ext cx="215900" cy="215900"/>
            <a:chOff x="4105" y="1752"/>
            <a:chExt cx="181" cy="181"/>
          </a:xfrm>
        </p:grpSpPr>
        <p:sp>
          <p:nvSpPr>
            <p:cNvPr id="18451" name="Line 25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Line 26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9" name="Group 27"/>
          <p:cNvGrpSpPr>
            <a:grpSpLocks/>
          </p:cNvGrpSpPr>
          <p:nvPr/>
        </p:nvGrpSpPr>
        <p:grpSpPr bwMode="auto">
          <a:xfrm>
            <a:off x="5508625" y="3357563"/>
            <a:ext cx="287338" cy="287337"/>
            <a:chOff x="4105" y="1752"/>
            <a:chExt cx="181" cy="181"/>
          </a:xfrm>
        </p:grpSpPr>
        <p:sp>
          <p:nvSpPr>
            <p:cNvPr id="18449" name="Line 28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0" name="Line 29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40" name="Group 11"/>
          <p:cNvGrpSpPr>
            <a:grpSpLocks/>
          </p:cNvGrpSpPr>
          <p:nvPr/>
        </p:nvGrpSpPr>
        <p:grpSpPr bwMode="auto">
          <a:xfrm>
            <a:off x="900113" y="1844675"/>
            <a:ext cx="3929062" cy="5013325"/>
            <a:chOff x="567" y="1162"/>
            <a:chExt cx="2475" cy="3158"/>
          </a:xfrm>
        </p:grpSpPr>
        <p:pic>
          <p:nvPicPr>
            <p:cNvPr id="1844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7" y="1162"/>
              <a:ext cx="2475" cy="3158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8443" name="Line 5"/>
            <p:cNvSpPr>
              <a:spLocks noChangeShapeType="1"/>
            </p:cNvSpPr>
            <p:nvPr/>
          </p:nvSpPr>
          <p:spPr bwMode="auto">
            <a:xfrm flipH="1">
              <a:off x="1837" y="3475"/>
              <a:ext cx="1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Line 6"/>
            <p:cNvSpPr>
              <a:spLocks noChangeShapeType="1"/>
            </p:cNvSpPr>
            <p:nvPr/>
          </p:nvSpPr>
          <p:spPr bwMode="auto">
            <a:xfrm flipH="1" flipV="1">
              <a:off x="1973" y="3475"/>
              <a:ext cx="0" cy="13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Line 7"/>
            <p:cNvSpPr>
              <a:spLocks noChangeShapeType="1"/>
            </p:cNvSpPr>
            <p:nvPr/>
          </p:nvSpPr>
          <p:spPr bwMode="auto">
            <a:xfrm flipH="1">
              <a:off x="2336" y="3612"/>
              <a:ext cx="46" cy="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Line 8"/>
            <p:cNvSpPr>
              <a:spLocks noChangeShapeType="1"/>
            </p:cNvSpPr>
            <p:nvPr/>
          </p:nvSpPr>
          <p:spPr bwMode="auto">
            <a:xfrm flipH="1" flipV="1">
              <a:off x="2336" y="3702"/>
              <a:ext cx="46" cy="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7" name="Line 9"/>
            <p:cNvSpPr>
              <a:spLocks noChangeShapeType="1"/>
            </p:cNvSpPr>
            <p:nvPr/>
          </p:nvSpPr>
          <p:spPr bwMode="auto">
            <a:xfrm flipH="1" flipV="1">
              <a:off x="2517" y="3385"/>
              <a:ext cx="45" cy="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8" name="Line 10"/>
            <p:cNvSpPr>
              <a:spLocks noChangeShapeType="1"/>
            </p:cNvSpPr>
            <p:nvPr/>
          </p:nvSpPr>
          <p:spPr bwMode="auto">
            <a:xfrm flipH="1">
              <a:off x="2472" y="3385"/>
              <a:ext cx="45" cy="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1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actionButtonRetur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1042988" y="260350"/>
            <a:ext cx="7343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Дано: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CD –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правильная пирамида. 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Построить: 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 ; B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C)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3492500" y="765175"/>
            <a:ext cx="863600" cy="215900"/>
            <a:chOff x="2200" y="482"/>
            <a:chExt cx="544" cy="136"/>
          </a:xfrm>
        </p:grpSpPr>
        <p:sp>
          <p:nvSpPr>
            <p:cNvPr id="19487" name="Line 4"/>
            <p:cNvSpPr>
              <a:spLocks noChangeShapeType="1"/>
            </p:cNvSpPr>
            <p:nvPr/>
          </p:nvSpPr>
          <p:spPr bwMode="auto">
            <a:xfrm flipV="1">
              <a:off x="2200" y="482"/>
              <a:ext cx="272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8" name="Line 5"/>
            <p:cNvSpPr>
              <a:spLocks noChangeShapeType="1"/>
            </p:cNvSpPr>
            <p:nvPr/>
          </p:nvSpPr>
          <p:spPr bwMode="auto">
            <a:xfrm>
              <a:off x="2426" y="48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9" name="Line 6"/>
            <p:cNvSpPr>
              <a:spLocks noChangeShapeType="1"/>
            </p:cNvSpPr>
            <p:nvPr/>
          </p:nvSpPr>
          <p:spPr bwMode="auto">
            <a:xfrm>
              <a:off x="2472" y="482"/>
              <a:ext cx="272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9754" name="Rectangle 10"/>
          <p:cNvSpPr>
            <a:spLocks noChangeArrowheads="1"/>
          </p:cNvSpPr>
          <p:nvPr/>
        </p:nvSpPr>
        <p:spPr bwMode="auto">
          <a:xfrm>
            <a:off x="5219700" y="2060575"/>
            <a:ext cx="39243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Построение: 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1) OK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MB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;</a:t>
            </a: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2) MB     AC,  MB     AC;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3) MB      AKC;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4) AK     MB; CK     MB;</a:t>
            </a:r>
            <a:endParaRPr lang="ru-RU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5)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ABM ; BMC)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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AKC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spcBef>
                <a:spcPct val="40000"/>
              </a:spcBef>
              <a:spcAft>
                <a:spcPct val="40000"/>
              </a:spcAft>
              <a:defRPr/>
            </a:pPr>
            <a:endParaRPr lang="ru-RU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461" name="Group 11"/>
          <p:cNvGrpSpPr>
            <a:grpSpLocks/>
          </p:cNvGrpSpPr>
          <p:nvPr/>
        </p:nvGrpSpPr>
        <p:grpSpPr bwMode="auto">
          <a:xfrm>
            <a:off x="6300788" y="2781300"/>
            <a:ext cx="287337" cy="287338"/>
            <a:chOff x="4105" y="1752"/>
            <a:chExt cx="181" cy="181"/>
          </a:xfrm>
        </p:grpSpPr>
        <p:sp>
          <p:nvSpPr>
            <p:cNvPr id="19485" name="Line 12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6" name="Line 13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2" name="Group 14"/>
          <p:cNvGrpSpPr>
            <a:grpSpLocks/>
          </p:cNvGrpSpPr>
          <p:nvPr/>
        </p:nvGrpSpPr>
        <p:grpSpPr bwMode="auto">
          <a:xfrm>
            <a:off x="6300788" y="5157788"/>
            <a:ext cx="863600" cy="215900"/>
            <a:chOff x="2200" y="482"/>
            <a:chExt cx="544" cy="136"/>
          </a:xfrm>
        </p:grpSpPr>
        <p:sp>
          <p:nvSpPr>
            <p:cNvPr id="19482" name="Line 15"/>
            <p:cNvSpPr>
              <a:spLocks noChangeShapeType="1"/>
            </p:cNvSpPr>
            <p:nvPr/>
          </p:nvSpPr>
          <p:spPr bwMode="auto">
            <a:xfrm flipV="1">
              <a:off x="2200" y="482"/>
              <a:ext cx="272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3" name="Line 16"/>
            <p:cNvSpPr>
              <a:spLocks noChangeShapeType="1"/>
            </p:cNvSpPr>
            <p:nvPr/>
          </p:nvSpPr>
          <p:spPr bwMode="auto">
            <a:xfrm>
              <a:off x="2426" y="48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4" name="Line 17"/>
            <p:cNvSpPr>
              <a:spLocks noChangeShapeType="1"/>
            </p:cNvSpPr>
            <p:nvPr/>
          </p:nvSpPr>
          <p:spPr bwMode="auto">
            <a:xfrm>
              <a:off x="2472" y="482"/>
              <a:ext cx="272" cy="1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463" name="AutoShape 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actionButtonRetur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64" name="Group 4"/>
          <p:cNvGrpSpPr>
            <a:grpSpLocks/>
          </p:cNvGrpSpPr>
          <p:nvPr/>
        </p:nvGrpSpPr>
        <p:grpSpPr bwMode="auto">
          <a:xfrm>
            <a:off x="6300788" y="3500438"/>
            <a:ext cx="215900" cy="144462"/>
            <a:chOff x="1338" y="3748"/>
            <a:chExt cx="227" cy="136"/>
          </a:xfrm>
        </p:grpSpPr>
        <p:sp>
          <p:nvSpPr>
            <p:cNvPr id="19480" name="Line 5"/>
            <p:cNvSpPr>
              <a:spLocks noChangeShapeType="1"/>
            </p:cNvSpPr>
            <p:nvPr/>
          </p:nvSpPr>
          <p:spPr bwMode="auto">
            <a:xfrm>
              <a:off x="1338" y="3884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1" name="Oval 6"/>
            <p:cNvSpPr>
              <a:spLocks noChangeArrowheads="1"/>
            </p:cNvSpPr>
            <p:nvPr/>
          </p:nvSpPr>
          <p:spPr bwMode="auto">
            <a:xfrm>
              <a:off x="1429" y="3748"/>
              <a:ext cx="46" cy="45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65" name="Group 14"/>
          <p:cNvGrpSpPr>
            <a:grpSpLocks/>
          </p:cNvGrpSpPr>
          <p:nvPr/>
        </p:nvGrpSpPr>
        <p:grpSpPr bwMode="auto">
          <a:xfrm>
            <a:off x="7956550" y="3429000"/>
            <a:ext cx="287338" cy="287338"/>
            <a:chOff x="4105" y="1752"/>
            <a:chExt cx="181" cy="181"/>
          </a:xfrm>
        </p:grpSpPr>
        <p:sp>
          <p:nvSpPr>
            <p:cNvPr id="19478" name="Line 15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9" name="Line 16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6" name="Group 17"/>
          <p:cNvGrpSpPr>
            <a:grpSpLocks/>
          </p:cNvGrpSpPr>
          <p:nvPr/>
        </p:nvGrpSpPr>
        <p:grpSpPr bwMode="auto">
          <a:xfrm>
            <a:off x="6372225" y="4076700"/>
            <a:ext cx="287338" cy="287338"/>
            <a:chOff x="4105" y="1752"/>
            <a:chExt cx="181" cy="181"/>
          </a:xfrm>
        </p:grpSpPr>
        <p:sp>
          <p:nvSpPr>
            <p:cNvPr id="19476" name="Line 18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7" name="Line 19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7" name="Group 20"/>
          <p:cNvGrpSpPr>
            <a:grpSpLocks/>
          </p:cNvGrpSpPr>
          <p:nvPr/>
        </p:nvGrpSpPr>
        <p:grpSpPr bwMode="auto">
          <a:xfrm>
            <a:off x="6227763" y="4724400"/>
            <a:ext cx="287337" cy="287338"/>
            <a:chOff x="4105" y="1752"/>
            <a:chExt cx="181" cy="181"/>
          </a:xfrm>
        </p:grpSpPr>
        <p:sp>
          <p:nvSpPr>
            <p:cNvPr id="19474" name="Line 21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5" name="Line 22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8" name="Group 23"/>
          <p:cNvGrpSpPr>
            <a:grpSpLocks/>
          </p:cNvGrpSpPr>
          <p:nvPr/>
        </p:nvGrpSpPr>
        <p:grpSpPr bwMode="auto">
          <a:xfrm>
            <a:off x="7812088" y="4724400"/>
            <a:ext cx="287337" cy="287338"/>
            <a:chOff x="4105" y="1752"/>
            <a:chExt cx="181" cy="181"/>
          </a:xfrm>
        </p:grpSpPr>
        <p:sp>
          <p:nvSpPr>
            <p:cNvPr id="19472" name="Line 24"/>
            <p:cNvSpPr>
              <a:spLocks noChangeShapeType="1"/>
            </p:cNvSpPr>
            <p:nvPr/>
          </p:nvSpPr>
          <p:spPr bwMode="auto">
            <a:xfrm>
              <a:off x="4105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3" name="Line 25"/>
            <p:cNvSpPr>
              <a:spLocks noChangeShapeType="1"/>
            </p:cNvSpPr>
            <p:nvPr/>
          </p:nvSpPr>
          <p:spPr bwMode="auto">
            <a:xfrm>
              <a:off x="4195" y="1752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469" name="Group 27"/>
          <p:cNvGrpSpPr>
            <a:grpSpLocks/>
          </p:cNvGrpSpPr>
          <p:nvPr/>
        </p:nvGrpSpPr>
        <p:grpSpPr bwMode="auto">
          <a:xfrm>
            <a:off x="938213" y="1989138"/>
            <a:ext cx="4013200" cy="4608512"/>
            <a:chOff x="591" y="1253"/>
            <a:chExt cx="2528" cy="2903"/>
          </a:xfrm>
        </p:grpSpPr>
        <p:pic>
          <p:nvPicPr>
            <p:cNvPr id="1947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1" y="1253"/>
              <a:ext cx="2528" cy="2903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19471" name="Arc 26"/>
            <p:cNvSpPr>
              <a:spLocks/>
            </p:cNvSpPr>
            <p:nvPr/>
          </p:nvSpPr>
          <p:spPr bwMode="auto">
            <a:xfrm flipV="1">
              <a:off x="1610" y="2523"/>
              <a:ext cx="227" cy="91"/>
            </a:xfrm>
            <a:custGeom>
              <a:avLst/>
              <a:gdLst>
                <a:gd name="T0" fmla="*/ 0 w 21600"/>
                <a:gd name="T1" fmla="*/ 0 h 21600"/>
                <a:gd name="T2" fmla="*/ 2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6"/>
          <p:cNvSpPr>
            <a:spLocks noChangeArrowheads="1" noChangeShapeType="1" noTextEdit="1"/>
          </p:cNvSpPr>
          <p:nvPr/>
        </p:nvSpPr>
        <p:spPr bwMode="auto">
          <a:xfrm>
            <a:off x="1116013" y="404813"/>
            <a:ext cx="7210425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Проверка домашнего задания.</a:t>
            </a:r>
          </a:p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№ 247 а</a:t>
            </a:r>
          </a:p>
        </p:txBody>
      </p:sp>
      <p:grpSp>
        <p:nvGrpSpPr>
          <p:cNvPr id="5123" name="Group 32"/>
          <p:cNvGrpSpPr>
            <a:grpSpLocks/>
          </p:cNvGrpSpPr>
          <p:nvPr/>
        </p:nvGrpSpPr>
        <p:grpSpPr bwMode="auto">
          <a:xfrm>
            <a:off x="2124075" y="1843088"/>
            <a:ext cx="4978400" cy="5014912"/>
            <a:chOff x="3515" y="1161"/>
            <a:chExt cx="3136" cy="3159"/>
          </a:xfrm>
        </p:grpSpPr>
        <p:grpSp>
          <p:nvGrpSpPr>
            <p:cNvPr id="5125" name="Group 13"/>
            <p:cNvGrpSpPr>
              <a:grpSpLocks/>
            </p:cNvGrpSpPr>
            <p:nvPr/>
          </p:nvGrpSpPr>
          <p:grpSpPr bwMode="auto">
            <a:xfrm>
              <a:off x="3515" y="1161"/>
              <a:ext cx="3136" cy="3159"/>
              <a:chOff x="1248" y="1161"/>
              <a:chExt cx="3136" cy="3159"/>
            </a:xfrm>
          </p:grpSpPr>
          <p:pic>
            <p:nvPicPr>
              <p:cNvPr id="5129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248" y="1161"/>
                <a:ext cx="3136" cy="3158"/>
              </a:xfrm>
              <a:prstGeom prst="rect">
                <a:avLst/>
              </a:prstGeom>
              <a:noFill/>
              <a:ln w="50800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sp>
            <p:nvSpPr>
              <p:cNvPr id="5130" name="Oval 5"/>
              <p:cNvSpPr>
                <a:spLocks noChangeArrowheads="1"/>
              </p:cNvSpPr>
              <p:nvPr/>
            </p:nvSpPr>
            <p:spPr bwMode="auto">
              <a:xfrm rot="221885">
                <a:off x="1701" y="2523"/>
                <a:ext cx="2268" cy="1543"/>
              </a:xfrm>
              <a:prstGeom prst="ellipse">
                <a:avLst/>
              </a:prstGeom>
              <a:noFill/>
              <a:ln w="9525">
                <a:solidFill>
                  <a:srgbClr val="993366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" name="Text Box 7"/>
              <p:cNvSpPr txBox="1">
                <a:spLocks noChangeArrowheads="1"/>
              </p:cNvSpPr>
              <p:nvPr/>
            </p:nvSpPr>
            <p:spPr bwMode="auto">
              <a:xfrm>
                <a:off x="2835" y="1162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Р</a:t>
                </a:r>
              </a:p>
            </p:txBody>
          </p:sp>
          <p:sp>
            <p:nvSpPr>
              <p:cNvPr id="5132" name="Text Box 8"/>
              <p:cNvSpPr txBox="1">
                <a:spLocks noChangeArrowheads="1"/>
              </p:cNvSpPr>
              <p:nvPr/>
            </p:nvSpPr>
            <p:spPr bwMode="auto">
              <a:xfrm>
                <a:off x="2880" y="3113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О</a:t>
                </a:r>
              </a:p>
            </p:txBody>
          </p:sp>
          <p:sp>
            <p:nvSpPr>
              <p:cNvPr id="5133" name="Text Box 9"/>
              <p:cNvSpPr txBox="1">
                <a:spLocks noChangeArrowheads="1"/>
              </p:cNvSpPr>
              <p:nvPr/>
            </p:nvSpPr>
            <p:spPr bwMode="auto">
              <a:xfrm>
                <a:off x="1292" y="3203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А</a:t>
                </a:r>
                <a:r>
                  <a:rPr lang="ru-RU" baseline="-25000">
                    <a:solidFill>
                      <a:srgbClr val="000000"/>
                    </a:solidFill>
                  </a:rPr>
                  <a:t>1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134" name="Text Box 10"/>
              <p:cNvSpPr txBox="1">
                <a:spLocks noChangeArrowheads="1"/>
              </p:cNvSpPr>
              <p:nvPr/>
            </p:nvSpPr>
            <p:spPr bwMode="auto">
              <a:xfrm>
                <a:off x="2109" y="2478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А</a:t>
                </a:r>
                <a:r>
                  <a:rPr lang="en-US" baseline="-25000">
                    <a:solidFill>
                      <a:srgbClr val="000000"/>
                    </a:solidFill>
                  </a:rPr>
                  <a:t>n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135" name="Text Box 11"/>
              <p:cNvSpPr txBox="1">
                <a:spLocks noChangeArrowheads="1"/>
              </p:cNvSpPr>
              <p:nvPr/>
            </p:nvSpPr>
            <p:spPr bwMode="auto">
              <a:xfrm>
                <a:off x="3560" y="4089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А</a:t>
                </a:r>
                <a:r>
                  <a:rPr lang="en-US" baseline="-25000">
                    <a:solidFill>
                      <a:srgbClr val="000000"/>
                    </a:solidFill>
                  </a:rPr>
                  <a:t>3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136" name="Text Box 12"/>
              <p:cNvSpPr txBox="1">
                <a:spLocks noChangeArrowheads="1"/>
              </p:cNvSpPr>
              <p:nvPr/>
            </p:nvSpPr>
            <p:spPr bwMode="auto">
              <a:xfrm>
                <a:off x="2064" y="3974"/>
                <a:ext cx="31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>
                    <a:solidFill>
                      <a:srgbClr val="000000"/>
                    </a:solidFill>
                  </a:rPr>
                  <a:t>А</a:t>
                </a:r>
                <a:r>
                  <a:rPr lang="en-US" baseline="-25000">
                    <a:solidFill>
                      <a:srgbClr val="000000"/>
                    </a:solidFill>
                  </a:rPr>
                  <a:t>2</a:t>
                </a: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126" name="Text Box 29"/>
            <p:cNvSpPr txBox="1">
              <a:spLocks noChangeArrowheads="1"/>
            </p:cNvSpPr>
            <p:nvPr/>
          </p:nvSpPr>
          <p:spPr bwMode="auto">
            <a:xfrm>
              <a:off x="3969" y="3657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000000"/>
                  </a:solidFill>
                </a:rPr>
                <a:t>Н</a:t>
              </a:r>
            </a:p>
          </p:txBody>
        </p:sp>
        <p:sp>
          <p:nvSpPr>
            <p:cNvPr id="5127" name="Arc 30"/>
            <p:cNvSpPr>
              <a:spLocks/>
            </p:cNvSpPr>
            <p:nvPr/>
          </p:nvSpPr>
          <p:spPr bwMode="auto">
            <a:xfrm>
              <a:off x="4241" y="3339"/>
              <a:ext cx="181" cy="170"/>
            </a:xfrm>
            <a:custGeom>
              <a:avLst/>
              <a:gdLst>
                <a:gd name="T0" fmla="*/ 1 w 21600"/>
                <a:gd name="T1" fmla="*/ 0 h 20184"/>
                <a:gd name="T2" fmla="*/ 2 w 21600"/>
                <a:gd name="T3" fmla="*/ 1 h 20184"/>
                <a:gd name="T4" fmla="*/ 0 w 21600"/>
                <a:gd name="T5" fmla="*/ 1 h 2018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184"/>
                <a:gd name="T11" fmla="*/ 21600 w 21600"/>
                <a:gd name="T12" fmla="*/ 20184 h 201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184" fill="none" extrusionOk="0">
                  <a:moveTo>
                    <a:pt x="7691" y="-1"/>
                  </a:moveTo>
                  <a:cubicBezTo>
                    <a:pt x="16065" y="3190"/>
                    <a:pt x="21600" y="11221"/>
                    <a:pt x="21600" y="20184"/>
                  </a:cubicBezTo>
                </a:path>
                <a:path w="21600" h="20184" stroke="0" extrusionOk="0">
                  <a:moveTo>
                    <a:pt x="7691" y="-1"/>
                  </a:moveTo>
                  <a:cubicBezTo>
                    <a:pt x="16065" y="3190"/>
                    <a:pt x="21600" y="11221"/>
                    <a:pt x="21600" y="20184"/>
                  </a:cubicBezTo>
                  <a:lnTo>
                    <a:pt x="0" y="20184"/>
                  </a:lnTo>
                  <a:close/>
                </a:path>
              </a:pathLst>
            </a:custGeom>
            <a:noFill/>
            <a:ln w="952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Text Box 31"/>
            <p:cNvSpPr txBox="1">
              <a:spLocks noChangeArrowheads="1"/>
            </p:cNvSpPr>
            <p:nvPr/>
          </p:nvSpPr>
          <p:spPr bwMode="auto">
            <a:xfrm>
              <a:off x="4921" y="4089"/>
              <a:ext cx="3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solidFill>
                    <a:srgbClr val="000000"/>
                  </a:solidFill>
                </a:rPr>
                <a:t>Н</a:t>
              </a:r>
              <a:r>
                <a:rPr lang="ru-RU" baseline="-25000">
                  <a:solidFill>
                    <a:srgbClr val="000000"/>
                  </a:solidFill>
                </a:rPr>
                <a:t>1</a:t>
              </a:r>
              <a:endParaRPr lang="ru-RU">
                <a:solidFill>
                  <a:srgbClr val="000000"/>
                </a:solidFill>
              </a:endParaRPr>
            </a:p>
          </p:txBody>
        </p:sp>
      </p:grpSp>
      <p:sp useBgFill="1">
        <p:nvSpPr>
          <p:cNvPr id="5124" name="AutoShape 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0"/>
          <p:cNvGrpSpPr>
            <a:grpSpLocks/>
          </p:cNvGrpSpPr>
          <p:nvPr/>
        </p:nvGrpSpPr>
        <p:grpSpPr bwMode="auto">
          <a:xfrm>
            <a:off x="2555875" y="1776413"/>
            <a:ext cx="4175125" cy="5081587"/>
            <a:chOff x="1475" y="1118"/>
            <a:chExt cx="2630" cy="3201"/>
          </a:xfrm>
        </p:grpSpPr>
        <p:pic>
          <p:nvPicPr>
            <p:cNvPr id="6154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75" y="1118"/>
              <a:ext cx="2630" cy="3201"/>
            </a:xfrm>
            <a:prstGeom prst="rect">
              <a:avLst/>
            </a:prstGeom>
            <a:noFill/>
            <a:ln w="508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6155" name="Oval 8"/>
            <p:cNvSpPr>
              <a:spLocks noChangeArrowheads="1"/>
            </p:cNvSpPr>
            <p:nvPr/>
          </p:nvSpPr>
          <p:spPr bwMode="auto">
            <a:xfrm rot="1374649">
              <a:off x="1882" y="2523"/>
              <a:ext cx="1948" cy="1635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Arc 9"/>
            <p:cNvSpPr>
              <a:spLocks/>
            </p:cNvSpPr>
            <p:nvPr/>
          </p:nvSpPr>
          <p:spPr bwMode="auto">
            <a:xfrm>
              <a:off x="2381" y="3475"/>
              <a:ext cx="166" cy="272"/>
            </a:xfrm>
            <a:custGeom>
              <a:avLst/>
              <a:gdLst>
                <a:gd name="T0" fmla="*/ 0 w 19847"/>
                <a:gd name="T1" fmla="*/ 0 h 21600"/>
                <a:gd name="T2" fmla="*/ 1 w 19847"/>
                <a:gd name="T3" fmla="*/ 2 h 21600"/>
                <a:gd name="T4" fmla="*/ 0 w 19847"/>
                <a:gd name="T5" fmla="*/ 3 h 21600"/>
                <a:gd name="T6" fmla="*/ 0 60000 65536"/>
                <a:gd name="T7" fmla="*/ 0 60000 65536"/>
                <a:gd name="T8" fmla="*/ 0 60000 65536"/>
                <a:gd name="T9" fmla="*/ 0 w 19847"/>
                <a:gd name="T10" fmla="*/ 0 h 21600"/>
                <a:gd name="T11" fmla="*/ 19847 w 19847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847" h="21600" fill="none" extrusionOk="0">
                  <a:moveTo>
                    <a:pt x="-1" y="0"/>
                  </a:moveTo>
                  <a:cubicBezTo>
                    <a:pt x="8634" y="0"/>
                    <a:pt x="16438" y="5141"/>
                    <a:pt x="19846" y="13075"/>
                  </a:cubicBezTo>
                </a:path>
                <a:path w="19847" h="21600" stroke="0" extrusionOk="0">
                  <a:moveTo>
                    <a:pt x="-1" y="0"/>
                  </a:moveTo>
                  <a:cubicBezTo>
                    <a:pt x="8634" y="0"/>
                    <a:pt x="16438" y="5141"/>
                    <a:pt x="19846" y="13075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7" name="WordArt 11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7208838" cy="1150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Прверка домашнего задания.</a:t>
            </a:r>
          </a:p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№ 249 а</a:t>
            </a:r>
          </a:p>
        </p:txBody>
      </p:sp>
      <p:sp>
        <p:nvSpPr>
          <p:cNvPr id="6148" name="Text Box 12"/>
          <p:cNvSpPr txBox="1">
            <a:spLocks noChangeArrowheads="1"/>
          </p:cNvSpPr>
          <p:nvPr/>
        </p:nvSpPr>
        <p:spPr bwMode="auto">
          <a:xfrm>
            <a:off x="4427538" y="53736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149" name="Text Box 13"/>
          <p:cNvSpPr txBox="1">
            <a:spLocks noChangeArrowheads="1"/>
          </p:cNvSpPr>
          <p:nvPr/>
        </p:nvSpPr>
        <p:spPr bwMode="auto">
          <a:xfrm>
            <a:off x="4859338" y="18446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6150" name="Text Box 14"/>
          <p:cNvSpPr txBox="1">
            <a:spLocks noChangeArrowheads="1"/>
          </p:cNvSpPr>
          <p:nvPr/>
        </p:nvSpPr>
        <p:spPr bwMode="auto">
          <a:xfrm>
            <a:off x="3492500" y="61658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А</a:t>
            </a:r>
            <a:r>
              <a:rPr lang="ru-RU" baseline="-25000">
                <a:solidFill>
                  <a:srgbClr val="000000"/>
                </a:solidFill>
              </a:rPr>
              <a:t>1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151" name="Text Box 15"/>
          <p:cNvSpPr txBox="1">
            <a:spLocks noChangeArrowheads="1"/>
          </p:cNvSpPr>
          <p:nvPr/>
        </p:nvSpPr>
        <p:spPr bwMode="auto">
          <a:xfrm>
            <a:off x="5148263" y="64912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А</a:t>
            </a:r>
            <a:r>
              <a:rPr lang="ru-RU" baseline="-25000">
                <a:solidFill>
                  <a:srgbClr val="000000"/>
                </a:solidFill>
              </a:rPr>
              <a:t>2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152" name="Text Box 16"/>
          <p:cNvSpPr txBox="1">
            <a:spLocks noChangeArrowheads="1"/>
          </p:cNvSpPr>
          <p:nvPr/>
        </p:nvSpPr>
        <p:spPr bwMode="auto">
          <a:xfrm>
            <a:off x="2987675" y="41497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А</a:t>
            </a:r>
            <a:r>
              <a:rPr lang="en-US" baseline="-25000">
                <a:solidFill>
                  <a:srgbClr val="000000"/>
                </a:solidFill>
              </a:rPr>
              <a:t>n</a:t>
            </a:r>
            <a:endParaRPr lang="ru-RU">
              <a:solidFill>
                <a:srgbClr val="000000"/>
              </a:solidFill>
            </a:endParaRPr>
          </a:p>
        </p:txBody>
      </p:sp>
      <p:sp useBgFill="1">
        <p:nvSpPr>
          <p:cNvPr id="6153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67056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Правильные многоугольники.</a:t>
            </a:r>
          </a:p>
        </p:txBody>
      </p:sp>
      <p:sp useBgFill="1">
        <p:nvSpPr>
          <p:cNvPr id="104457" name="Oval 9"/>
          <p:cNvSpPr>
            <a:spLocks noChangeArrowheads="1"/>
          </p:cNvSpPr>
          <p:nvPr/>
        </p:nvSpPr>
        <p:spPr bwMode="auto">
          <a:xfrm>
            <a:off x="1042988" y="2133600"/>
            <a:ext cx="3097212" cy="3097213"/>
          </a:xfrm>
          <a:prstGeom prst="ellipse">
            <a:avLst/>
          </a:prstGeom>
          <a:ln w="3810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7172" name="AutoShape 8"/>
          <p:cNvSpPr>
            <a:spLocks noChangeArrowheads="1"/>
          </p:cNvSpPr>
          <p:nvPr/>
        </p:nvSpPr>
        <p:spPr bwMode="auto">
          <a:xfrm>
            <a:off x="1042988" y="2349500"/>
            <a:ext cx="3097212" cy="2679700"/>
          </a:xfrm>
          <a:prstGeom prst="hexagon">
            <a:avLst>
              <a:gd name="adj" fmla="val 28895"/>
              <a:gd name="vf" fmla="val 115470"/>
            </a:avLst>
          </a:prstGeo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04458" name="Oval 10"/>
          <p:cNvSpPr>
            <a:spLocks noChangeArrowheads="1"/>
          </p:cNvSpPr>
          <p:nvPr/>
        </p:nvSpPr>
        <p:spPr bwMode="auto">
          <a:xfrm>
            <a:off x="1258888" y="2349500"/>
            <a:ext cx="2665412" cy="2665413"/>
          </a:xfrm>
          <a:prstGeom prst="ellipse">
            <a:avLst/>
          </a:prstGeom>
          <a:ln w="38100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Text Box 22"/>
          <p:cNvSpPr txBox="1">
            <a:spLocks noChangeArrowheads="1"/>
          </p:cNvSpPr>
          <p:nvPr/>
        </p:nvSpPr>
        <p:spPr bwMode="auto">
          <a:xfrm>
            <a:off x="2411413" y="3430588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sym typeface="Wingdings" pitchFamily="2" charset="2"/>
              </a:rPr>
              <a:t></a:t>
            </a:r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2555875" y="3575050"/>
            <a:ext cx="1588" cy="1439863"/>
          </a:xfrm>
          <a:prstGeom prst="lin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 flipH="1">
            <a:off x="1835150" y="3575050"/>
            <a:ext cx="717550" cy="1439863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61" name="Line 13"/>
          <p:cNvSpPr>
            <a:spLocks noChangeShapeType="1"/>
          </p:cNvSpPr>
          <p:nvPr/>
        </p:nvSpPr>
        <p:spPr bwMode="auto">
          <a:xfrm>
            <a:off x="2555875" y="4870450"/>
            <a:ext cx="1428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4"/>
          <p:cNvSpPr>
            <a:spLocks noChangeShapeType="1"/>
          </p:cNvSpPr>
          <p:nvPr/>
        </p:nvSpPr>
        <p:spPr bwMode="auto">
          <a:xfrm>
            <a:off x="2843213" y="4799013"/>
            <a:ext cx="1587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2698750" y="4870450"/>
            <a:ext cx="158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Rectangle 17"/>
          <p:cNvSpPr>
            <a:spLocks noChangeArrowheads="1"/>
          </p:cNvSpPr>
          <p:nvPr/>
        </p:nvSpPr>
        <p:spPr bwMode="auto">
          <a:xfrm>
            <a:off x="2627313" y="3286125"/>
            <a:ext cx="361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О</a:t>
            </a:r>
          </a:p>
        </p:txBody>
      </p:sp>
      <p:sp>
        <p:nvSpPr>
          <p:cNvPr id="104466" name="Rectangle 18"/>
          <p:cNvSpPr>
            <a:spLocks noChangeArrowheads="1"/>
          </p:cNvSpPr>
          <p:nvPr/>
        </p:nvSpPr>
        <p:spPr bwMode="auto">
          <a:xfrm>
            <a:off x="971550" y="5232400"/>
            <a:ext cx="792162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В правильном многоугольнике</a:t>
            </a:r>
          </a:p>
          <a:p>
            <a:pPr algn="ctr">
              <a:lnSpc>
                <a:spcPct val="140000"/>
              </a:lnSpc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центры вписанной и описанной окружностей совпадают.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Это точка – центр правильного многоугольника</a:t>
            </a:r>
            <a:r>
              <a:rPr lang="en-US"/>
              <a:t>.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71" name="Text Box 23"/>
          <p:cNvSpPr txBox="1">
            <a:spLocks noChangeArrowheads="1"/>
          </p:cNvSpPr>
          <p:nvPr/>
        </p:nvSpPr>
        <p:spPr bwMode="auto">
          <a:xfrm>
            <a:off x="2627313" y="414972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FF"/>
                </a:solidFill>
              </a:rPr>
              <a:t>r</a:t>
            </a:r>
            <a:endParaRPr lang="ru-RU" sz="2400">
              <a:solidFill>
                <a:srgbClr val="FF00FF"/>
              </a:solidFill>
            </a:endParaRPr>
          </a:p>
        </p:txBody>
      </p:sp>
      <p:sp>
        <p:nvSpPr>
          <p:cNvPr id="104472" name="Text Box 24"/>
          <p:cNvSpPr txBox="1">
            <a:spLocks noChangeArrowheads="1"/>
          </p:cNvSpPr>
          <p:nvPr/>
        </p:nvSpPr>
        <p:spPr bwMode="auto">
          <a:xfrm>
            <a:off x="1835150" y="40068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</a:rPr>
              <a:t>R</a:t>
            </a:r>
            <a:endParaRPr lang="ru-RU" sz="2400">
              <a:solidFill>
                <a:srgbClr val="FF9900"/>
              </a:solidFill>
            </a:endParaRPr>
          </a:p>
        </p:txBody>
      </p:sp>
      <p:sp>
        <p:nvSpPr>
          <p:cNvPr id="121856" name="Text Box 0"/>
          <p:cNvSpPr txBox="1">
            <a:spLocks noChangeArrowheads="1"/>
          </p:cNvSpPr>
          <p:nvPr/>
        </p:nvSpPr>
        <p:spPr bwMode="auto">
          <a:xfrm>
            <a:off x="4643438" y="2205038"/>
            <a:ext cx="4141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9900"/>
                </a:solidFill>
              </a:rPr>
              <a:t>R –</a:t>
            </a:r>
            <a:r>
              <a:rPr lang="ru-RU" b="1">
                <a:solidFill>
                  <a:srgbClr val="FF9900"/>
                </a:solidFill>
              </a:rPr>
              <a:t> радиус окружности, описанной около многоугольника</a:t>
            </a:r>
            <a:endParaRPr lang="en-US" b="1">
              <a:solidFill>
                <a:srgbClr val="FF9900"/>
              </a:solidFill>
            </a:endParaRP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4643438" y="3933825"/>
            <a:ext cx="4141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т. О – центр правильного многоугольника</a:t>
            </a:r>
          </a:p>
        </p:txBody>
      </p: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4716463" y="2997200"/>
            <a:ext cx="4141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FF"/>
                </a:solidFill>
              </a:rPr>
              <a:t>r</a:t>
            </a:r>
            <a:r>
              <a:rPr lang="ru-RU" b="1">
                <a:solidFill>
                  <a:srgbClr val="FF00FF"/>
                </a:solidFill>
              </a:rPr>
              <a:t> – радиус окружности, вписанной в многоугольник</a:t>
            </a:r>
          </a:p>
        </p:txBody>
      </p:sp>
      <p:sp useBgFill="1">
        <p:nvSpPr>
          <p:cNvPr id="7187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21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4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121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7" grpId="0" animBg="1"/>
      <p:bldP spid="104458" grpId="0" animBg="1"/>
      <p:bldP spid="104459" grpId="0" animBg="1"/>
      <p:bldP spid="104460" grpId="0" animBg="1"/>
      <p:bldP spid="104461" grpId="0" animBg="1"/>
      <p:bldP spid="104464" grpId="0" animBg="1"/>
      <p:bldP spid="104466" grpId="0"/>
      <p:bldP spid="1044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WordArt 4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67056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Правильные многоугольники.</a:t>
            </a: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1476375" y="1773238"/>
            <a:ext cx="6696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800" u="sng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Формулы для вычисления элементов правильного многоугольника: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900113" y="2852738"/>
          <a:ext cx="3024187" cy="1689100"/>
        </p:xfrm>
        <a:graphic>
          <a:graphicData uri="http://schemas.openxmlformats.org/presentationml/2006/ole">
            <p:oleObj spid="_x0000_s1026" name="Формула" r:id="rId3" imgW="1091880" imgH="609480" progId="Equation.DSMT4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3924300" y="3068638"/>
          <a:ext cx="2520950" cy="1590675"/>
        </p:xfrm>
        <a:graphic>
          <a:graphicData uri="http://schemas.openxmlformats.org/presentationml/2006/ole">
            <p:oleObj spid="_x0000_s1027" name="Формула" r:id="rId4" imgW="965160" imgH="609480" progId="Equation.DSMT4">
              <p:embed/>
            </p:oleObj>
          </a:graphicData>
        </a:graphic>
      </p:graphicFrame>
      <p:graphicFrame>
        <p:nvGraphicFramePr>
          <p:cNvPr id="1028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6516688" y="3429000"/>
          <a:ext cx="2339975" cy="1457325"/>
        </p:xfrm>
        <a:graphic>
          <a:graphicData uri="http://schemas.openxmlformats.org/presentationml/2006/ole">
            <p:oleObj spid="_x0000_s1028" name="Формула" r:id="rId5" imgW="977760" imgH="609480" progId="Equation.DSMT4">
              <p:embed/>
            </p:oleObj>
          </a:graphicData>
        </a:graphic>
      </p:graphicFrame>
      <p:grpSp>
        <p:nvGrpSpPr>
          <p:cNvPr id="1031" name="Group 1"/>
          <p:cNvGrpSpPr>
            <a:grpSpLocks/>
          </p:cNvGrpSpPr>
          <p:nvPr/>
        </p:nvGrpSpPr>
        <p:grpSpPr bwMode="auto">
          <a:xfrm>
            <a:off x="2987675" y="5229225"/>
            <a:ext cx="1439863" cy="1439863"/>
            <a:chOff x="3969" y="3158"/>
            <a:chExt cx="907" cy="907"/>
          </a:xfrm>
        </p:grpSpPr>
        <p:sp useBgFill="1">
          <p:nvSpPr>
            <p:cNvPr id="1042" name="Rectangle 2"/>
            <p:cNvSpPr>
              <a:spLocks noChangeArrowheads="1"/>
            </p:cNvSpPr>
            <p:nvPr/>
          </p:nvSpPr>
          <p:spPr bwMode="auto">
            <a:xfrm>
              <a:off x="3969" y="3158"/>
              <a:ext cx="907" cy="907"/>
            </a:xfrm>
            <a:prstGeom prst="rect">
              <a:avLst/>
            </a:prstGeom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Text Box 3"/>
            <p:cNvSpPr txBox="1">
              <a:spLocks noChangeArrowheads="1"/>
            </p:cNvSpPr>
            <p:nvPr/>
          </p:nvSpPr>
          <p:spPr bwMode="auto">
            <a:xfrm>
              <a:off x="4059" y="3521"/>
              <a:ext cx="72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квадрат</a:t>
              </a:r>
            </a:p>
          </p:txBody>
        </p:sp>
      </p:grpSp>
      <p:grpSp>
        <p:nvGrpSpPr>
          <p:cNvPr id="1032" name="Group 7"/>
          <p:cNvGrpSpPr>
            <a:grpSpLocks/>
          </p:cNvGrpSpPr>
          <p:nvPr/>
        </p:nvGrpSpPr>
        <p:grpSpPr bwMode="auto">
          <a:xfrm>
            <a:off x="4572000" y="5013325"/>
            <a:ext cx="2160588" cy="1655763"/>
            <a:chOff x="3969" y="1888"/>
            <a:chExt cx="1452" cy="1088"/>
          </a:xfrm>
        </p:grpSpPr>
        <p:sp useBgFill="1">
          <p:nvSpPr>
            <p:cNvPr id="1040" name="AutoShape 8"/>
            <p:cNvSpPr>
              <a:spLocks noChangeArrowheads="1"/>
            </p:cNvSpPr>
            <p:nvPr/>
          </p:nvSpPr>
          <p:spPr bwMode="auto">
            <a:xfrm>
              <a:off x="3969" y="1888"/>
              <a:ext cx="1360" cy="1088"/>
            </a:xfrm>
            <a:prstGeom prst="hexagon">
              <a:avLst>
                <a:gd name="adj" fmla="val 31250"/>
                <a:gd name="vf" fmla="val 115470"/>
              </a:avLst>
            </a:prstGeom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Text Box 9"/>
            <p:cNvSpPr txBox="1">
              <a:spLocks noChangeArrowheads="1"/>
            </p:cNvSpPr>
            <p:nvPr/>
          </p:nvSpPr>
          <p:spPr bwMode="auto">
            <a:xfrm>
              <a:off x="3969" y="2205"/>
              <a:ext cx="1452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правильный шестиугольник</a:t>
              </a:r>
            </a:p>
          </p:txBody>
        </p:sp>
      </p:grpSp>
      <p:grpSp>
        <p:nvGrpSpPr>
          <p:cNvPr id="1033" name="Group 10"/>
          <p:cNvGrpSpPr>
            <a:grpSpLocks/>
          </p:cNvGrpSpPr>
          <p:nvPr/>
        </p:nvGrpSpPr>
        <p:grpSpPr bwMode="auto">
          <a:xfrm>
            <a:off x="6732588" y="4941888"/>
            <a:ext cx="1908175" cy="1727200"/>
            <a:chOff x="2381" y="2341"/>
            <a:chExt cx="1452" cy="1271"/>
          </a:xfrm>
        </p:grpSpPr>
        <p:sp useBgFill="1">
          <p:nvSpPr>
            <p:cNvPr id="1038" name="AutoShape 11"/>
            <p:cNvSpPr>
              <a:spLocks noChangeArrowheads="1"/>
            </p:cNvSpPr>
            <p:nvPr/>
          </p:nvSpPr>
          <p:spPr bwMode="auto">
            <a:xfrm>
              <a:off x="2381" y="2341"/>
              <a:ext cx="1361" cy="1271"/>
            </a:xfrm>
            <a:prstGeom prst="octagon">
              <a:avLst>
                <a:gd name="adj" fmla="val 29287"/>
              </a:avLst>
            </a:prstGeom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Text Box 12"/>
            <p:cNvSpPr txBox="1">
              <a:spLocks noChangeArrowheads="1"/>
            </p:cNvSpPr>
            <p:nvPr/>
          </p:nvSpPr>
          <p:spPr bwMode="auto">
            <a:xfrm>
              <a:off x="2381" y="2795"/>
              <a:ext cx="1452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/>
                <a:t>правильный восьмиугольник</a:t>
              </a:r>
            </a:p>
          </p:txBody>
        </p:sp>
      </p:grpSp>
      <p:grpSp>
        <p:nvGrpSpPr>
          <p:cNvPr id="1034" name="Group 13"/>
          <p:cNvGrpSpPr>
            <a:grpSpLocks/>
          </p:cNvGrpSpPr>
          <p:nvPr/>
        </p:nvGrpSpPr>
        <p:grpSpPr bwMode="auto">
          <a:xfrm>
            <a:off x="900113" y="5084763"/>
            <a:ext cx="1943100" cy="1582737"/>
            <a:chOff x="703" y="2568"/>
            <a:chExt cx="1769" cy="1406"/>
          </a:xfrm>
        </p:grpSpPr>
        <p:sp useBgFill="1">
          <p:nvSpPr>
            <p:cNvPr id="1036" name="AutoShape 14"/>
            <p:cNvSpPr>
              <a:spLocks noChangeArrowheads="1"/>
            </p:cNvSpPr>
            <p:nvPr/>
          </p:nvSpPr>
          <p:spPr bwMode="auto">
            <a:xfrm>
              <a:off x="703" y="2568"/>
              <a:ext cx="1769" cy="1406"/>
            </a:xfrm>
            <a:prstGeom prst="triangle">
              <a:avLst>
                <a:gd name="adj" fmla="val 50000"/>
              </a:avLst>
            </a:prstGeom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Text Box 15"/>
            <p:cNvSpPr txBox="1">
              <a:spLocks noChangeArrowheads="1"/>
            </p:cNvSpPr>
            <p:nvPr/>
          </p:nvSpPr>
          <p:spPr bwMode="auto">
            <a:xfrm>
              <a:off x="930" y="3521"/>
              <a:ext cx="1270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/>
                <a:t>равносторонний треугольник</a:t>
              </a:r>
            </a:p>
          </p:txBody>
        </p:sp>
      </p:grpSp>
      <p:sp useBgFill="1">
        <p:nvSpPr>
          <p:cNvPr id="1035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73453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Тема урока: "Правильная пирамида".</a:t>
            </a:r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900113" y="1989138"/>
            <a:ext cx="55435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Пирамида – правильная</a:t>
            </a:r>
            <a:r>
              <a:rPr lang="en-US" sz="2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если</a:t>
            </a:r>
          </a:p>
          <a:p>
            <a:pPr>
              <a:defRPr/>
            </a:pPr>
            <a:r>
              <a:rPr lang="en-US" sz="2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1) ее основание – правильный многоугольник;</a:t>
            </a:r>
          </a:p>
          <a:p>
            <a:pPr>
              <a:defRPr/>
            </a:pPr>
            <a:r>
              <a:rPr lang="en-US" sz="20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2) ее высота – отрезок, соединяющий вершину пирамиды с ее центром.</a:t>
            </a:r>
          </a:p>
        </p:txBody>
      </p:sp>
      <p:grpSp>
        <p:nvGrpSpPr>
          <p:cNvPr id="8196" name="Group 22"/>
          <p:cNvGrpSpPr>
            <a:grpSpLocks/>
          </p:cNvGrpSpPr>
          <p:nvPr/>
        </p:nvGrpSpPr>
        <p:grpSpPr bwMode="auto">
          <a:xfrm>
            <a:off x="4572000" y="1984375"/>
            <a:ext cx="4165600" cy="4873625"/>
            <a:chOff x="2517" y="1071"/>
            <a:chExt cx="2624" cy="3070"/>
          </a:xfrm>
        </p:grpSpPr>
        <p:sp>
          <p:nvSpPr>
            <p:cNvPr id="8198" name="Text Box 25"/>
            <p:cNvSpPr txBox="1">
              <a:spLocks noChangeArrowheads="1"/>
            </p:cNvSpPr>
            <p:nvPr/>
          </p:nvSpPr>
          <p:spPr bwMode="auto">
            <a:xfrm>
              <a:off x="3198" y="3929"/>
              <a:ext cx="3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ru-RU" sz="1600" b="1" baseline="-25000"/>
                <a:t>2</a:t>
              </a:r>
              <a:endParaRPr lang="ru-RU" sz="1600" b="1"/>
            </a:p>
          </p:txBody>
        </p:sp>
        <p:sp>
          <p:nvSpPr>
            <p:cNvPr id="8199" name="Text Box 26"/>
            <p:cNvSpPr txBox="1">
              <a:spLocks noChangeArrowheads="1"/>
            </p:cNvSpPr>
            <p:nvPr/>
          </p:nvSpPr>
          <p:spPr bwMode="auto">
            <a:xfrm>
              <a:off x="3128" y="2568"/>
              <a:ext cx="3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en-US" sz="1600" b="1" baseline="-25000"/>
                <a:t>n</a:t>
              </a:r>
              <a:endParaRPr lang="ru-RU" sz="1600" b="1"/>
            </a:p>
          </p:txBody>
        </p:sp>
        <p:sp>
          <p:nvSpPr>
            <p:cNvPr id="8200" name="Text Box 21"/>
            <p:cNvSpPr txBox="1">
              <a:spLocks noChangeArrowheads="1"/>
            </p:cNvSpPr>
            <p:nvPr/>
          </p:nvSpPr>
          <p:spPr bwMode="auto">
            <a:xfrm>
              <a:off x="2517" y="3248"/>
              <a:ext cx="3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ru-RU" sz="1600" b="1" baseline="-25000"/>
                <a:t>1</a:t>
              </a:r>
              <a:endParaRPr lang="ru-RU" sz="1600" b="1"/>
            </a:p>
          </p:txBody>
        </p:sp>
        <p:sp>
          <p:nvSpPr>
            <p:cNvPr id="8201" name="Rectangle 56"/>
            <p:cNvSpPr>
              <a:spLocks noChangeArrowheads="1"/>
            </p:cNvSpPr>
            <p:nvPr/>
          </p:nvSpPr>
          <p:spPr bwMode="auto">
            <a:xfrm>
              <a:off x="3880" y="1071"/>
              <a:ext cx="33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Р</a:t>
              </a:r>
            </a:p>
          </p:txBody>
        </p:sp>
        <p:grpSp>
          <p:nvGrpSpPr>
            <p:cNvPr id="8202" name="Group 57"/>
            <p:cNvGrpSpPr>
              <a:grpSpLocks/>
            </p:cNvGrpSpPr>
            <p:nvPr/>
          </p:nvGrpSpPr>
          <p:grpSpPr bwMode="auto">
            <a:xfrm>
              <a:off x="2744" y="1344"/>
              <a:ext cx="2397" cy="2634"/>
              <a:chOff x="2200" y="799"/>
              <a:chExt cx="1769" cy="3087"/>
            </a:xfrm>
          </p:grpSpPr>
          <p:sp useBgFill="1">
            <p:nvSpPr>
              <p:cNvPr id="8206" name="Oval 58"/>
              <p:cNvSpPr>
                <a:spLocks noChangeArrowheads="1"/>
              </p:cNvSpPr>
              <p:nvPr/>
            </p:nvSpPr>
            <p:spPr bwMode="auto">
              <a:xfrm rot="-146776">
                <a:off x="2200" y="2387"/>
                <a:ext cx="1769" cy="1499"/>
              </a:xfrm>
              <a:prstGeom prst="ellipse">
                <a:avLst/>
              </a:prstGeom>
              <a:ln w="3175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 useBgFill="1">
            <p:nvSpPr>
              <p:cNvPr id="8207" name="AutoShape 59"/>
              <p:cNvSpPr>
                <a:spLocks noChangeArrowheads="1"/>
              </p:cNvSpPr>
              <p:nvPr/>
            </p:nvSpPr>
            <p:spPr bwMode="auto">
              <a:xfrm>
                <a:off x="2200" y="2478"/>
                <a:ext cx="1769" cy="1316"/>
              </a:xfrm>
              <a:prstGeom prst="hexagon">
                <a:avLst>
                  <a:gd name="adj" fmla="val 34956"/>
                  <a:gd name="vf" fmla="val 115470"/>
                </a:avLst>
              </a:prstGeom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08" name="Line 60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Line 61"/>
              <p:cNvSpPr>
                <a:spLocks noChangeShapeType="1"/>
              </p:cNvSpPr>
              <p:nvPr/>
            </p:nvSpPr>
            <p:spPr bwMode="auto">
              <a:xfrm flipH="1">
                <a:off x="3061" y="845"/>
                <a:ext cx="0" cy="226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Line 62"/>
              <p:cNvSpPr>
                <a:spLocks noChangeShapeType="1"/>
              </p:cNvSpPr>
              <p:nvPr/>
            </p:nvSpPr>
            <p:spPr bwMode="auto">
              <a:xfrm flipH="1" flipV="1">
                <a:off x="3061" y="845"/>
                <a:ext cx="454" cy="294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Line 63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299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2" name="Line 64"/>
              <p:cNvSpPr>
                <a:spLocks noChangeShapeType="1"/>
              </p:cNvSpPr>
              <p:nvPr/>
            </p:nvSpPr>
            <p:spPr bwMode="auto">
              <a:xfrm flipV="1">
                <a:off x="2200" y="799"/>
                <a:ext cx="861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3" name="Line 65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454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4" name="Line 66"/>
              <p:cNvSpPr>
                <a:spLocks noChangeShapeType="1"/>
              </p:cNvSpPr>
              <p:nvPr/>
            </p:nvSpPr>
            <p:spPr bwMode="auto">
              <a:xfrm flipH="1">
                <a:off x="3515" y="3158"/>
                <a:ext cx="454" cy="63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5" name="Line 67"/>
              <p:cNvSpPr>
                <a:spLocks noChangeShapeType="1"/>
              </p:cNvSpPr>
              <p:nvPr/>
            </p:nvSpPr>
            <p:spPr bwMode="auto">
              <a:xfrm flipH="1">
                <a:off x="2653" y="3113"/>
                <a:ext cx="408" cy="68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Line 68"/>
              <p:cNvSpPr>
                <a:spLocks noChangeShapeType="1"/>
              </p:cNvSpPr>
              <p:nvPr/>
            </p:nvSpPr>
            <p:spPr bwMode="auto">
              <a:xfrm>
                <a:off x="2699" y="3793"/>
                <a:ext cx="7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7" name="Line 69"/>
              <p:cNvSpPr>
                <a:spLocks noChangeShapeType="1"/>
              </p:cNvSpPr>
              <p:nvPr/>
            </p:nvSpPr>
            <p:spPr bwMode="auto">
              <a:xfrm>
                <a:off x="2200" y="3158"/>
                <a:ext cx="453" cy="63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Line 70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908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3" name="Rectangle 71"/>
            <p:cNvSpPr>
              <a:spLocks noChangeArrowheads="1"/>
            </p:cNvSpPr>
            <p:nvPr/>
          </p:nvSpPr>
          <p:spPr bwMode="auto">
            <a:xfrm>
              <a:off x="3927" y="3203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О</a:t>
              </a:r>
            </a:p>
          </p:txBody>
        </p:sp>
        <p:sp>
          <p:nvSpPr>
            <p:cNvPr id="8204" name="Line 0"/>
            <p:cNvSpPr>
              <a:spLocks noChangeShapeType="1"/>
            </p:cNvSpPr>
            <p:nvPr/>
          </p:nvSpPr>
          <p:spPr bwMode="auto">
            <a:xfrm flipH="1">
              <a:off x="3061" y="3339"/>
              <a:ext cx="817" cy="272"/>
            </a:xfrm>
            <a:prstGeom prst="line">
              <a:avLst/>
            </a:prstGeom>
            <a:noFill/>
            <a:ln w="31750">
              <a:solidFill>
                <a:srgbClr val="CC99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Oval 1"/>
            <p:cNvSpPr>
              <a:spLocks noChangeArrowheads="1"/>
            </p:cNvSpPr>
            <p:nvPr/>
          </p:nvSpPr>
          <p:spPr bwMode="auto">
            <a:xfrm>
              <a:off x="2925" y="2795"/>
              <a:ext cx="2019" cy="1088"/>
            </a:xfrm>
            <a:prstGeom prst="ellipse">
              <a:avLst/>
            </a:prstGeom>
            <a:noFill/>
            <a:ln w="12700">
              <a:solidFill>
                <a:srgbClr val="CC99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 useBgFill="1">
        <p:nvSpPr>
          <p:cNvPr id="8197" name="AutoShape 2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 l="15685" t="23329" r="58017" b="14589"/>
          <a:stretch>
            <a:fillRect/>
          </a:stretch>
        </p:blipFill>
        <p:spPr bwMode="auto">
          <a:xfrm>
            <a:off x="1138238" y="1844675"/>
            <a:ext cx="3375025" cy="4824413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219" name="WordArt 6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73453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Правильные пирамиды.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844675"/>
            <a:ext cx="3036887" cy="4824413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922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Pyramids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2852738"/>
            <a:ext cx="3695700" cy="2595562"/>
          </a:xfrm>
          <a:noFill/>
          <a:ln w="25400">
            <a:solidFill>
              <a:schemeClr val="tx1"/>
            </a:solidFill>
          </a:ln>
        </p:spPr>
      </p:pic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5003800" y="5805488"/>
            <a:ext cx="3887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i="1">
                <a:effectLst>
                  <a:outerShdw blurRad="38100" dist="38100" dir="2700000" algn="tl">
                    <a:srgbClr val="000000"/>
                  </a:outerShdw>
                </a:effectLst>
              </a:rPr>
              <a:t>Египетские пирамиды</a:t>
            </a:r>
          </a:p>
        </p:txBody>
      </p:sp>
      <p:sp>
        <p:nvSpPr>
          <p:cNvPr id="10244" name="WordArt 0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734536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Правильные пирамиды.</a:t>
            </a:r>
          </a:p>
        </p:txBody>
      </p:sp>
      <p:pic>
        <p:nvPicPr>
          <p:cNvPr id="10245" name="Picture 13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1844675"/>
            <a:ext cx="3695700" cy="4824413"/>
          </a:xfrm>
          <a:noFill/>
          <a:ln w="50800">
            <a:solidFill>
              <a:schemeClr val="bg1"/>
            </a:solidFill>
          </a:ln>
        </p:spPr>
      </p:pic>
      <p:sp useBgFill="1">
        <p:nvSpPr>
          <p:cNvPr id="10246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2555875" y="5300663"/>
            <a:ext cx="503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А</a:t>
            </a:r>
            <a:r>
              <a:rPr lang="ru-RU" sz="1600" b="1" baseline="-25000"/>
              <a:t>1</a:t>
            </a:r>
            <a:endParaRPr lang="ru-RU" sz="1600" b="1"/>
          </a:p>
        </p:txBody>
      </p:sp>
      <p:grpSp>
        <p:nvGrpSpPr>
          <p:cNvPr id="11267" name="Group 55"/>
          <p:cNvGrpSpPr>
            <a:grpSpLocks/>
          </p:cNvGrpSpPr>
          <p:nvPr/>
        </p:nvGrpSpPr>
        <p:grpSpPr bwMode="auto">
          <a:xfrm>
            <a:off x="2987675" y="1844675"/>
            <a:ext cx="3673475" cy="4797425"/>
            <a:chOff x="1837" y="1162"/>
            <a:chExt cx="2314" cy="3022"/>
          </a:xfrm>
        </p:grpSpPr>
        <p:sp>
          <p:nvSpPr>
            <p:cNvPr id="11270" name="Text Box 2"/>
            <p:cNvSpPr txBox="1">
              <a:spLocks noChangeArrowheads="1"/>
            </p:cNvSpPr>
            <p:nvPr/>
          </p:nvSpPr>
          <p:spPr bwMode="auto">
            <a:xfrm>
              <a:off x="2200" y="2659"/>
              <a:ext cx="3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en-US" sz="1600" b="1" baseline="-25000"/>
                <a:t>n</a:t>
              </a:r>
              <a:endParaRPr lang="ru-RU" sz="1600" b="1"/>
            </a:p>
          </p:txBody>
        </p:sp>
        <p:sp>
          <p:nvSpPr>
            <p:cNvPr id="11271" name="Text Box 6"/>
            <p:cNvSpPr txBox="1">
              <a:spLocks noChangeArrowheads="1"/>
            </p:cNvSpPr>
            <p:nvPr/>
          </p:nvSpPr>
          <p:spPr bwMode="auto">
            <a:xfrm>
              <a:off x="2200" y="3972"/>
              <a:ext cx="3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А</a:t>
              </a:r>
              <a:r>
                <a:rPr lang="ru-RU" sz="1600" b="1" baseline="-25000"/>
                <a:t>2</a:t>
              </a:r>
              <a:endParaRPr lang="ru-RU" sz="1600" b="1"/>
            </a:p>
          </p:txBody>
        </p:sp>
        <p:sp>
          <p:nvSpPr>
            <p:cNvPr id="11272" name="Rectangle 7"/>
            <p:cNvSpPr>
              <a:spLocks noChangeArrowheads="1"/>
            </p:cNvSpPr>
            <p:nvPr/>
          </p:nvSpPr>
          <p:spPr bwMode="auto">
            <a:xfrm>
              <a:off x="2926" y="1162"/>
              <a:ext cx="31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Р</a:t>
              </a:r>
            </a:p>
          </p:txBody>
        </p:sp>
        <p:grpSp>
          <p:nvGrpSpPr>
            <p:cNvPr id="11273" name="Group 8"/>
            <p:cNvGrpSpPr>
              <a:grpSpLocks/>
            </p:cNvGrpSpPr>
            <p:nvPr/>
          </p:nvGrpSpPr>
          <p:grpSpPr bwMode="auto">
            <a:xfrm>
              <a:off x="1837" y="1434"/>
              <a:ext cx="2314" cy="2634"/>
              <a:chOff x="2200" y="799"/>
              <a:chExt cx="1769" cy="3087"/>
            </a:xfrm>
          </p:grpSpPr>
          <p:sp useBgFill="1">
            <p:nvSpPr>
              <p:cNvPr id="11278" name="Oval 9"/>
              <p:cNvSpPr>
                <a:spLocks noChangeArrowheads="1"/>
              </p:cNvSpPr>
              <p:nvPr/>
            </p:nvSpPr>
            <p:spPr bwMode="auto">
              <a:xfrm rot="-146776">
                <a:off x="2200" y="2387"/>
                <a:ext cx="1769" cy="1499"/>
              </a:xfrm>
              <a:prstGeom prst="ellipse">
                <a:avLst/>
              </a:prstGeom>
              <a:ln w="3175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 useBgFill="1">
            <p:nvSpPr>
              <p:cNvPr id="11279" name="AutoShape 10"/>
              <p:cNvSpPr>
                <a:spLocks noChangeArrowheads="1"/>
              </p:cNvSpPr>
              <p:nvPr/>
            </p:nvSpPr>
            <p:spPr bwMode="auto">
              <a:xfrm>
                <a:off x="2200" y="2478"/>
                <a:ext cx="1769" cy="1316"/>
              </a:xfrm>
              <a:prstGeom prst="hexagon">
                <a:avLst>
                  <a:gd name="adj" fmla="val 34956"/>
                  <a:gd name="vf" fmla="val 115470"/>
                </a:avLst>
              </a:prstGeom>
              <a:ln w="222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80" name="Line 11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1" name="Line 12"/>
              <p:cNvSpPr>
                <a:spLocks noChangeShapeType="1"/>
              </p:cNvSpPr>
              <p:nvPr/>
            </p:nvSpPr>
            <p:spPr bwMode="auto">
              <a:xfrm flipH="1">
                <a:off x="3061" y="845"/>
                <a:ext cx="0" cy="226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2" name="Line 13"/>
              <p:cNvSpPr>
                <a:spLocks noChangeShapeType="1"/>
              </p:cNvSpPr>
              <p:nvPr/>
            </p:nvSpPr>
            <p:spPr bwMode="auto">
              <a:xfrm flipH="1" flipV="1">
                <a:off x="3061" y="845"/>
                <a:ext cx="454" cy="294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Line 14"/>
              <p:cNvSpPr>
                <a:spLocks noChangeShapeType="1"/>
              </p:cNvSpPr>
              <p:nvPr/>
            </p:nvSpPr>
            <p:spPr bwMode="auto">
              <a:xfrm flipV="1">
                <a:off x="2653" y="799"/>
                <a:ext cx="408" cy="299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4" name="Line 15"/>
              <p:cNvSpPr>
                <a:spLocks noChangeShapeType="1"/>
              </p:cNvSpPr>
              <p:nvPr/>
            </p:nvSpPr>
            <p:spPr bwMode="auto">
              <a:xfrm flipV="1">
                <a:off x="2200" y="799"/>
                <a:ext cx="861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5" name="Line 16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454" cy="167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6" name="Line 17"/>
              <p:cNvSpPr>
                <a:spLocks noChangeShapeType="1"/>
              </p:cNvSpPr>
              <p:nvPr/>
            </p:nvSpPr>
            <p:spPr bwMode="auto">
              <a:xfrm flipH="1">
                <a:off x="3515" y="3158"/>
                <a:ext cx="454" cy="63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7" name="Line 18"/>
              <p:cNvSpPr>
                <a:spLocks noChangeShapeType="1"/>
              </p:cNvSpPr>
              <p:nvPr/>
            </p:nvSpPr>
            <p:spPr bwMode="auto">
              <a:xfrm flipH="1">
                <a:off x="2653" y="3113"/>
                <a:ext cx="408" cy="680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8" name="Line 19"/>
              <p:cNvSpPr>
                <a:spLocks noChangeShapeType="1"/>
              </p:cNvSpPr>
              <p:nvPr/>
            </p:nvSpPr>
            <p:spPr bwMode="auto">
              <a:xfrm>
                <a:off x="2699" y="3793"/>
                <a:ext cx="7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9" name="Line 20"/>
              <p:cNvSpPr>
                <a:spLocks noChangeShapeType="1"/>
              </p:cNvSpPr>
              <p:nvPr/>
            </p:nvSpPr>
            <p:spPr bwMode="auto">
              <a:xfrm>
                <a:off x="2200" y="3158"/>
                <a:ext cx="453" cy="635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0" name="Line 21"/>
              <p:cNvSpPr>
                <a:spLocks noChangeShapeType="1"/>
              </p:cNvSpPr>
              <p:nvPr/>
            </p:nvSpPr>
            <p:spPr bwMode="auto">
              <a:xfrm flipH="1" flipV="1">
                <a:off x="3061" y="799"/>
                <a:ext cx="908" cy="2359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74" name="Rectangle 22"/>
            <p:cNvSpPr>
              <a:spLocks noChangeArrowheads="1"/>
            </p:cNvSpPr>
            <p:nvPr/>
          </p:nvSpPr>
          <p:spPr bwMode="auto">
            <a:xfrm>
              <a:off x="2971" y="3294"/>
              <a:ext cx="2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О</a:t>
              </a:r>
            </a:p>
          </p:txBody>
        </p:sp>
        <p:sp>
          <p:nvSpPr>
            <p:cNvPr id="11275" name="Line 24"/>
            <p:cNvSpPr>
              <a:spLocks noChangeShapeType="1"/>
            </p:cNvSpPr>
            <p:nvPr/>
          </p:nvSpPr>
          <p:spPr bwMode="auto">
            <a:xfrm>
              <a:off x="1882" y="3430"/>
              <a:ext cx="1089" cy="0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Line 53"/>
            <p:cNvSpPr>
              <a:spLocks noChangeShapeType="1"/>
            </p:cNvSpPr>
            <p:nvPr/>
          </p:nvSpPr>
          <p:spPr bwMode="auto">
            <a:xfrm>
              <a:off x="2426" y="2886"/>
              <a:ext cx="545" cy="544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Line 54"/>
            <p:cNvSpPr>
              <a:spLocks noChangeShapeType="1"/>
            </p:cNvSpPr>
            <p:nvPr/>
          </p:nvSpPr>
          <p:spPr bwMode="auto">
            <a:xfrm>
              <a:off x="2971" y="3430"/>
              <a:ext cx="589" cy="544"/>
            </a:xfrm>
            <a:prstGeom prst="line">
              <a:avLst/>
            </a:prstGeom>
            <a:noFill/>
            <a:ln w="3175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1042988" y="333375"/>
            <a:ext cx="77803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50850">
              <a:spcBef>
                <a:spcPct val="40000"/>
              </a:spcBef>
              <a:tabLst>
                <a:tab pos="685800" algn="l"/>
              </a:tabLst>
              <a:defRPr/>
            </a:pPr>
            <a:r>
              <a:rPr lang="ru-RU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</a:t>
            </a:r>
            <a:r>
              <a:rPr lang="en-US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равильн</a:t>
            </a:r>
            <a:r>
              <a:rPr lang="ru-RU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ой</a:t>
            </a:r>
            <a:r>
              <a:rPr lang="en-US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пирамид</a:t>
            </a:r>
            <a:r>
              <a:rPr lang="ru-RU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en-US" sz="2000" b="1" u="sng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lvl="1">
              <a:spcBef>
                <a:spcPct val="40000"/>
              </a:spcBef>
              <a:buFont typeface="Wingdings" pitchFamily="2" charset="2"/>
              <a:buChar char="ü"/>
              <a:tabLst>
                <a:tab pos="685800" algn="l"/>
              </a:tabLst>
              <a:defRPr/>
            </a:pPr>
            <a:r>
              <a:rPr lang="ru-RU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боковые ребра равны;</a:t>
            </a:r>
            <a:endParaRPr lang="ru-RU" sz="2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spcBef>
                <a:spcPct val="40000"/>
              </a:spcBef>
              <a:buFont typeface="Wingdings" pitchFamily="2" charset="2"/>
              <a:buChar char="ü"/>
              <a:tabLst>
                <a:tab pos="685800" algn="l"/>
              </a:tabLst>
              <a:defRPr/>
            </a:pPr>
            <a:r>
              <a:rPr lang="ru-RU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боковые грани – равные равнобедренные треугольники.</a:t>
            </a:r>
          </a:p>
        </p:txBody>
      </p:sp>
      <p:sp useBgFill="1">
        <p:nvSpPr>
          <p:cNvPr id="11269" name="AutoShape 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5">
      <a:dk1>
        <a:srgbClr val="588073"/>
      </a:dk1>
      <a:lt1>
        <a:srgbClr val="FFFFFF"/>
      </a:lt1>
      <a:dk2>
        <a:srgbClr val="486768"/>
      </a:dk2>
      <a:lt2>
        <a:srgbClr val="DDDDDD"/>
      </a:lt2>
      <a:accent1>
        <a:srgbClr val="33CCCC"/>
      </a:accent1>
      <a:accent2>
        <a:srgbClr val="008871"/>
      </a:accent2>
      <a:accent3>
        <a:srgbClr val="B1B8B9"/>
      </a:accent3>
      <a:accent4>
        <a:srgbClr val="DADADA"/>
      </a:accent4>
      <a:accent5>
        <a:srgbClr val="ADE2E2"/>
      </a:accent5>
      <a:accent6>
        <a:srgbClr val="007B66"/>
      </a:accent6>
      <a:hlink>
        <a:srgbClr val="00CC99"/>
      </a:hlink>
      <a:folHlink>
        <a:srgbClr val="A8A8A8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1367</TotalTime>
  <Words>478</Words>
  <Application>Microsoft PowerPoint</Application>
  <PresentationFormat>Экран (4:3)</PresentationFormat>
  <Paragraphs>101</Paragraphs>
  <Slides>17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Tahoma</vt:lpstr>
      <vt:lpstr>Arial</vt:lpstr>
      <vt:lpstr>Wingdings</vt:lpstr>
      <vt:lpstr>Times New Roman</vt:lpstr>
      <vt:lpstr>Symbol</vt:lpstr>
      <vt:lpstr>Сумерки</vt:lpstr>
      <vt:lpstr>MathType 5.0 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user</cp:lastModifiedBy>
  <cp:revision>178</cp:revision>
  <dcterms:created xsi:type="dcterms:W3CDTF">2008-01-27T16:31:11Z</dcterms:created>
  <dcterms:modified xsi:type="dcterms:W3CDTF">2016-03-16T23:58:47Z</dcterms:modified>
</cp:coreProperties>
</file>