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7" r:id="rId3"/>
    <p:sldId id="258" r:id="rId4"/>
    <p:sldId id="275" r:id="rId5"/>
    <p:sldId id="256" r:id="rId6"/>
    <p:sldId id="260" r:id="rId7"/>
    <p:sldId id="261" r:id="rId8"/>
    <p:sldId id="262" r:id="rId9"/>
    <p:sldId id="263" r:id="rId10"/>
    <p:sldId id="266" r:id="rId11"/>
    <p:sldId id="276" r:id="rId12"/>
    <p:sldId id="265" r:id="rId13"/>
    <p:sldId id="273" r:id="rId14"/>
    <p:sldId id="277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9" d="100"/>
          <a:sy n="99" d="100"/>
        </p:scale>
        <p:origin x="78" y="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955C-3BE0-4821-9FCD-BBEB36DCDFF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AF7B-6265-4885-AC7B-A0F1D9A5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4439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955C-3BE0-4821-9FCD-BBEB36DCDFF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AF7B-6265-4885-AC7B-A0F1D9A5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8742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955C-3BE0-4821-9FCD-BBEB36DCDFF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AF7B-6265-4885-AC7B-A0F1D9A5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5764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955C-3BE0-4821-9FCD-BBEB36DCDFF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AF7B-6265-4885-AC7B-A0F1D9A5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158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955C-3BE0-4821-9FCD-BBEB36DCDFF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AF7B-6265-4885-AC7B-A0F1D9A5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381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955C-3BE0-4821-9FCD-BBEB36DCDFF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AF7B-6265-4885-AC7B-A0F1D9A5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830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955C-3BE0-4821-9FCD-BBEB36DCDFF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AF7B-6265-4885-AC7B-A0F1D9A5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015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955C-3BE0-4821-9FCD-BBEB36DCDFF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AF7B-6265-4885-AC7B-A0F1D9A5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210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955C-3BE0-4821-9FCD-BBEB36DCDFF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AF7B-6265-4885-AC7B-A0F1D9A5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7981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955C-3BE0-4821-9FCD-BBEB36DCDFF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AF7B-6265-4885-AC7B-A0F1D9A5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0084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1955C-3BE0-4821-9FCD-BBEB36DCDFF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6AF7B-6265-4885-AC7B-A0F1D9A5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9780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1955C-3BE0-4821-9FCD-BBEB36DCDFF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6AF7B-6265-4885-AC7B-A0F1D9A597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3658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22090" y="-374073"/>
            <a:ext cx="6142224" cy="7702108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49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∞</a:t>
            </a:r>
            <a:endParaRPr lang="ru-RU" sz="49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31617" y="1132677"/>
            <a:ext cx="7547212" cy="422423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54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Задание: </a:t>
            </a: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Классифицируйте приведенный ресурсы по разным признакам</a:t>
            </a:r>
          </a:p>
        </p:txBody>
      </p:sp>
    </p:spTree>
    <p:extLst>
      <p:ext uri="{BB962C8B-B14F-4D97-AF65-F5344CB8AC3E}">
        <p14:creationId xmlns:p14="http://schemas.microsoft.com/office/powerpoint/2010/main" val="2503823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17500" y="1093638"/>
          <a:ext cx="8432800" cy="722462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2108200"/>
                <a:gridCol w="2108200"/>
                <a:gridCol w="2108200"/>
                <a:gridCol w="2108200"/>
              </a:tblGrid>
              <a:tr h="361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err="1">
                          <a:latin typeface="Comic Sans MS" pitchFamily="66" charset="0"/>
                        </a:rPr>
                        <a:t>Веб-страница</a:t>
                      </a:r>
                      <a:endParaRPr lang="ru-RU" sz="9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omic Sans MS" pitchFamily="66" charset="0"/>
                        </a:rPr>
                        <a:t>Файловые серверы</a:t>
                      </a:r>
                      <a:endParaRPr lang="ru-RU" sz="14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omic Sans MS" pitchFamily="66" charset="0"/>
                        </a:rPr>
                        <a:t>Телеконференции</a:t>
                      </a:r>
                      <a:endParaRPr lang="ru-RU" sz="14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omic Sans MS" pitchFamily="66" charset="0"/>
                        </a:rPr>
                        <a:t>Базы данных</a:t>
                      </a:r>
                      <a:endParaRPr lang="ru-RU" sz="14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2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509" marR="57509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317500" y="613719"/>
            <a:ext cx="591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По способам представления:</a:t>
            </a:r>
            <a:endParaRPr kumimoji="0" lang="ru-RU" sz="3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41300" y="1909119"/>
            <a:ext cx="591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По содержанию:</a:t>
            </a:r>
            <a:endParaRPr kumimoji="0" lang="ru-RU" sz="3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5900" y="3179119"/>
            <a:ext cx="591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По принадлежности:</a:t>
            </a:r>
            <a:endParaRPr kumimoji="0" lang="ru-RU" sz="3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177800" y="4195119"/>
            <a:ext cx="591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По типу </a:t>
            </a:r>
            <a:r>
              <a:rPr lang="ru-RU" sz="2400" b="1" dirty="0" err="1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медиа</a:t>
            </a: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:</a:t>
            </a:r>
            <a:endParaRPr kumimoji="0" lang="ru-RU" sz="3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03200" y="5223819"/>
            <a:ext cx="5918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По информационным рынкам:</a:t>
            </a:r>
            <a:endParaRPr kumimoji="0" lang="ru-RU" sz="36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399" y="2427068"/>
          <a:ext cx="8826501" cy="669275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104901"/>
                <a:gridCol w="1625600"/>
                <a:gridCol w="1651000"/>
                <a:gridCol w="1879600"/>
                <a:gridCol w="1460500"/>
                <a:gridCol w="1104900"/>
              </a:tblGrid>
              <a:tr h="341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omic Sans MS" pitchFamily="66" charset="0"/>
                        </a:rPr>
                        <a:t>Новостные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omic Sans MS" pitchFamily="66" charset="0"/>
                        </a:rPr>
                        <a:t>Развлекательные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omic Sans MS" pitchFamily="66" charset="0"/>
                        </a:rPr>
                        <a:t>Образовательные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omic Sans MS" pitchFamily="66" charset="0"/>
                        </a:rPr>
                        <a:t>Информационные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Comic Sans MS" pitchFamily="66" charset="0"/>
                        </a:rPr>
                        <a:t>Коммерческие</a:t>
                      </a:r>
                      <a:endParaRPr lang="ru-RU" sz="12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Comic Sans MS" pitchFamily="66" charset="0"/>
                        </a:rPr>
                        <a:t>Рекламные</a:t>
                      </a:r>
                      <a:endParaRPr lang="ru-RU" sz="12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77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65100" y="3620412"/>
          <a:ext cx="8724901" cy="541719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744369"/>
                <a:gridCol w="2154531"/>
                <a:gridCol w="1663700"/>
                <a:gridCol w="1417168"/>
                <a:gridCol w="1745133"/>
              </a:tblGrid>
              <a:tr h="1768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omic Sans MS" pitchFamily="66" charset="0"/>
                        </a:rPr>
                        <a:t>Корпоративные</a:t>
                      </a:r>
                      <a:endParaRPr lang="ru-RU" sz="14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mic Sans MS" pitchFamily="66" charset="0"/>
                        </a:rPr>
                        <a:t>Государственные</a:t>
                      </a: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mic Sans MS" pitchFamily="66" charset="0"/>
                        </a:rPr>
                        <a:t>Персональные</a:t>
                      </a: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mic Sans MS" pitchFamily="66" charset="0"/>
                        </a:rPr>
                        <a:t>Социальные</a:t>
                      </a: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omic Sans MS" pitchFamily="66" charset="0"/>
                        </a:rPr>
                        <a:t>Фирменные</a:t>
                      </a:r>
                      <a:endParaRPr lang="ru-RU" sz="14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8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90500" y="4649112"/>
          <a:ext cx="8712201" cy="541719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741829"/>
                <a:gridCol w="1742593"/>
                <a:gridCol w="1742593"/>
                <a:gridCol w="1742593"/>
                <a:gridCol w="1742593"/>
              </a:tblGrid>
              <a:tr h="1768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omic Sans MS" pitchFamily="66" charset="0"/>
                        </a:rPr>
                        <a:t>Тексты</a:t>
                      </a:r>
                      <a:endParaRPr lang="ru-RU" sz="14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mic Sans MS" pitchFamily="66" charset="0"/>
                        </a:rPr>
                        <a:t>Видео</a:t>
                      </a: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mic Sans MS" pitchFamily="66" charset="0"/>
                        </a:rPr>
                        <a:t>Аудио</a:t>
                      </a: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mic Sans MS" pitchFamily="66" charset="0"/>
                        </a:rPr>
                        <a:t>Изображения</a:t>
                      </a: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mic Sans MS" pitchFamily="66" charset="0"/>
                        </a:rPr>
                        <a:t>Мультимедиа</a:t>
                      </a: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68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279400" y="5678268"/>
          <a:ext cx="8585198" cy="884650"/>
        </p:xfrm>
        <a:graphic>
          <a:graphicData uri="http://schemas.openxmlformats.org/drawingml/2006/table">
            <a:tbl>
              <a:tblPr>
                <a:tableStyleId>{D113A9D2-9D6B-4929-AA2D-F23B5EE8CBE7}</a:tableStyleId>
              </a:tblPr>
              <a:tblGrid>
                <a:gridCol w="1079500"/>
                <a:gridCol w="1600200"/>
                <a:gridCol w="2387600"/>
                <a:gridCol w="1800708"/>
                <a:gridCol w="1717190"/>
              </a:tblGrid>
              <a:tr h="532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omic Sans MS" pitchFamily="66" charset="0"/>
                        </a:rPr>
                        <a:t>Деловые</a:t>
                      </a:r>
                      <a:endParaRPr lang="ru-RU" sz="14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mic Sans MS" pitchFamily="66" charset="0"/>
                        </a:rPr>
                        <a:t>Юридические</a:t>
                      </a: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mic Sans MS" pitchFamily="66" charset="0"/>
                        </a:rPr>
                        <a:t>Специализированные</a:t>
                      </a: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mic Sans MS" pitchFamily="66" charset="0"/>
                        </a:rPr>
                        <a:t>Широкого потребления</a:t>
                      </a: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omic Sans MS" pitchFamily="66" charset="0"/>
                        </a:rPr>
                        <a:t>Электронные услуги</a:t>
                      </a:r>
                      <a:endParaRPr lang="ru-RU" sz="14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3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latin typeface="Comic Sans MS" pitchFamily="66" charset="0"/>
                        <a:ea typeface="Calibri"/>
                        <a:cs typeface="Times New Roman"/>
                      </a:endParaRPr>
                    </a:p>
                  </a:txBody>
                  <a:tcPr marL="57681" marR="57681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75" y="712832"/>
            <a:ext cx="6660687" cy="253146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Рекламная Пауза!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82796" y="4252869"/>
            <a:ext cx="6660687" cy="191590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4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Выберите один информационный ресурс и прорекламируй его</a:t>
            </a:r>
            <a:endParaRPr lang="ru-RU" sz="40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l="6253" t="11403" r="21913" b="18752"/>
          <a:stretch>
            <a:fillRect/>
          </a:stretch>
        </p:blipFill>
        <p:spPr bwMode="auto">
          <a:xfrm>
            <a:off x="5659028" y="2302648"/>
            <a:ext cx="2708135" cy="1613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08430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14448"/>
            <a:ext cx="9144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kern="5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1 строка – одно существительное, выражающее главную тему </a:t>
            </a:r>
            <a:r>
              <a:rPr lang="ru-RU" sz="3200" kern="50" dirty="0" err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cинквейна</a:t>
            </a:r>
            <a:r>
              <a:rPr lang="ru-RU" sz="3200" kern="5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.</a:t>
            </a:r>
            <a:endParaRPr lang="ru-RU" kern="5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kern="5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2 строка – два прилагательных, выражающих главную мысль.</a:t>
            </a:r>
            <a:endParaRPr lang="ru-RU" kern="5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kern="5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3 строка – три глагола, описывающие действия в рамках темы.</a:t>
            </a:r>
            <a:endParaRPr lang="ru-RU" kern="5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kern="5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4 строка – фраза, несущая определенный смысл.</a:t>
            </a:r>
            <a:endParaRPr lang="ru-RU" kern="5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kern="5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5 строка – заключение в форме существительного (ассоциация с первым словом).</a:t>
            </a:r>
            <a:endParaRPr lang="ru-RU" kern="5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kern="5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  <a:ea typeface="Lucida Sans Unicode" panose="020B0602030504020204" pitchFamily="34" charset="0"/>
                <a:cs typeface="Times New Roman" panose="02020603050405020304" pitchFamily="18" charset="0"/>
              </a:rPr>
              <a:t> </a:t>
            </a:r>
            <a:endParaRPr lang="ru-RU" kern="50" dirty="0">
              <a:solidFill>
                <a:schemeClr val="accent1">
                  <a:lumMod val="50000"/>
                </a:schemeClr>
              </a:solidFill>
              <a:effectLst/>
              <a:latin typeface="Comic Sans MS" panose="030F0702030302020204" pitchFamily="66" charset="0"/>
              <a:ea typeface="Lucida Sans Unicode" panose="020B0602030504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41805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59" y="317633"/>
            <a:ext cx="6198670" cy="6329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989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1996" y="965149"/>
            <a:ext cx="6660687" cy="253146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8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А что дальше?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9115" y="3653468"/>
            <a:ext cx="4367703" cy="2246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44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586" y="878394"/>
            <a:ext cx="6507231" cy="1084912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Вспомнить все!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0266" y="2582007"/>
            <a:ext cx="8041304" cy="2777683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Для заданий 1-9 </a:t>
            </a: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выберите </a:t>
            </a:r>
            <a:endParaRPr lang="ru-RU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один вариант ответа</a:t>
            </a:r>
          </a:p>
          <a:p>
            <a:pPr algn="ctr"/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В задании 10 </a:t>
            </a:r>
            <a:r>
              <a:rPr lang="ru-RU" sz="4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запишите </a:t>
            </a:r>
            <a:endParaRPr lang="ru-RU" sz="4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pPr algn="ctr"/>
            <a:r>
              <a:rPr lang="ru-RU" sz="4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правильный вариант адреса</a:t>
            </a:r>
          </a:p>
        </p:txBody>
      </p:sp>
    </p:spTree>
    <p:extLst>
      <p:ext uri="{BB962C8B-B14F-4D97-AF65-F5344CB8AC3E}">
        <p14:creationId xmlns:p14="http://schemas.microsoft.com/office/powerpoint/2010/main" val="244613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13277" y="1043730"/>
            <a:ext cx="7369646" cy="900246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Проверим и оценим!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26528" y="1913678"/>
            <a:ext cx="1045799" cy="283923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1) </a:t>
            </a:r>
            <a:r>
              <a:rPr lang="ru-RU" sz="36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в</a:t>
            </a:r>
          </a:p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2) </a:t>
            </a:r>
            <a:r>
              <a:rPr lang="ru-RU" sz="36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г</a:t>
            </a:r>
          </a:p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3) </a:t>
            </a:r>
            <a:r>
              <a:rPr lang="ru-RU" sz="36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а</a:t>
            </a:r>
          </a:p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4) </a:t>
            </a:r>
            <a:r>
              <a:rPr lang="ru-RU" sz="36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а</a:t>
            </a:r>
          </a:p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5) </a:t>
            </a:r>
            <a:r>
              <a:rPr lang="ru-RU" sz="36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г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45036" y="1905585"/>
            <a:ext cx="4493859" cy="2839239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6) </a:t>
            </a:r>
            <a:r>
              <a:rPr lang="ru-RU" sz="36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б</a:t>
            </a:r>
          </a:p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7) </a:t>
            </a:r>
            <a:r>
              <a:rPr lang="ru-RU" sz="36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б</a:t>
            </a:r>
          </a:p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8) </a:t>
            </a:r>
            <a:r>
              <a:rPr lang="ru-RU" sz="36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б</a:t>
            </a:r>
          </a:p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9) </a:t>
            </a:r>
            <a:r>
              <a:rPr lang="ru-RU" sz="36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а</a:t>
            </a:r>
          </a:p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10) </a:t>
            </a:r>
            <a:r>
              <a:rPr lang="ru-RU" sz="36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114.251.157.6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04396" y="4757425"/>
            <a:ext cx="7207742" cy="2100575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Меньше 6 правильных ответов </a:t>
            </a:r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:-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(</a:t>
            </a:r>
          </a:p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6 или 7 правильных ответов </a:t>
            </a:r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–</a:t>
            </a:r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|</a:t>
            </a:r>
            <a:endParaRPr lang="ru-RU" sz="3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8 или 9 правильных ответов </a:t>
            </a:r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:</a:t>
            </a:r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-)</a:t>
            </a:r>
          </a:p>
          <a:p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10 правильных ответов </a:t>
            </a:r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:-</a:t>
            </a:r>
            <a:r>
              <a:rPr lang="en-US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libri" pitchFamily="34" charset="0"/>
              </a:rPr>
              <a:t>D</a:t>
            </a:r>
            <a:endParaRPr lang="ru-RU" sz="3200" b="1" u="sng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002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5126" y="1604050"/>
            <a:ext cx="8496639" cy="385490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Интернет</a:t>
            </a:r>
            <a:r>
              <a:rPr lang="en-US" sz="4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-</a:t>
            </a:r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. . . . . .  сеть;</a:t>
            </a:r>
          </a:p>
          <a:p>
            <a:pPr lvl="0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Компьютерная сеть – для обмена . . . . . . . .; </a:t>
            </a:r>
          </a:p>
          <a:p>
            <a:pPr lvl="0"/>
            <a:r>
              <a:rPr lang="ru-RU" sz="4800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Интернет нужен прежде всего  для . . . . . . . .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 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1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1540029"/>
            <a:ext cx="8709757" cy="339323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ru-RU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Информационные </a:t>
            </a:r>
          </a:p>
          <a:p>
            <a:pPr algn="ctr"/>
            <a:r>
              <a:rPr lang="ru-RU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ресурсы</a:t>
            </a:r>
          </a:p>
          <a:p>
            <a:pPr algn="ctr"/>
            <a:r>
              <a:rPr lang="ru-RU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Интернета</a:t>
            </a:r>
          </a:p>
        </p:txBody>
      </p:sp>
    </p:spTree>
    <p:extLst>
      <p:ext uri="{BB962C8B-B14F-4D97-AF65-F5344CB8AC3E}">
        <p14:creationId xmlns:p14="http://schemas.microsoft.com/office/powerpoint/2010/main" val="407914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2514" y="1592210"/>
            <a:ext cx="7451678" cy="33932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r>
              <a:rPr lang="ru-RU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Классификация ресурсов </a:t>
            </a:r>
          </a:p>
          <a:p>
            <a:pPr algn="ctr"/>
            <a:r>
              <a:rPr lang="ru-RU" sz="72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omic Sans MS" panose="030F0702030302020204" pitchFamily="66" charset="0"/>
              </a:rPr>
              <a:t>Интернета</a:t>
            </a:r>
          </a:p>
        </p:txBody>
      </p:sp>
    </p:spTree>
    <p:extLst>
      <p:ext uri="{BB962C8B-B14F-4D97-AF65-F5344CB8AC3E}">
        <p14:creationId xmlns:p14="http://schemas.microsoft.com/office/powerpoint/2010/main" val="892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12818"/>
            <a:ext cx="6031764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По способам представления информации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Веб-страницы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Файловые серверы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Телеконференции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Базы данных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41648" y="3072348"/>
            <a:ext cx="51023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По содержанию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Новостные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Развлекательные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Образовательные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Информационные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Коммерческие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Рекламные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65338" y="972861"/>
            <a:ext cx="3578662" cy="2127688"/>
          </a:xfrm>
          <a:prstGeom prst="rect">
            <a:avLst/>
          </a:prstGeom>
        </p:spPr>
      </p:pic>
      <p:pic>
        <p:nvPicPr>
          <p:cNvPr id="5" name="Рисунок 4" descr="интернет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9862" y="4126938"/>
            <a:ext cx="2721621" cy="2041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076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06568"/>
            <a:ext cx="510235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По принадлежности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Корпоративные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Государственные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Персональные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Социальные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Фирменные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87986" y="3564791"/>
            <a:ext cx="510235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По типу медиа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Статьи, тексты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Видео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Аудио, музыка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Фото, изображения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Мультимедиа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 descr="интернет 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4886" y="1140977"/>
            <a:ext cx="3563198" cy="2330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268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06214"/>
            <a:ext cx="469248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По статусу: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Тестовые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Заброшенные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 err="1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Заспамленные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Comic Sans MS" panose="030F0702030302020204" pitchFamily="66" charset="0"/>
            </a:endParaRP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Популярные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Авторитетные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Живые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46399" y="3269572"/>
            <a:ext cx="539760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u="sng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По информационным рынкам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Деловые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Юридические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Специализированные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Широкого потребления</a:t>
            </a:r>
          </a:p>
          <a:p>
            <a:pPr marL="428625" indent="-428625">
              <a:buFont typeface="Arial" panose="020B0604020202020204" pitchFamily="34" charset="0"/>
              <a:buChar char="•"/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Comic Sans MS" panose="030F0702030302020204" pitchFamily="66" charset="0"/>
              </a:rPr>
              <a:t>Электронные услуги</a:t>
            </a:r>
          </a:p>
          <a:p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64" y="4003708"/>
            <a:ext cx="3124369" cy="2580451"/>
          </a:xfrm>
          <a:prstGeom prst="rect">
            <a:avLst/>
          </a:prstGeom>
        </p:spPr>
      </p:pic>
      <p:pic>
        <p:nvPicPr>
          <p:cNvPr id="8" name="Рисунок 7" descr="интернет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27614" y="380326"/>
            <a:ext cx="3008850" cy="2811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722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198</TotalTime>
  <Words>302</Words>
  <Application>Microsoft Office PowerPoint</Application>
  <PresentationFormat>Экран (4:3)</PresentationFormat>
  <Paragraphs>107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Calibri Light</vt:lpstr>
      <vt:lpstr>Comic Sans MS</vt:lpstr>
      <vt:lpstr>Lucida Sans Unicode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654321</dc:creator>
  <cp:lastModifiedBy>654321</cp:lastModifiedBy>
  <cp:revision>38</cp:revision>
  <dcterms:created xsi:type="dcterms:W3CDTF">2017-11-23T08:47:11Z</dcterms:created>
  <dcterms:modified xsi:type="dcterms:W3CDTF">2020-12-09T09:45:36Z</dcterms:modified>
</cp:coreProperties>
</file>