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8" r:id="rId5"/>
    <p:sldId id="262" r:id="rId6"/>
    <p:sldId id="263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FA02B0-A5C6-4571-95E7-27BDA44A9CFC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A59548-2FBE-48D9-BF96-DD0F88FCC2E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412776"/>
          </a:xfrm>
        </p:spPr>
        <p:txBody>
          <a:bodyPr>
            <a:normAutofit/>
          </a:bodyPr>
          <a:lstStyle/>
          <a:p>
            <a:pPr algn="ctr"/>
            <a:r>
              <a:rPr lang="ru-RU" sz="1300" dirty="0"/>
              <a:t>Муниципальная образовательная организация</a:t>
            </a:r>
            <a:br>
              <a:rPr lang="ru-RU" sz="1300" dirty="0"/>
            </a:br>
            <a:r>
              <a:rPr lang="ru-RU" sz="1300" dirty="0"/>
              <a:t>Рогачевская средняя общеобразовательная школа.</a:t>
            </a:r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4294967295"/>
          </p:nvPr>
        </p:nvSpPr>
        <p:spPr>
          <a:xfrm>
            <a:off x="395536" y="1628801"/>
            <a:ext cx="8424936" cy="5040288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algn="ctr">
              <a:buNone/>
            </a:pPr>
            <a:r>
              <a:rPr lang="ru-RU" b="1" dirty="0" smtClean="0">
                <a:latin typeface="+mj-lt"/>
              </a:rPr>
              <a:t>ПРОЕКТ  </a:t>
            </a:r>
            <a:endParaRPr lang="ru-RU" b="1" dirty="0">
              <a:latin typeface="+mj-lt"/>
            </a:endParaRPr>
          </a:p>
          <a:p>
            <a:pPr algn="ctr">
              <a:buNone/>
            </a:pPr>
            <a:r>
              <a:rPr lang="ru-RU" sz="2400" b="1" dirty="0"/>
              <a:t>Вязанные игрушки. Две половинки </a:t>
            </a:r>
            <a:r>
              <a:rPr lang="ru-RU" sz="2400" b="1" dirty="0" smtClean="0"/>
              <a:t>авокадо</a:t>
            </a:r>
            <a:endParaRPr lang="ru-RU" sz="2400" b="1" dirty="0"/>
          </a:p>
          <a:p>
            <a:pPr algn="r">
              <a:buNone/>
            </a:pPr>
            <a:endParaRPr lang="ru-RU" sz="2400" b="1" dirty="0"/>
          </a:p>
          <a:p>
            <a:pPr algn="r">
              <a:buNone/>
            </a:pPr>
            <a:endParaRPr lang="ru-RU" sz="1200" dirty="0"/>
          </a:p>
          <a:p>
            <a:pPr algn="r">
              <a:buNone/>
            </a:pPr>
            <a:r>
              <a:rPr lang="ru-RU" sz="1600" dirty="0"/>
              <a:t>Выполнил:</a:t>
            </a:r>
          </a:p>
          <a:p>
            <a:pPr algn="r">
              <a:buNone/>
            </a:pPr>
            <a:r>
              <a:rPr lang="ru-RU" sz="1600" dirty="0"/>
              <a:t>Ученик </a:t>
            </a:r>
            <a:r>
              <a:rPr lang="ru-RU" sz="1600" dirty="0" smtClean="0"/>
              <a:t>11 </a:t>
            </a:r>
            <a:r>
              <a:rPr lang="ru-RU" sz="1600" dirty="0"/>
              <a:t>класса</a:t>
            </a:r>
          </a:p>
          <a:p>
            <a:pPr algn="r">
              <a:buNone/>
            </a:pPr>
            <a:r>
              <a:rPr lang="ru-RU" sz="1600" dirty="0"/>
              <a:t>Анохин Егор Анатольевич </a:t>
            </a:r>
          </a:p>
          <a:p>
            <a:pPr algn="r">
              <a:buNone/>
            </a:pPr>
            <a:r>
              <a:rPr lang="ru-RU" sz="1600" dirty="0"/>
              <a:t>Научный руководитель:</a:t>
            </a:r>
          </a:p>
          <a:p>
            <a:pPr algn="r">
              <a:buNone/>
            </a:pPr>
            <a:r>
              <a:rPr lang="ru-RU" sz="1600" dirty="0"/>
              <a:t>Педагог</a:t>
            </a:r>
          </a:p>
          <a:p>
            <a:pPr algn="r">
              <a:buNone/>
            </a:pPr>
            <a:r>
              <a:rPr lang="ru-RU" sz="1600" dirty="0"/>
              <a:t>Крылова Наталья Николаевна</a:t>
            </a:r>
          </a:p>
          <a:p>
            <a:pPr algn="r"/>
            <a:endParaRPr lang="ru-RU" sz="1200" dirty="0"/>
          </a:p>
          <a:p>
            <a:pPr algn="r"/>
            <a:endParaRPr lang="ru-RU" sz="1200" dirty="0"/>
          </a:p>
          <a:p>
            <a:pPr algn="r"/>
            <a:endParaRPr lang="ru-RU" sz="1200" dirty="0"/>
          </a:p>
          <a:p>
            <a:pPr algn="r"/>
            <a:endParaRPr lang="ru-RU" sz="1200" dirty="0"/>
          </a:p>
          <a:p>
            <a:pPr algn="r"/>
            <a:endParaRPr lang="ru-RU" sz="1200" dirty="0"/>
          </a:p>
          <a:p>
            <a:pPr algn="ctr">
              <a:buNone/>
            </a:pPr>
            <a:r>
              <a:rPr lang="ru-RU" sz="1600" dirty="0"/>
              <a:t>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b="1" dirty="0"/>
              <a:t>Введение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/>
              <a:t>Цель исследования</a:t>
            </a:r>
            <a:r>
              <a:rPr lang="ru-RU" sz="1800" dirty="0"/>
              <a:t>: Доказать, что вязание не сложный процесс на примере создания игрушки « Авокадо».</a:t>
            </a:r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r>
              <a:rPr lang="ru-RU" sz="1800" b="1" dirty="0"/>
              <a:t>Гипотеза: </a:t>
            </a:r>
            <a:r>
              <a:rPr lang="ru-RU" sz="1800" dirty="0"/>
              <a:t>Вязать не так сложно</a:t>
            </a:r>
            <a:r>
              <a:rPr lang="en-US" sz="1800" dirty="0"/>
              <a:t>, </a:t>
            </a:r>
            <a:r>
              <a:rPr lang="ru-RU" sz="1800" dirty="0"/>
              <a:t>как кажется на самом деле, стоит приложить немного усилий и красивый обьект творчества будет готов.</a:t>
            </a:r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r>
              <a:rPr lang="ru-RU" sz="1800" b="1" dirty="0"/>
              <a:t>Задачи:</a:t>
            </a:r>
            <a:endParaRPr lang="ru-RU" sz="1800" dirty="0"/>
          </a:p>
          <a:p>
            <a:pPr lvl="0"/>
            <a:r>
              <a:rPr lang="ru-RU" sz="1800" dirty="0"/>
              <a:t>Разобраться, насколько большую роль играет вязание в жизни человека и в моей жизни лично</a:t>
            </a:r>
          </a:p>
          <a:p>
            <a:pPr lvl="0"/>
            <a:r>
              <a:rPr lang="ru-RU" sz="1800" dirty="0"/>
              <a:t>Доказать существование проблемы</a:t>
            </a:r>
          </a:p>
          <a:p>
            <a:pPr lvl="0"/>
            <a:r>
              <a:rPr lang="ru-RU" sz="1800" dirty="0"/>
              <a:t>Найти её причины</a:t>
            </a:r>
          </a:p>
          <a:p>
            <a:pPr lvl="0"/>
            <a:r>
              <a:rPr lang="ru-RU" sz="1800" dirty="0"/>
              <a:t>Найти способы решения проблемы</a:t>
            </a:r>
          </a:p>
          <a:p>
            <a:pPr lvl="0"/>
            <a:r>
              <a:rPr lang="ru-RU" sz="1800" dirty="0"/>
              <a:t>Создать готовый продукт </a:t>
            </a:r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r>
              <a:rPr lang="ru-RU" sz="1800" b="1" dirty="0"/>
              <a:t>Предмет исследования:</a:t>
            </a:r>
            <a:endParaRPr lang="ru-RU" sz="1800" dirty="0"/>
          </a:p>
          <a:p>
            <a:r>
              <a:rPr lang="ru-RU" sz="1800" dirty="0"/>
              <a:t>Вязанные игрушки. Деве половинки авокадо.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 вязании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268760"/>
            <a:ext cx="5868144" cy="5589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/>
              <a:t>Определение понятия</a:t>
            </a:r>
          </a:p>
          <a:p>
            <a:pPr>
              <a:buNone/>
            </a:pPr>
            <a:r>
              <a:rPr lang="ru-RU" sz="1800" dirty="0"/>
              <a:t>Вяза́ние — процесс изготовления полотна или изделий (обычно элементов одежды или предметов интерьера) из одной или нескольких нитей путём изгибания их в петли и соединения петель друг с другом с помощью несложных инструментов, вручную (вязальные крючок, спицы, игла, вилка; или просто на пальцах) или на вязальной машине (механическое вязание).</a:t>
            </a:r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/>
              <a:t>Вязание, как техника, относится к видам плетения, применяется для изготовления предметов одежды (носки, перчатки, шапки и так далее) и белья (салфетки, скатерти, занавески и так далее), декорирования интерьера.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1629644"/>
            <a:ext cx="2857777" cy="2591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Почему </a:t>
            </a:r>
            <a:r>
              <a:rPr lang="ru-RU"/>
              <a:t>же именно вязание?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0C1CAD5A-E064-BD4B-9ADC-6B31CA5AF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9133"/>
            <a:ext cx="8229600" cy="4389120"/>
          </a:xfrm>
        </p:spPr>
        <p:txBody>
          <a:bodyPr/>
          <a:lstStyle/>
          <a:p>
            <a:r>
              <a:rPr lang="ru-RU" dirty="0"/>
              <a:t>Вязание это очень </a:t>
            </a:r>
            <a:r>
              <a:rPr lang="ru-RU" dirty="0" smtClean="0"/>
              <a:t>увлекательный </a:t>
            </a:r>
            <a:r>
              <a:rPr lang="ru-RU" dirty="0"/>
              <a:t>процесс!!! В</a:t>
            </a:r>
            <a:r>
              <a:rPr lang="ru-RU" dirty="0" smtClean="0"/>
              <a:t> начале,  кажется</a:t>
            </a:r>
            <a:r>
              <a:rPr lang="ru-RU" dirty="0"/>
              <a:t>, что это очень трудно, а для кого-то вообще не возможно. </a:t>
            </a:r>
            <a:r>
              <a:rPr lang="ru-RU" dirty="0" smtClean="0"/>
              <a:t>Но </a:t>
            </a:r>
            <a:r>
              <a:rPr lang="ru-RU" dirty="0"/>
              <a:t>если вы действительно </a:t>
            </a:r>
            <a:r>
              <a:rPr lang="ru-RU" dirty="0" smtClean="0"/>
              <a:t>хотите освоить </a:t>
            </a:r>
            <a:r>
              <a:rPr lang="ru-RU" dirty="0"/>
              <a:t>данный вид </a:t>
            </a:r>
            <a:r>
              <a:rPr lang="ru-RU" dirty="0" smtClean="0"/>
              <a:t>творчества</a:t>
            </a:r>
            <a:r>
              <a:rPr lang="ru-RU" dirty="0"/>
              <a:t>, то нет ничего </a:t>
            </a:r>
            <a:r>
              <a:rPr lang="ru-RU" dirty="0" smtClean="0"/>
              <a:t>невозможного</a:t>
            </a:r>
            <a:r>
              <a:rPr lang="ru-RU" dirty="0"/>
              <a:t>!  Стоит взять в руки </a:t>
            </a:r>
            <a:r>
              <a:rPr lang="ru-RU" dirty="0" smtClean="0"/>
              <a:t>крючок </a:t>
            </a:r>
            <a:r>
              <a:rPr lang="ru-RU" dirty="0"/>
              <a:t>(спицы) и попробовать.    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0F768B4B-1B71-E040-A07F-EA9476A6AB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8" y="3755151"/>
            <a:ext cx="7620003" cy="2842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809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/>
              <a:t>Результаты опроса</a:t>
            </a:r>
          </a:p>
        </p:txBody>
      </p:sp>
      <p:pic>
        <p:nvPicPr>
          <p:cNvPr id="11" name="Рисунок 11">
            <a:extLst>
              <a:ext uri="{FF2B5EF4-FFF2-40B4-BE49-F238E27FC236}">
                <a16:creationId xmlns:a16="http://schemas.microsoft.com/office/drawing/2014/main" xmlns="" id="{4367F978-8168-0340-A42D-E1E41F9204E3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49" y="1844824"/>
            <a:ext cx="3794985" cy="3976999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0C07C7C-04AA-A547-B0F6-237903E07D09}"/>
              </a:ext>
            </a:extLst>
          </p:cNvPr>
          <p:cNvSpPr txBox="1"/>
          <p:nvPr/>
        </p:nvSpPr>
        <p:spPr>
          <a:xfrm>
            <a:off x="127470" y="5546835"/>
            <a:ext cx="332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>
                <a:solidFill>
                  <a:schemeClr val="accent1"/>
                </a:solidFill>
              </a:rPr>
              <a:t>Актуально</a:t>
            </a:r>
            <a:r>
              <a:rPr lang="ru-RU" sz="1400" b="1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6D7C7C-1B46-5C4C-999D-68B21811FC28}"/>
              </a:ext>
            </a:extLst>
          </p:cNvPr>
          <p:cNvSpPr txBox="1"/>
          <p:nvPr/>
        </p:nvSpPr>
        <p:spPr>
          <a:xfrm>
            <a:off x="109398" y="5809433"/>
            <a:ext cx="2190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>
                <a:solidFill>
                  <a:schemeClr val="accent5">
                    <a:lumMod val="50000"/>
                  </a:schemeClr>
                </a:solidFill>
              </a:rPr>
              <a:t>Не актуально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C9C78A9-837B-8D45-8894-08B228BF2050}"/>
              </a:ext>
            </a:extLst>
          </p:cNvPr>
          <p:cNvSpPr txBox="1"/>
          <p:nvPr/>
        </p:nvSpPr>
        <p:spPr>
          <a:xfrm>
            <a:off x="118433" y="6102492"/>
            <a:ext cx="307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>
                <a:solidFill>
                  <a:schemeClr val="accent3">
                    <a:lumMod val="75000"/>
                  </a:schemeClr>
                </a:solidFill>
              </a:rPr>
              <a:t>Затрудняюсь ответить</a:t>
            </a:r>
            <a:r>
              <a:rPr lang="ru-RU" b="1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15" name="Рисунок 15">
            <a:extLst>
              <a:ext uri="{FF2B5EF4-FFF2-40B4-BE49-F238E27FC236}">
                <a16:creationId xmlns:a16="http://schemas.microsoft.com/office/drawing/2014/main" xmlns="" id="{3D084FD0-1064-EA4E-815E-5F64CB45D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289" y="1799646"/>
            <a:ext cx="4016719" cy="39769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120C0AAF-0860-EC43-9538-931064605D88}"/>
              </a:ext>
            </a:extLst>
          </p:cNvPr>
          <p:cNvSpPr txBox="1"/>
          <p:nvPr/>
        </p:nvSpPr>
        <p:spPr>
          <a:xfrm rot="10800000" flipV="1">
            <a:off x="4572000" y="5531446"/>
            <a:ext cx="264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>
                <a:solidFill>
                  <a:schemeClr val="accent1"/>
                </a:solidFill>
              </a:rPr>
              <a:t>Актуально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407419F-EAFC-6D4B-B81A-3D1FC59E8B96}"/>
              </a:ext>
            </a:extLst>
          </p:cNvPr>
          <p:cNvSpPr txBox="1"/>
          <p:nvPr/>
        </p:nvSpPr>
        <p:spPr>
          <a:xfrm rot="10800000" flipV="1">
            <a:off x="4571999" y="5776645"/>
            <a:ext cx="3128115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>
                <a:solidFill>
                  <a:schemeClr val="accent5">
                    <a:lumMod val="50000"/>
                  </a:schemeClr>
                </a:solidFill>
              </a:rPr>
              <a:t>Не актуально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194123FB-4890-7949-BB3B-1202945B05E0}"/>
              </a:ext>
            </a:extLst>
          </p:cNvPr>
          <p:cNvSpPr txBox="1"/>
          <p:nvPr/>
        </p:nvSpPr>
        <p:spPr>
          <a:xfrm rot="10800000" flipV="1">
            <a:off x="4571998" y="6021846"/>
            <a:ext cx="424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b="1">
                <a:solidFill>
                  <a:schemeClr val="accent3">
                    <a:lumMod val="75000"/>
                  </a:schemeClr>
                </a:solidFill>
              </a:rPr>
              <a:t>Затрудняюсь ответить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F194EF3-C53F-2943-BBE1-CA5E77762ED6}"/>
              </a:ext>
            </a:extLst>
          </p:cNvPr>
          <p:cNvSpPr txBox="1"/>
          <p:nvPr/>
        </p:nvSpPr>
        <p:spPr>
          <a:xfrm rot="10800000" flipV="1">
            <a:off x="79511" y="1084045"/>
            <a:ext cx="4411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Мнение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людей подросткового  возраста (12-17 лет)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актуальности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рукоделия</a:t>
            </a:r>
            <a:r>
              <a:rPr lang="ru-RU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7AE007A-B665-E543-88E6-4631E4EA7307}"/>
              </a:ext>
            </a:extLst>
          </p:cNvPr>
          <p:cNvSpPr txBox="1"/>
          <p:nvPr/>
        </p:nvSpPr>
        <p:spPr>
          <a:xfrm>
            <a:off x="4384555" y="1153313"/>
            <a:ext cx="4578733" cy="577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428818F-9E58-EF4B-825E-EC788C3918E7}"/>
              </a:ext>
            </a:extLst>
          </p:cNvPr>
          <p:cNvSpPr txBox="1"/>
          <p:nvPr/>
        </p:nvSpPr>
        <p:spPr>
          <a:xfrm>
            <a:off x="4384554" y="1092781"/>
            <a:ext cx="4578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Мнение взрослых людей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(18 и более лет)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актуальности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рукоделия</a:t>
            </a:r>
            <a:r>
              <a:rPr lang="ru-RU" sz="1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/>
              <a:t>Предмет исследования. </a:t>
            </a: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235293AE-EA62-9C41-A070-1F53296AB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34679"/>
            <a:ext cx="3906610" cy="5343525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1F7E3590-0FCA-F644-A1D0-D9AC30119A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437" y="1127203"/>
            <a:ext cx="3663021" cy="5323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dirty="0"/>
              <a:t>Выводы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/>
              <a:t>В </a:t>
            </a:r>
            <a:r>
              <a:rPr lang="ru-RU" sz="2800" dirty="0"/>
              <a:t>результате  исследования  я </a:t>
            </a:r>
            <a:r>
              <a:rPr lang="ru-RU" sz="2800" dirty="0" smtClean="0"/>
              <a:t>доказал, </a:t>
            </a:r>
            <a:r>
              <a:rPr lang="ru-RU" sz="2800" dirty="0"/>
              <a:t>что </a:t>
            </a:r>
            <a:r>
              <a:rPr lang="ru-RU" sz="2800" dirty="0" smtClean="0"/>
              <a:t>вязание и рукоделие - это </a:t>
            </a:r>
            <a:r>
              <a:rPr lang="ru-RU" sz="2800" dirty="0"/>
              <a:t>увлекательное занятие, которому можно </a:t>
            </a:r>
            <a:r>
              <a:rPr lang="ru-RU" sz="2800" dirty="0" smtClean="0"/>
              <a:t>научиться, </a:t>
            </a:r>
            <a:r>
              <a:rPr lang="ru-RU" sz="2800" dirty="0"/>
              <a:t>если этого захотеть.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Так </a:t>
            </a:r>
            <a:r>
              <a:rPr lang="ru-RU" sz="2800" dirty="0"/>
              <a:t>же в процессе исследования были созданы замечательные игрушки «Авокадо</a:t>
            </a:r>
            <a:r>
              <a:rPr lang="ru-RU" sz="2800" dirty="0" smtClean="0"/>
              <a:t>».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Рукоделие имеет и другие плюсы, такие как:</a:t>
            </a:r>
          </a:p>
          <a:p>
            <a:pPr>
              <a:buNone/>
            </a:pPr>
            <a:r>
              <a:rPr lang="ru-RU" sz="2800" dirty="0"/>
              <a:t>Во-первых, для поддержания эмоционального здоровья. </a:t>
            </a:r>
            <a:endParaRPr lang="ru-RU" sz="2800" dirty="0" smtClean="0"/>
          </a:p>
          <a:p>
            <a:pPr>
              <a:buNone/>
            </a:pPr>
            <a:r>
              <a:rPr lang="ru-RU" sz="2800" dirty="0"/>
              <a:t>Во-вторых, рукоделие стимулирует и развивает творческое мышление. </a:t>
            </a:r>
            <a:endParaRPr lang="ru-RU" sz="2800" dirty="0" smtClean="0"/>
          </a:p>
          <a:p>
            <a:pPr>
              <a:buNone/>
            </a:pPr>
            <a:r>
              <a:rPr lang="ru-RU" sz="2800" dirty="0"/>
              <a:t>В-третьих, хоть цены на современные материалы довольно высоки, созданная вещь будет уникальной, качественной и изготовленной только для вас. 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/>
              <a:t> С  уверенностью могу сказать, что исследование прошло удачно.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704856" cy="48398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5" name="Picture 3" descr="C:\Users\1\Pictures\презентация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3840"/>
            <a:ext cx="8496944" cy="631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336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Поток</vt:lpstr>
      <vt:lpstr>Муниципальная образовательная организация Рогачевская средняя общеобразовательная школа. </vt:lpstr>
      <vt:lpstr>Введение</vt:lpstr>
      <vt:lpstr>О вязании</vt:lpstr>
      <vt:lpstr>Почему же именно вязание?</vt:lpstr>
      <vt:lpstr>Результаты опроса</vt:lpstr>
      <vt:lpstr>Предмет исследования. 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образовательная организация Дмитровская средняя общеобразовательная школа № 1 им. В.И. Кузнецова</dc:title>
  <dc:creator>1</dc:creator>
  <cp:lastModifiedBy>Наташа</cp:lastModifiedBy>
  <cp:revision>34</cp:revision>
  <dcterms:created xsi:type="dcterms:W3CDTF">2019-04-04T14:51:28Z</dcterms:created>
  <dcterms:modified xsi:type="dcterms:W3CDTF">2021-06-09T14:02:14Z</dcterms:modified>
</cp:coreProperties>
</file>