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9" r:id="rId6"/>
    <p:sldId id="262" r:id="rId7"/>
    <p:sldId id="263" r:id="rId8"/>
    <p:sldId id="267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653" y="5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mikushevatatyana@yandex.ru" TargetMode="External"/><Relationship Id="rId2" Type="http://schemas.openxmlformats.org/officeDocument/2006/relationships/hyperlink" Target="https://vk.com/mikushevat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://nsportal.ru/tatyana-mikushev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/>
          <a:lstStyle/>
          <a:p>
            <a:r>
              <a:rPr lang="ru-RU" dirty="0">
                <a:latin typeface="Bahnschrift SemiCondensed" panose="020B0502040204020203" pitchFamily="34" charset="0"/>
              </a:rPr>
              <a:t>Отчет о результатах педагогической деятельности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1571636"/>
          </a:xfrm>
        </p:spPr>
        <p:txBody>
          <a:bodyPr>
            <a:normAutofit fontScale="85000" lnSpcReduction="20000"/>
          </a:bodyPr>
          <a:lstStyle/>
          <a:p>
            <a:endParaRPr lang="ru-RU" dirty="0">
              <a:solidFill>
                <a:schemeClr val="tx1"/>
              </a:solidFill>
            </a:endParaRPr>
          </a:p>
          <a:p>
            <a:r>
              <a:rPr lang="ru-RU" sz="2600" dirty="0">
                <a:solidFill>
                  <a:schemeClr val="tx1"/>
                </a:solidFill>
              </a:rPr>
              <a:t>учителя русского языка и литературы</a:t>
            </a:r>
          </a:p>
          <a:p>
            <a:r>
              <a:rPr lang="ru-RU" sz="2600" dirty="0">
                <a:solidFill>
                  <a:schemeClr val="tx1"/>
                </a:solidFill>
              </a:rPr>
              <a:t>МАОУ «Технологический лицей»</a:t>
            </a:r>
          </a:p>
          <a:p>
            <a:r>
              <a:rPr lang="ru-RU" b="1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Микушевой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Татьяны Альбертовны</a:t>
            </a:r>
          </a:p>
        </p:txBody>
      </p:sp>
      <p:pic>
        <p:nvPicPr>
          <p:cNvPr id="6146" name="Picture 2" descr="C:\Users\Я\Pictures\IMG_4238 (2)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356992"/>
            <a:ext cx="2665010" cy="314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274638"/>
            <a:ext cx="4752528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/>
              <a:t>Контактные данные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3990627" y="1340768"/>
            <a:ext cx="5544616" cy="2921009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hlinkClick r:id="rId2"/>
              </a:rPr>
              <a:t>https://vk.com/mikushevat</a:t>
            </a:r>
            <a:r>
              <a:rPr lang="ru-RU" b="1" dirty="0"/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hlinkClick r:id="rId3"/>
              </a:rPr>
              <a:t>mikushevatatyana@yandex.ru</a:t>
            </a:r>
            <a:r>
              <a:rPr lang="ru-RU" b="1" dirty="0"/>
              <a:t>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b="1" dirty="0">
                <a:hlinkClick r:id="rId4"/>
              </a:rPr>
              <a:t>http://nsportal.ru/tatyana-mikusheva</a:t>
            </a:r>
            <a:r>
              <a:rPr lang="ru-RU" b="1" dirty="0"/>
              <a:t>  </a:t>
            </a:r>
          </a:p>
        </p:txBody>
      </p:sp>
      <p:pic>
        <p:nvPicPr>
          <p:cNvPr id="1028" name="Picture 4" descr="https://pp.userapi.com/c639416/v639416258/87c9/qnnrBcu1Am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423" y="4406413"/>
            <a:ext cx="3683025" cy="2071702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51467"/>
            <a:ext cx="2970330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000" y="260648"/>
            <a:ext cx="9001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1. Наличие собственной методической разработки по преподаваемому предмету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«Приемы технологии смыслового чтения на уроках  литературы в старших классах»</a:t>
            </a:r>
          </a:p>
          <a:p>
            <a:endParaRPr lang="ru-RU" dirty="0"/>
          </a:p>
          <a:p>
            <a:r>
              <a:rPr lang="ru-RU" dirty="0"/>
              <a:t>«Приемы арт-технологии на уроках русского языка и литературы как средство реализации </a:t>
            </a:r>
            <a:r>
              <a:rPr lang="ru-RU" dirty="0" err="1"/>
              <a:t>деятельностного</a:t>
            </a:r>
            <a:r>
              <a:rPr lang="ru-RU" dirty="0"/>
              <a:t> подхода в образовании»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Конспект урока в рамках технологии смешанного обучения в модели «Перевернутый класс»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5159" y="2132856"/>
            <a:ext cx="2666460" cy="3186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Autofit/>
          </a:bodyPr>
          <a:lstStyle/>
          <a:p>
            <a:r>
              <a:rPr lang="ru-RU" sz="3600" b="1" dirty="0"/>
              <a:t>2. Высокие</a:t>
            </a:r>
            <a:r>
              <a:rPr lang="ru-RU" sz="3600" dirty="0"/>
              <a:t> </a:t>
            </a:r>
            <a:r>
              <a:rPr lang="ru-RU" sz="3600" b="1" dirty="0"/>
              <a:t>результаты</a:t>
            </a:r>
            <a:r>
              <a:rPr lang="ru-RU" sz="3600" dirty="0"/>
              <a:t> </a:t>
            </a:r>
            <a:r>
              <a:rPr lang="ru-RU" sz="3600" b="1" dirty="0"/>
              <a:t>учебных</a:t>
            </a:r>
            <a:r>
              <a:rPr lang="ru-RU" sz="3600" dirty="0"/>
              <a:t> </a:t>
            </a:r>
            <a:r>
              <a:rPr lang="ru-RU" sz="3600" b="1" dirty="0"/>
              <a:t>достижений</a:t>
            </a:r>
            <a:r>
              <a:rPr lang="ru-RU" sz="3600" dirty="0"/>
              <a:t> </a:t>
            </a:r>
            <a:r>
              <a:rPr lang="ru-RU" sz="3600" b="1" dirty="0"/>
              <a:t>обучающихся</a:t>
            </a:r>
            <a:br>
              <a:rPr lang="ru-RU" sz="2800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4906888" cy="284117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Высокие результаты единого государственного экзамена</a:t>
            </a:r>
          </a:p>
          <a:p>
            <a:endParaRPr lang="ru-RU" dirty="0"/>
          </a:p>
          <a:p>
            <a:r>
              <a:rPr lang="ru-RU" dirty="0"/>
              <a:t>Победители и призеры регионального этапа ВОШ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060848"/>
            <a:ext cx="3226495" cy="4561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2304256" cy="15370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dirty="0"/>
              <a:t>3. Высокие</a:t>
            </a:r>
            <a:r>
              <a:rPr lang="ru-RU" sz="3600" dirty="0"/>
              <a:t> </a:t>
            </a:r>
            <a:r>
              <a:rPr lang="ru-RU" sz="3600" b="1" dirty="0"/>
              <a:t>результаты</a:t>
            </a:r>
            <a:r>
              <a:rPr lang="ru-RU" sz="3600" dirty="0"/>
              <a:t> </a:t>
            </a:r>
            <a:r>
              <a:rPr lang="ru-RU" sz="3600" b="1" dirty="0"/>
              <a:t>внеурочной</a:t>
            </a:r>
            <a:r>
              <a:rPr lang="ru-RU" sz="3600" dirty="0"/>
              <a:t> </a:t>
            </a:r>
            <a:r>
              <a:rPr lang="ru-RU" sz="3600" b="1" dirty="0"/>
              <a:t>деятельности</a:t>
            </a:r>
            <a:r>
              <a:rPr lang="ru-RU" sz="3600" dirty="0"/>
              <a:t> </a:t>
            </a:r>
            <a:r>
              <a:rPr lang="ru-RU" sz="3600" b="1" dirty="0"/>
              <a:t>обучающихся</a:t>
            </a:r>
            <a:r>
              <a:rPr lang="ru-RU" sz="3600" dirty="0"/>
              <a:t> </a:t>
            </a:r>
            <a:r>
              <a:rPr lang="ru-RU" sz="3600" b="1" dirty="0"/>
              <a:t>по</a:t>
            </a:r>
            <a:r>
              <a:rPr lang="ru-RU" sz="3600" dirty="0"/>
              <a:t> </a:t>
            </a:r>
            <a:r>
              <a:rPr lang="ru-RU" sz="3600" b="1" dirty="0"/>
              <a:t>учебному</a:t>
            </a:r>
            <a:r>
              <a:rPr lang="ru-RU" sz="3600" dirty="0"/>
              <a:t> </a:t>
            </a:r>
            <a:r>
              <a:rPr lang="ru-RU" sz="3600" b="1" dirty="0"/>
              <a:t>предмету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2017" y="2060847"/>
            <a:ext cx="41148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 2019 по 2021 год </a:t>
            </a:r>
            <a:r>
              <a:rPr lang="ru-RU" b="1" dirty="0"/>
              <a:t>46</a:t>
            </a:r>
            <a:r>
              <a:rPr lang="ru-RU" dirty="0"/>
              <a:t> учащихся стали победителями и </a:t>
            </a:r>
            <a:r>
              <a:rPr lang="ru-RU" b="1" dirty="0"/>
              <a:t>60 </a:t>
            </a:r>
            <a:r>
              <a:rPr lang="ru-RU" dirty="0"/>
              <a:t>учащихся стали призерами и  лауреатами лицейских, муниципальных, региональных и всероссийских  конкурсов.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924944"/>
            <a:ext cx="2482357" cy="3511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1484784"/>
            <a:ext cx="2121281" cy="300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/>
              <a:t>4. Создание</a:t>
            </a:r>
            <a:r>
              <a:rPr lang="ru-RU" sz="3600" dirty="0"/>
              <a:t> </a:t>
            </a:r>
            <a:r>
              <a:rPr lang="ru-RU" sz="3600" b="1" dirty="0"/>
              <a:t>условий</a:t>
            </a:r>
            <a:r>
              <a:rPr lang="ru-RU" sz="3600" dirty="0"/>
              <a:t> </a:t>
            </a:r>
            <a:r>
              <a:rPr lang="ru-RU" sz="3600" b="1" dirty="0"/>
              <a:t>для</a:t>
            </a:r>
            <a:r>
              <a:rPr lang="ru-RU" sz="3600" dirty="0"/>
              <a:t> </a:t>
            </a:r>
            <a:r>
              <a:rPr lang="ru-RU" sz="3600" b="1" dirty="0"/>
              <a:t>работы</a:t>
            </a:r>
            <a:r>
              <a:rPr lang="ru-RU" sz="3600" dirty="0"/>
              <a:t> </a:t>
            </a:r>
            <a:r>
              <a:rPr lang="ru-RU" sz="3600" b="1" dirty="0"/>
              <a:t>с</a:t>
            </a:r>
            <a:r>
              <a:rPr lang="ru-RU" sz="3600" dirty="0"/>
              <a:t> </a:t>
            </a:r>
            <a:r>
              <a:rPr lang="ru-RU" sz="3600" b="1" dirty="0"/>
              <a:t>одаренными</a:t>
            </a:r>
            <a:r>
              <a:rPr lang="ru-RU" sz="3600" dirty="0"/>
              <a:t> </a:t>
            </a:r>
            <a:r>
              <a:rPr lang="ru-RU" sz="3600" b="1" dirty="0"/>
              <a:t>детьми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276872"/>
            <a:ext cx="4186808" cy="384929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Программа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 выявлению и сопровождению одаренных детей </a:t>
            </a:r>
          </a:p>
          <a:p>
            <a:pPr marL="0" indent="0" algn="ctr">
              <a:buNone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«Путь к успеху»</a:t>
            </a:r>
          </a:p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098" name="Picture 2" descr="1574670168_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348880"/>
            <a:ext cx="305752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99559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8738"/>
            <a:ext cx="8229600" cy="792088"/>
          </a:xfrm>
        </p:spPr>
        <p:txBody>
          <a:bodyPr>
            <a:noAutofit/>
          </a:bodyPr>
          <a:lstStyle/>
          <a:p>
            <a:r>
              <a:rPr lang="ru-RU" sz="3600" b="1" dirty="0"/>
              <a:t>5. Эффективное</a:t>
            </a:r>
            <a:r>
              <a:rPr lang="ru-RU" sz="3600" dirty="0"/>
              <a:t> </a:t>
            </a:r>
            <a:r>
              <a:rPr lang="ru-RU" sz="3600" b="1" dirty="0"/>
              <a:t>использование</a:t>
            </a:r>
            <a:r>
              <a:rPr lang="ru-RU" sz="3600" dirty="0"/>
              <a:t> </a:t>
            </a:r>
            <a:r>
              <a:rPr lang="ru-RU" sz="3600" b="1" dirty="0"/>
              <a:t>образовательных</a:t>
            </a:r>
            <a:r>
              <a:rPr lang="ru-RU" sz="3600" dirty="0"/>
              <a:t> </a:t>
            </a:r>
            <a:r>
              <a:rPr lang="ru-RU" sz="3600" b="1" dirty="0"/>
              <a:t>технологий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70750"/>
            <a:ext cx="81969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/>
            </a:br>
            <a:r>
              <a:rPr lang="ru-RU" sz="4000" b="1" dirty="0"/>
              <a:t>6. Непрерывность</a:t>
            </a:r>
            <a:r>
              <a:rPr lang="ru-RU" sz="4000" dirty="0"/>
              <a:t> </a:t>
            </a:r>
            <a:r>
              <a:rPr lang="ru-RU" sz="4000" b="1" dirty="0"/>
              <a:t>профессионального</a:t>
            </a:r>
            <a:r>
              <a:rPr lang="ru-RU" sz="4000" dirty="0"/>
              <a:t> </a:t>
            </a:r>
            <a:r>
              <a:rPr lang="ru-RU" sz="4000" b="1" dirty="0"/>
              <a:t>развития</a:t>
            </a:r>
            <a:r>
              <a:rPr lang="ru-RU" sz="4000" dirty="0"/>
              <a:t> </a:t>
            </a:r>
            <a:r>
              <a:rPr lang="ru-RU" sz="4000" b="1" dirty="0"/>
              <a:t>учителя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5186370" cy="3789648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ru-RU" dirty="0"/>
              <a:t>Курсы повышения квалификации </a:t>
            </a:r>
          </a:p>
          <a:p>
            <a:pPr>
              <a:spcAft>
                <a:spcPts val="1200"/>
              </a:spcAft>
            </a:pPr>
            <a:r>
              <a:rPr lang="ru-RU" dirty="0"/>
              <a:t>Магистратура по специальности «Культурология»</a:t>
            </a:r>
          </a:p>
          <a:p>
            <a:pPr>
              <a:spcAft>
                <a:spcPts val="1200"/>
              </a:spcAft>
            </a:pPr>
            <a:r>
              <a:rPr lang="ru-RU" dirty="0"/>
              <a:t>Профессиональные конкурсы</a:t>
            </a:r>
          </a:p>
          <a:p>
            <a:pPr>
              <a:spcAft>
                <a:spcPts val="1200"/>
              </a:spcAft>
            </a:pPr>
            <a:r>
              <a:rPr lang="ru-RU" dirty="0"/>
              <a:t>Экспертная деятельность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204864"/>
            <a:ext cx="3058260" cy="4077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7. Экспертная деятельность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ru-RU" dirty="0"/>
              <a:t>Эксперт Республиканской предметной комиссии по проверке экзаменационных работ участников единого государственного экзамена по русскому языку</a:t>
            </a:r>
          </a:p>
          <a:p>
            <a:pPr>
              <a:spcAft>
                <a:spcPts val="1200"/>
              </a:spcAft>
            </a:pPr>
            <a:r>
              <a:rPr lang="ru-RU" dirty="0"/>
              <a:t>Эксперт Республиканской  комиссии по проверке итогового сочинения (изложения)</a:t>
            </a:r>
          </a:p>
          <a:p>
            <a:pPr>
              <a:spcAft>
                <a:spcPts val="1200"/>
              </a:spcAft>
            </a:pPr>
            <a:r>
              <a:rPr lang="ru-RU" dirty="0"/>
              <a:t>Член жюри олимпиады по литературе и МХК муниципального уровня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https://pp.userapi.com/c637417/v637417674/38bc2/AaycoehXFI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5149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232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Bahnschrift SemiCondensed</vt:lpstr>
      <vt:lpstr>Calibri</vt:lpstr>
      <vt:lpstr>Times New Roman</vt:lpstr>
      <vt:lpstr>Тема Office</vt:lpstr>
      <vt:lpstr>Отчет о результатах педагогической деятельности </vt:lpstr>
      <vt:lpstr>1. Наличие собственной методической разработки по преподаваемому предмету</vt:lpstr>
      <vt:lpstr>2. Высокие результаты учебных достижений обучающихся </vt:lpstr>
      <vt:lpstr>3. Высокие результаты внеурочной деятельности обучающихся по учебному предмету</vt:lpstr>
      <vt:lpstr>4. Создание условий для работы с одаренными детьми</vt:lpstr>
      <vt:lpstr>5. Эффективное использование образовательных технологий</vt:lpstr>
      <vt:lpstr> 6. Непрерывность профессионального развития учителя </vt:lpstr>
      <vt:lpstr>7. Экспертная деятельность</vt:lpstr>
      <vt:lpstr>Презентация PowerPoint</vt:lpstr>
      <vt:lpstr>Контактные данные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результатах педагогической деятельности</dc:title>
  <dc:creator>СашаТаня</dc:creator>
  <cp:lastModifiedBy>User</cp:lastModifiedBy>
  <cp:revision>23</cp:revision>
  <dcterms:created xsi:type="dcterms:W3CDTF">2017-06-07T03:43:25Z</dcterms:created>
  <dcterms:modified xsi:type="dcterms:W3CDTF">2021-06-09T11:24:39Z</dcterms:modified>
</cp:coreProperties>
</file>