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90" r:id="rId4"/>
    <p:sldId id="260" r:id="rId5"/>
    <p:sldId id="261" r:id="rId6"/>
    <p:sldId id="292" r:id="rId7"/>
    <p:sldId id="259" r:id="rId8"/>
    <p:sldId id="284" r:id="rId9"/>
    <p:sldId id="293" r:id="rId10"/>
    <p:sldId id="288" r:id="rId11"/>
    <p:sldId id="281" r:id="rId12"/>
    <p:sldId id="282" r:id="rId13"/>
    <p:sldId id="270" r:id="rId14"/>
    <p:sldId id="29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2" d="100"/>
          <a:sy n="92" d="100"/>
        </p:scale>
        <p:origin x="-756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671CC9-52B1-41D3-B544-083D4E43E808}" type="doc">
      <dgm:prSet loTypeId="urn:microsoft.com/office/officeart/2005/8/layout/hList3" loCatId="list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60AA9404-713C-47B3-BE38-ED7E52194783}">
      <dgm:prSet phldrT="[Текст]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b="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8E9DA77B-D5CC-440A-96A5-54EF6E3961C0}" type="sibTrans" cxnId="{CD1BC0CD-0790-4CD8-8469-EDDB9DCB74E8}">
      <dgm:prSet/>
      <dgm:spPr/>
      <dgm:t>
        <a:bodyPr/>
        <a:lstStyle/>
        <a:p>
          <a:endParaRPr lang="ru-RU"/>
        </a:p>
      </dgm:t>
    </dgm:pt>
    <dgm:pt modelId="{2DF41D79-7D0E-4214-87EA-3D9179072ABD}" type="parTrans" cxnId="{CD1BC0CD-0790-4CD8-8469-EDDB9DCB74E8}">
      <dgm:prSet/>
      <dgm:spPr/>
      <dgm:t>
        <a:bodyPr/>
        <a:lstStyle/>
        <a:p>
          <a:endParaRPr lang="ru-RU"/>
        </a:p>
      </dgm:t>
    </dgm:pt>
    <dgm:pt modelId="{2843FAAB-9E50-49A2-AD9A-F61A20328DCF}">
      <dgm:prSet/>
      <dgm:spPr/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Причины?</a:t>
          </a:r>
          <a:endParaRPr lang="ru-RU" dirty="0"/>
        </a:p>
      </dgm:t>
    </dgm:pt>
    <dgm:pt modelId="{A17B9883-5899-4E8D-A814-DA0BDE84D2A0}" type="parTrans" cxnId="{E1CA8766-65F8-4D1C-88D9-20439F506BA7}">
      <dgm:prSet/>
      <dgm:spPr/>
    </dgm:pt>
    <dgm:pt modelId="{7A60508F-4983-4A04-9697-31EE9BE67F0D}" type="sibTrans" cxnId="{E1CA8766-65F8-4D1C-88D9-20439F506BA7}">
      <dgm:prSet/>
      <dgm:spPr/>
    </dgm:pt>
    <dgm:pt modelId="{14A554B5-2D27-4179-8DBB-450B3CB7DB77}" type="pres">
      <dgm:prSet presAssocID="{2C671CC9-52B1-41D3-B544-083D4E43E80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18BB023-7532-4BE5-86D2-7495C10082EC}" type="pres">
      <dgm:prSet presAssocID="{60AA9404-713C-47B3-BE38-ED7E52194783}" presName="roof" presStyleLbl="dkBgShp" presStyleIdx="0" presStyleCnt="2" custScaleX="100000" custScaleY="182174" custLinFactNeighborY="966"/>
      <dgm:spPr/>
      <dgm:t>
        <a:bodyPr/>
        <a:lstStyle/>
        <a:p>
          <a:endParaRPr lang="ru-RU"/>
        </a:p>
      </dgm:t>
    </dgm:pt>
    <dgm:pt modelId="{F2A34E5E-10F2-4ECA-BEFE-1693B5F88678}" type="pres">
      <dgm:prSet presAssocID="{60AA9404-713C-47B3-BE38-ED7E52194783}" presName="pillars" presStyleCnt="0"/>
      <dgm:spPr/>
    </dgm:pt>
    <dgm:pt modelId="{C629C287-62E1-44C2-B34C-0C19573804C5}" type="pres">
      <dgm:prSet presAssocID="{60AA9404-713C-47B3-BE38-ED7E52194783}" presName="pillar1" presStyleLbl="node1" presStyleIdx="0" presStyleCnt="1" custFlipVert="0" custScaleY="61551" custLinFactNeighborX="-1998" custLinFactNeighborY="67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02B141-159E-4DFD-B461-06F0C72E8BD5}" type="pres">
      <dgm:prSet presAssocID="{60AA9404-713C-47B3-BE38-ED7E52194783}" presName="base" presStyleLbl="dkBgShp" presStyleIdx="1" presStyleCnt="2"/>
      <dgm:spPr/>
    </dgm:pt>
  </dgm:ptLst>
  <dgm:cxnLst>
    <dgm:cxn modelId="{CD1BC0CD-0790-4CD8-8469-EDDB9DCB74E8}" srcId="{2C671CC9-52B1-41D3-B544-083D4E43E808}" destId="{60AA9404-713C-47B3-BE38-ED7E52194783}" srcOrd="0" destOrd="0" parTransId="{2DF41D79-7D0E-4214-87EA-3D9179072ABD}" sibTransId="{8E9DA77B-D5CC-440A-96A5-54EF6E3961C0}"/>
    <dgm:cxn modelId="{E1CA8766-65F8-4D1C-88D9-20439F506BA7}" srcId="{60AA9404-713C-47B3-BE38-ED7E52194783}" destId="{2843FAAB-9E50-49A2-AD9A-F61A20328DCF}" srcOrd="0" destOrd="0" parTransId="{A17B9883-5899-4E8D-A814-DA0BDE84D2A0}" sibTransId="{7A60508F-4983-4A04-9697-31EE9BE67F0D}"/>
    <dgm:cxn modelId="{BF2CD7B7-E7A9-4203-84BD-879827B0C55D}" type="presOf" srcId="{60AA9404-713C-47B3-BE38-ED7E52194783}" destId="{418BB023-7532-4BE5-86D2-7495C10082EC}" srcOrd="0" destOrd="0" presId="urn:microsoft.com/office/officeart/2005/8/layout/hList3"/>
    <dgm:cxn modelId="{587F0EFF-D53F-462E-B943-09A71A49B549}" type="presOf" srcId="{2843FAAB-9E50-49A2-AD9A-F61A20328DCF}" destId="{C629C287-62E1-44C2-B34C-0C19573804C5}" srcOrd="0" destOrd="0" presId="urn:microsoft.com/office/officeart/2005/8/layout/hList3"/>
    <dgm:cxn modelId="{B48A0589-72B1-4459-B9E8-D43FA984DCA6}" type="presOf" srcId="{2C671CC9-52B1-41D3-B544-083D4E43E808}" destId="{14A554B5-2D27-4179-8DBB-450B3CB7DB77}" srcOrd="0" destOrd="0" presId="urn:microsoft.com/office/officeart/2005/8/layout/hList3"/>
    <dgm:cxn modelId="{DD085CF1-7E7E-474D-9827-AF83C3B8A21F}" type="presParOf" srcId="{14A554B5-2D27-4179-8DBB-450B3CB7DB77}" destId="{418BB023-7532-4BE5-86D2-7495C10082EC}" srcOrd="0" destOrd="0" presId="urn:microsoft.com/office/officeart/2005/8/layout/hList3"/>
    <dgm:cxn modelId="{D97D441A-D925-4D2F-AE0C-79EFBEFCF3EB}" type="presParOf" srcId="{14A554B5-2D27-4179-8DBB-450B3CB7DB77}" destId="{F2A34E5E-10F2-4ECA-BEFE-1693B5F88678}" srcOrd="1" destOrd="0" presId="urn:microsoft.com/office/officeart/2005/8/layout/hList3"/>
    <dgm:cxn modelId="{6659C8F9-CC90-4C74-9B9A-29E246364406}" type="presParOf" srcId="{F2A34E5E-10F2-4ECA-BEFE-1693B5F88678}" destId="{C629C287-62E1-44C2-B34C-0C19573804C5}" srcOrd="0" destOrd="0" presId="urn:microsoft.com/office/officeart/2005/8/layout/hList3"/>
    <dgm:cxn modelId="{CDF3BDC6-0CE5-48F1-8B27-36AAF2E2AF67}" type="presParOf" srcId="{14A554B5-2D27-4179-8DBB-450B3CB7DB77}" destId="{A102B141-159E-4DFD-B461-06F0C72E8BD5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18BB023-7532-4BE5-86D2-7495C10082EC}">
      <dsp:nvSpPr>
        <dsp:cNvPr id="0" name=""/>
        <dsp:cNvSpPr/>
      </dsp:nvSpPr>
      <dsp:spPr>
        <a:xfrm>
          <a:off x="0" y="-338336"/>
          <a:ext cx="9036496" cy="3148316"/>
        </a:xfrm>
        <a:prstGeom prst="rect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0" kern="1200" cap="none" spc="0" dirty="0">
            <a:ln w="18415" cmpd="sng">
              <a:solidFill>
                <a:srgbClr val="FFFFFF"/>
              </a:solidFill>
              <a:prstDash val="solid"/>
            </a:ln>
            <a:solidFill>
              <a:srgbClr val="FFFFFF"/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0" y="-338336"/>
        <a:ext cx="9036496" cy="3148316"/>
      </dsp:txXfrm>
    </dsp:sp>
    <dsp:sp modelId="{C629C287-62E1-44C2-B34C-0C19573804C5}">
      <dsp:nvSpPr>
        <dsp:cNvPr id="0" name=""/>
        <dsp:cNvSpPr/>
      </dsp:nvSpPr>
      <dsp:spPr>
        <a:xfrm>
          <a:off x="0" y="3024329"/>
          <a:ext cx="9036496" cy="223381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Причины?</a:t>
          </a:r>
          <a:endParaRPr lang="ru-RU" sz="6500" kern="1200" dirty="0"/>
        </a:p>
      </dsp:txBody>
      <dsp:txXfrm>
        <a:off x="0" y="3024329"/>
        <a:ext cx="9036496" cy="2233810"/>
      </dsp:txXfrm>
    </dsp:sp>
    <dsp:sp modelId="{A102B141-159E-4DFD-B461-06F0C72E8BD5}">
      <dsp:nvSpPr>
        <dsp:cNvPr id="0" name=""/>
        <dsp:cNvSpPr/>
      </dsp:nvSpPr>
      <dsp:spPr>
        <a:xfrm>
          <a:off x="0" y="5712426"/>
          <a:ext cx="9036496" cy="403244"/>
        </a:xfrm>
        <a:prstGeom prst="rect">
          <a:avLst/>
        </a:prstGeom>
        <a:solidFill>
          <a:schemeClr val="dk2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282922CD-9711-45E4-A2D2-3F533ADC3F1A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4B63C20D-5D1C-4E25-A9C5-B031B03AD9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="" xmlns:p14="http://schemas.microsoft.com/office/powerpoint/2010/main" val="83943529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213907-7D5D-4359-8ED6-5E23D20115E1}" type="datetimeFigureOut">
              <a:rPr lang="ru-RU"/>
              <a:pPr>
                <a:defRPr/>
              </a:pPr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A3C5F-F76D-4C45-8033-034959ACE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0688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paper22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1668162" cy="6858000"/>
          </a:xfrm>
          <a:prstGeom prst="rect">
            <a:avLst/>
          </a:prstGeom>
        </p:spPr>
      </p:pic>
      <p:pic>
        <p:nvPicPr>
          <p:cNvPr id="7" name="Рисунок 6" descr="paper22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619672" y="0"/>
            <a:ext cx="1668162" cy="6858000"/>
          </a:xfrm>
          <a:prstGeom prst="rect">
            <a:avLst/>
          </a:prstGeom>
        </p:spPr>
      </p:pic>
      <p:pic>
        <p:nvPicPr>
          <p:cNvPr id="9" name="Рисунок 8" descr="paper22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3275856" y="0"/>
            <a:ext cx="1668162" cy="6858000"/>
          </a:xfrm>
          <a:prstGeom prst="rect">
            <a:avLst/>
          </a:prstGeom>
        </p:spPr>
      </p:pic>
      <p:pic>
        <p:nvPicPr>
          <p:cNvPr id="10" name="Рисунок 9" descr="paper22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4932040" y="0"/>
            <a:ext cx="1668162" cy="6858000"/>
          </a:xfrm>
          <a:prstGeom prst="rect">
            <a:avLst/>
          </a:prstGeom>
        </p:spPr>
      </p:pic>
      <p:pic>
        <p:nvPicPr>
          <p:cNvPr id="11" name="Рисунок 10" descr="paper22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6588224" y="0"/>
            <a:ext cx="1668162" cy="6858000"/>
          </a:xfrm>
          <a:prstGeom prst="rect">
            <a:avLst/>
          </a:prstGeom>
        </p:spPr>
      </p:pic>
      <p:pic>
        <p:nvPicPr>
          <p:cNvPr id="12" name="Рисунок 11" descr="paper22.jpg"/>
          <p:cNvPicPr>
            <a:picLocks noChangeAspect="1"/>
          </p:cNvPicPr>
          <p:nvPr userDrawn="1"/>
        </p:nvPicPr>
        <p:blipFill>
          <a:blip r:embed="rId6" cstate="print"/>
          <a:srcRect r="37440"/>
          <a:stretch>
            <a:fillRect/>
          </a:stretch>
        </p:blipFill>
        <p:spPr>
          <a:xfrm>
            <a:off x="8100392" y="0"/>
            <a:ext cx="1043608" cy="6858000"/>
          </a:xfrm>
          <a:prstGeom prst="rect">
            <a:avLst/>
          </a:prstGeom>
        </p:spPr>
      </p:pic>
      <p:pic>
        <p:nvPicPr>
          <p:cNvPr id="14" name="Рисунок 13" descr="14358e5cf301.jpg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6336" y="5589240"/>
            <a:ext cx="1383229" cy="10961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3DD12-E857-4224-8A36-65A11563AF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56" r:id="rId3"/>
    <p:sldLayoutId id="2147483658" r:id="rId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yslexiabook.ru/" TargetMode="External"/><Relationship Id="rId3" Type="http://schemas.openxmlformats.org/officeDocument/2006/relationships/hyperlink" Target="https://ikprao.ru/" TargetMode="External"/><Relationship Id="rId7" Type="http://schemas.openxmlformats.org/officeDocument/2006/relationships/hyperlink" Target="https://vk.com/typicalneuropsychologist" TargetMode="External"/><Relationship Id="rId2" Type="http://schemas.openxmlformats.org/officeDocument/2006/relationships/hyperlink" Target="https://www.defectologiya.pro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vk.com/neyrologo" TargetMode="External"/><Relationship Id="rId5" Type="http://schemas.openxmlformats.org/officeDocument/2006/relationships/hyperlink" Target="https://alldef.ru/ru/" TargetMode="External"/><Relationship Id="rId4" Type="http://schemas.openxmlformats.org/officeDocument/2006/relationships/hyperlink" Target="https://vk.com/logokolomna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68761"/>
            <a:ext cx="7772400" cy="233169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i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Гетц</a:t>
            </a:r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О.Д.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учителя-логопеды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ГБУ ДО ЦППМСП </a:t>
            </a:r>
          </a:p>
          <a:p>
            <a:pPr algn="r"/>
            <a:r>
              <a:rPr lang="ru-RU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Калининского района Санкт-Петербурга  </a:t>
            </a:r>
            <a:endParaRPr lang="ru-RU" i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8072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формирования навыка чтения и понимания текста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988840"/>
            <a:ext cx="8503920" cy="4572000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1.Упражнения на формирование буквенного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гнозиса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2.Работа на уровне слогов.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3.Работа на уровне  слов.</a:t>
            </a:r>
          </a:p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.Работа на уровне </a:t>
            </a: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связного высказывания.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Заголовок 175"/>
          <p:cNvSpPr>
            <a:spLocks noGrp="1"/>
          </p:cNvSpPr>
          <p:nvPr>
            <p:ph type="title"/>
          </p:nvPr>
        </p:nvSpPr>
        <p:spPr>
          <a:xfrm>
            <a:off x="928662" y="428604"/>
            <a:ext cx="7572396" cy="1285884"/>
          </a:xfrm>
          <a:ln w="19050"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280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работы по созданию «Азбуки»</a:t>
            </a:r>
            <a:endParaRPr lang="ru-RU" sz="28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1" name="Picture 2" descr="G:\флешка 2 гига 25.12.09\не удолять!\ЛЮБА сайт\P33000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88839"/>
            <a:ext cx="8784975" cy="4789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 descr="G:\флешка 2 гига 25.12.09\не удолять!\ЛЮБА сайт\P33000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0463" y="1643063"/>
            <a:ext cx="7269162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3" name="Picture 3" descr="G:\флешка 2 гига 25.12.09\не удолять!\ЛЮБА сайт\P33000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25" y="2204864"/>
            <a:ext cx="6858000" cy="46531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3787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Заголовок 175"/>
          <p:cNvSpPr>
            <a:spLocks noGrp="1"/>
          </p:cNvSpPr>
          <p:nvPr>
            <p:ph type="title"/>
          </p:nvPr>
        </p:nvSpPr>
        <p:spPr>
          <a:xfrm>
            <a:off x="611560" y="500042"/>
            <a:ext cx="8352928" cy="1039671"/>
          </a:xfrm>
          <a:ln w="19050"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>
              <a:defRPr/>
            </a:pPr>
            <a:r>
              <a:rPr lang="ru-RU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Читательские дневники</a:t>
            </a:r>
            <a:endParaRPr lang="ru-RU" sz="36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5" name="Picture 2" descr="G:\флешка 2 гига 25.12.09\не удолять!\ЛЮБА сайт\P4020032.JPG"/>
          <p:cNvPicPr>
            <a:picLocks noChangeAspect="1" noChangeArrowheads="1"/>
          </p:cNvPicPr>
          <p:nvPr/>
        </p:nvPicPr>
        <p:blipFill>
          <a:blip r:embed="rId2" cstate="print">
            <a:lum bright="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785938"/>
            <a:ext cx="5946775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 descr="G:\флешка 2 гига 25.12.09\не удолять!\ЛЮБА сайт\P4020034.JPG"/>
          <p:cNvPicPr>
            <a:picLocks noChangeAspect="1" noChangeArrowheads="1"/>
          </p:cNvPicPr>
          <p:nvPr/>
        </p:nvPicPr>
        <p:blipFill>
          <a:blip r:embed="rId3" cstate="print">
            <a:lum bright="2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75" y="2143125"/>
            <a:ext cx="5599113" cy="407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7" name="Picture 4" descr="G:\флешка 2 гига 25.12.09\не удолять!\ЛЮБА сайт\P4020036.JPG"/>
          <p:cNvPicPr>
            <a:picLocks noChangeAspect="1" noChangeArrowheads="1"/>
          </p:cNvPicPr>
          <p:nvPr/>
        </p:nvPicPr>
        <p:blipFill>
          <a:blip r:embed="rId4" cstate="print">
            <a:lum bright="30000" contrast="4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2286000"/>
            <a:ext cx="5500687" cy="415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57305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Рекомендуемые ресурсы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01752" y="1340768"/>
            <a:ext cx="8503920" cy="5328592"/>
          </a:xfrm>
        </p:spPr>
        <p:txBody>
          <a:bodyPr>
            <a:normAutofit fontScale="62500" lnSpcReduction="20000"/>
          </a:bodyPr>
          <a:lstStyle/>
          <a:p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https://www.defectologiya.pro/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https://ikprao.ru/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https://vk.com/logokolomna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https://alldef.ru/ru/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https://vk.com/neyrologo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8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7"/>
              </a:rPr>
              <a:t>https://vk.com/typicalneuropsychologist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800" dirty="0">
                <a:latin typeface="Times New Roman" panose="02020603050405020304" pitchFamily="18" charset="0"/>
                <a:cs typeface="Times New Roman" panose="02020603050405020304" pitchFamily="18" charset="0"/>
                <a:hlinkClick r:id="rId8"/>
              </a:rPr>
              <a:t>http://www.dyslexiabook.ru/</a:t>
            </a:r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Садовникова</a:t>
            </a:r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И.Н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технология преодоления. Пособие для логопедов, учителей, психологов, студентов педагогических специальностей.</a:t>
            </a: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Корнев А.Н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Нарушения чтения и письма у детей: Учебно-методическое пособие</a:t>
            </a:r>
          </a:p>
          <a:p>
            <a:r>
              <a:rPr lang="ru-RU" sz="3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</a:t>
            </a:r>
            <a:r>
              <a:rPr lang="ru-RU" sz="3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Гогуадзе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мозга. За гранью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известного</a:t>
            </a:r>
          </a:p>
          <a:p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Татьяна </a:t>
            </a:r>
            <a:r>
              <a:rPr lang="ru-RU" sz="3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Гогуадзе</a:t>
            </a:r>
            <a:r>
              <a:rPr lang="ru-RU" sz="3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Видеокурс 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всё ли мы о ней знаем? Современный взгляд на проблему»</a:t>
            </a:r>
          </a:p>
          <a:p>
            <a:endParaRPr lang="ru-RU" sz="3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019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="" xmlns:p14="http://schemas.microsoft.com/office/powerpoint/2010/main" val="353649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успешного овладения навыком чтения </a:t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276872"/>
            <a:ext cx="8424936" cy="3361928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фонетико-фонематической и лексико-грамматической стороны речи;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достаточное развитие пространственных представлений;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достаточное зрительного анализа и синтеза,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мнезиса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достаточное развитие психических функций.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4891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097593"/>
            <a:ext cx="84249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—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специфическое нарушение процесса чтения, обусловленное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несформированностью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(нарушением) высших психических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функций и проявляющееся в повторяющихся ошибках стойкого характера.          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>
              <a:buNone/>
            </a:pP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204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129341003"/>
              </p:ext>
            </p:extLst>
          </p:nvPr>
        </p:nvGraphicFramePr>
        <p:xfrm>
          <a:off x="0" y="1340768"/>
          <a:ext cx="903649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781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Причины дислексии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412776"/>
            <a:ext cx="8503920" cy="5292080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6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травмы»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возникает в результате травмы головного мозга, или той части мозга, которая отвечает за способность человека писать и читать. В настоящее время это наблюдается редко. </a:t>
            </a:r>
          </a:p>
          <a:p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«Первичная </a:t>
            </a:r>
            <a:r>
              <a:rPr lang="ru-RU" sz="36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определить как дисфункцию, нежели, чем нарушение мозга. Люди с таким видом дислексии часто не могут читать до 4-го класса, у них также наблюдаются трудности с письмом и понимаем устной речи. Этот вид дислексии является наследственным. Чаще такая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наблюдается у мальчиков, чем у девочек. </a:t>
            </a:r>
          </a:p>
          <a:p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«Вторичная, или </a:t>
            </a:r>
            <a:r>
              <a:rPr lang="ru-RU" sz="36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3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связанная с развитием».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Причиной развития этого вида дислексии является нарушение гормонального развития ребенка на ранних стадиях развития (еще во внутриутробном периоде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699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Неречевая 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симптоматика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endParaRPr lang="ru-RU" sz="36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вызывается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несформированностью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психических функций,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осуществляющих процесс  чтения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норме: 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зрительного анализа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синтеза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пространственных представлений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фонематического анализа и синтеза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недоразвитие лексико-грамматического строя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речи. 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48218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симптоматика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8964488" cy="5400600"/>
          </a:xfrm>
        </p:spPr>
        <p:txBody>
          <a:bodyPr>
            <a:noAutofit/>
          </a:bodyPr>
          <a:lstStyle/>
          <a:p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Замена и смешение звуков при чтении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чаще всего фонетически близких звуков (звонких и глухих, аффрикат и звуков, входящих в их состав), а также замены графически сходных букв (х-ж, п-н, з-а и др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Побуквенное чтение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нарушение слияния звуков в слоги и слова, буквы называются поочередно, "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бухштабируются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</a:p>
          <a:p>
            <a:r>
              <a:rPr lang="ru-RU" sz="28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Искажение </a:t>
            </a:r>
            <a:r>
              <a:rPr lang="ru-RU" sz="28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звуко</a:t>
            </a:r>
            <a:r>
              <a:rPr lang="ru-RU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-слоговой структуры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слова, которые проявляются в пропусках согласных при стечении, согласных и гласных при отсутствии стечения, добавлениях, перестановках звуков, пропусках, перестановках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слогов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117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Речевая 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симптоматика </a:t>
            </a: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дислексии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0" y="1340768"/>
            <a:ext cx="8964488" cy="5400600"/>
          </a:xfrm>
        </p:spPr>
        <p:txBody>
          <a:bodyPr>
            <a:noAutofit/>
          </a:bodyPr>
          <a:lstStyle/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Нарушение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понимания прочитанного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проявляются на уровне понимания отдельного слова, предложения и текста, когда в процессе чтения не наблюдается расстройства технической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стороны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u="sng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Аграмматизмы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чтении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проявляются на аналитико-синтетической и синтетической ступени овладения навыком чтения. Отмечаются нарушения падежных окончаний, согласование существительного и прилагательного, окончаний глаголов и др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Часто наблюдается в анамнезе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</a:t>
            </a:r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звукопроизношения</a:t>
            </a:r>
            <a:r>
              <a:rPr lang="ru-RU" sz="24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Бедность </a:t>
            </a: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лексического запаса</a:t>
            </a:r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неточность употребления слов. В легких случаях это обнаруживается только на стадии овладения навыком чтения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58435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1" descr="C:\Documents and Settings\Саша\Рабочий стол\shulte_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1700213"/>
            <a:ext cx="6343650" cy="437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4340" name="Рисунок 1" descr="IMG_0002"/>
          <p:cNvPicPr>
            <a:picLocks noChangeAspect="1" noChangeArrowheads="1"/>
          </p:cNvPicPr>
          <p:nvPr/>
        </p:nvPicPr>
        <p:blipFill>
          <a:blip r:embed="rId3" cstate="print">
            <a:lum contrast="2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3441" t="13934" r="12062" b="4491"/>
          <a:stretch>
            <a:fillRect/>
          </a:stretch>
        </p:blipFill>
        <p:spPr bwMode="auto">
          <a:xfrm>
            <a:off x="1403350" y="1844675"/>
            <a:ext cx="6429375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5" name="Заголовок 175"/>
          <p:cNvSpPr>
            <a:spLocks noGrp="1"/>
          </p:cNvSpPr>
          <p:nvPr>
            <p:ph type="title"/>
          </p:nvPr>
        </p:nvSpPr>
        <p:spPr>
          <a:xfrm>
            <a:off x="357190" y="389065"/>
            <a:ext cx="8429652" cy="1039671"/>
          </a:xfrm>
          <a:ln w="19050">
            <a:miter lim="800000"/>
            <a:headEnd/>
            <a:tailEnd/>
          </a:ln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</a:br>
            <a:r>
              <a:rPr lang="ru-RU" sz="3200" dirty="0" smtClean="0">
                <a:solidFill>
                  <a:srgbClr val="0033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для расширения поля зрения</a:t>
            </a:r>
            <a:br>
              <a:rPr lang="ru-RU" sz="2800" dirty="0" smtClean="0">
                <a:solidFill>
                  <a:srgbClr val="00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cap="none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3300"/>
              </a:solidFill>
              <a:effectLst>
                <a:outerShdw blurRad="50800" algn="tl" rotWithShape="0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7" name="Прямоугольник 186"/>
          <p:cNvSpPr/>
          <p:nvPr/>
        </p:nvSpPr>
        <p:spPr>
          <a:xfrm>
            <a:off x="30734" y="2306638"/>
            <a:ext cx="1714500" cy="8223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defRPr/>
            </a:pPr>
            <a:r>
              <a:rPr lang="ru-RU" sz="2400" b="1" dirty="0">
                <a:solidFill>
                  <a:prstClr val="black"/>
                </a:solidFill>
                <a:latin typeface="Calibri"/>
                <a:cs typeface="+mn-cs"/>
              </a:rPr>
              <a:t>таблицы </a:t>
            </a:r>
            <a:r>
              <a:rPr lang="ru-RU" sz="2400" b="1" dirty="0" err="1">
                <a:solidFill>
                  <a:prstClr val="black"/>
                </a:solidFill>
                <a:latin typeface="Calibri"/>
                <a:cs typeface="+mn-cs"/>
              </a:rPr>
              <a:t>Шульте</a:t>
            </a:r>
            <a:endParaRPr lang="ru-RU" sz="24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3319" name="Прямоугольник 190"/>
          <p:cNvSpPr>
            <a:spLocks noChangeArrowheads="1"/>
          </p:cNvSpPr>
          <p:nvPr/>
        </p:nvSpPr>
        <p:spPr bwMode="auto">
          <a:xfrm>
            <a:off x="6969125" y="1719263"/>
            <a:ext cx="217487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ru-RU" sz="2400" b="1" dirty="0">
                <a:solidFill>
                  <a:srgbClr val="000000"/>
                </a:solidFill>
                <a:latin typeface="Calibri" pitchFamily="34" charset="0"/>
              </a:rPr>
              <a:t>упражнения по методике М.А. Ильина</a:t>
            </a:r>
          </a:p>
        </p:txBody>
      </p:sp>
      <p:sp>
        <p:nvSpPr>
          <p:cNvPr id="1332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4345" name="Рисунок 1" descr="IMG_000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665" t="8017" r="13820" b="7002"/>
          <a:stretch>
            <a:fillRect/>
          </a:stretch>
        </p:blipFill>
        <p:spPr bwMode="auto">
          <a:xfrm>
            <a:off x="1692275" y="2906713"/>
            <a:ext cx="5360988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0980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470</Words>
  <Application>Microsoft Office PowerPoint</Application>
  <PresentationFormat>Экран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Профилактика дислексии</vt:lpstr>
      <vt:lpstr>Условия успешного овладения навыком чтения  </vt:lpstr>
      <vt:lpstr>Слайд 3</vt:lpstr>
      <vt:lpstr>Слайд 4</vt:lpstr>
      <vt:lpstr> Причины дислексии</vt:lpstr>
      <vt:lpstr> Неречевая симптоматика дислексии</vt:lpstr>
      <vt:lpstr> Речевая симптоматика дислексии</vt:lpstr>
      <vt:lpstr> Речевая симптоматика дислексии</vt:lpstr>
      <vt:lpstr>  упражнения для расширения поля зрения </vt:lpstr>
      <vt:lpstr> Упражнения для формирования навыка чтения и понимания текста </vt:lpstr>
      <vt:lpstr> Творческие работы по созданию «Азбуки»</vt:lpstr>
      <vt:lpstr>  Читательские дневники</vt:lpstr>
      <vt:lpstr> Рекомендуемые ресурсы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oxana</dc:creator>
  <cp:lastModifiedBy>teacher</cp:lastModifiedBy>
  <cp:revision>32</cp:revision>
  <dcterms:created xsi:type="dcterms:W3CDTF">2012-01-25T17:13:35Z</dcterms:created>
  <dcterms:modified xsi:type="dcterms:W3CDTF">2021-06-09T09:43:08Z</dcterms:modified>
</cp:coreProperties>
</file>