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0" r:id="rId2"/>
  </p:sldMasterIdLst>
  <p:notesMasterIdLst>
    <p:notesMasterId r:id="rId25"/>
  </p:notesMasterIdLst>
  <p:sldIdLst>
    <p:sldId id="293" r:id="rId3"/>
    <p:sldId id="275" r:id="rId4"/>
    <p:sldId id="269" r:id="rId5"/>
    <p:sldId id="277" r:id="rId6"/>
    <p:sldId id="278" r:id="rId7"/>
    <p:sldId id="279" r:id="rId8"/>
    <p:sldId id="280" r:id="rId9"/>
    <p:sldId id="259" r:id="rId10"/>
    <p:sldId id="26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91" r:id="rId19"/>
    <p:sldId id="289" r:id="rId20"/>
    <p:sldId id="290" r:id="rId21"/>
    <p:sldId id="292" r:id="rId22"/>
    <p:sldId id="270" r:id="rId23"/>
    <p:sldId id="294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33" autoAdjust="0"/>
    <p:restoredTop sz="94483" autoAdjust="0"/>
  </p:normalViewPr>
  <p:slideViewPr>
    <p:cSldViewPr>
      <p:cViewPr varScale="1">
        <p:scale>
          <a:sx n="102" d="100"/>
          <a:sy n="102" d="100"/>
        </p:scale>
        <p:origin x="-19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5BA5796-91B4-4716-BBEF-F3126FD470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5BA5796-91B4-4716-BBEF-F3126FD470C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F8654-4C3E-47DD-8C8B-A234E38199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3F5B0-793D-4F26-99C3-C80FCA614A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59DF1-0388-4F40-A126-58F94484E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91202-2E7C-4793-95A4-DE16008D0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DAB013-CA38-4862-AE84-08C63D6364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75758-8022-435B-AEDE-4EE8C3DB5C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5BA28-39DE-4BB6-988B-49E6BC18F7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B1350-9967-4ECA-AA98-15D3B10D21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B1317-E4E1-44AE-9F67-F4A96B690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9A8FD-0C01-4D27-B3F3-4828AD0A5E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414EAA-B270-4937-AFCE-5E4B36EC7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F107B-540A-4260-9915-C38EC99CEF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03CEB-EF0A-416D-80C2-5A759A81C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854F9B-BFF3-492E-80AB-4C518A2FD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BC594-23EE-44F3-B256-AEE1F3AED8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12CCF-FF4F-4478-955A-36DBF8AF5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65C1E-BF45-460E-B832-B2FB66FCDD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8928B-0149-433B-9D7B-9AF72A7488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69413-6AA2-4882-8A62-9AFA0404C2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F9DCD-5A47-4709-B4F3-04C644A553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C1F4F-7265-4B33-9664-74AADB43BA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181E1-DE42-494A-830A-195D5EF48A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email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89BE7CD-65EA-459C-B5EA-7CF2E5917D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email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B3348D8-B9B6-43FF-ABF0-9D659C479F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4" Type="http://schemas.openxmlformats.org/officeDocument/2006/relationships/image" Target="../media/image9.jpe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gif"/><Relationship Id="rId3" Type="http://schemas.openxmlformats.org/officeDocument/2006/relationships/image" Target="../media/image31.jpeg"/><Relationship Id="rId7" Type="http://schemas.openxmlformats.org/officeDocument/2006/relationships/image" Target="../media/image3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gif"/><Relationship Id="rId5" Type="http://schemas.openxmlformats.org/officeDocument/2006/relationships/image" Target="../media/image33.gif"/><Relationship Id="rId4" Type="http://schemas.openxmlformats.org/officeDocument/2006/relationships/image" Target="../media/image32.jpeg"/><Relationship Id="rId9" Type="http://schemas.openxmlformats.org/officeDocument/2006/relationships/image" Target="../media/image3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sa\Documents\&#1082;&#1086;&#1085;&#1089;&#1087;&#1077;&#1082;&#1090;&#1099;%20&#1091;&#1088;&#1086;&#1082;&#1086;&#1074;\&#1088;&#1091;&#1089;&#1089;&#1082;&#1080;&#1081;%20&#1103;&#1079;&#1099;&#1082;\4%20&#1082;&#1083;&#1072;&#1089;&#1089;\&#1088;&#1091;&#1089;&#1089;&#1082;&#1080;&#1081;%20&#1103;&#1079;&#1099;&#1082;\78-\&#1086;&#1090;&#1082;&#1088;&#1099;&#1090;&#1099;&#1081;%20&#1091;&#1088;&#1086;&#1082;%204&#1041;\priboy\&#1055;&#1056;&#1048;&#1041;&#1054;&#1049;%20&#1048;%20&#1050;&#1056;&#1048;&#1050;%20&#1063;&#1040;&#1045;&#1050;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5085184"/>
            <a:ext cx="6316662" cy="1143000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Урок русского языка во 2 классе</a:t>
            </a: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по теме: </a:t>
            </a:r>
            <a:r>
              <a:rPr lang="ru-RU" sz="4400" b="1" dirty="0" smtClean="0">
                <a:solidFill>
                  <a:srgbClr val="7030A0"/>
                </a:solidFill>
              </a:rPr>
              <a:t/>
            </a:r>
            <a:br>
              <a:rPr lang="ru-RU" sz="4400" b="1" dirty="0" smtClean="0">
                <a:solidFill>
                  <a:srgbClr val="7030A0"/>
                </a:solidFill>
              </a:rPr>
            </a:br>
            <a:r>
              <a:rPr lang="ru-RU" sz="4400" b="1" dirty="0" smtClean="0">
                <a:solidFill>
                  <a:srgbClr val="7030A0"/>
                </a:solidFill>
              </a:rPr>
              <a:t/>
            </a:r>
            <a:br>
              <a:rPr lang="ru-RU" sz="4400" b="1" dirty="0" smtClean="0">
                <a:solidFill>
                  <a:srgbClr val="7030A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«Местоимение как часть речи: 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значение и употребление в речи»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88640"/>
            <a:ext cx="9079188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35696" y="188640"/>
            <a:ext cx="55340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908720"/>
            <a:ext cx="2808312" cy="124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24128" y="836712"/>
            <a:ext cx="3043589" cy="116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9" name="Picture 9" descr="https://cdn140.picsart.com/239835733055212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236296" y="4869160"/>
            <a:ext cx="1440160" cy="1805105"/>
          </a:xfrm>
          <a:prstGeom prst="rect">
            <a:avLst/>
          </a:prstGeom>
          <a:noFill/>
        </p:spPr>
      </p:pic>
      <p:pic>
        <p:nvPicPr>
          <p:cNvPr id="40971" name="Picture 11" descr="https://avatars.mds.yandex.net/get-pdb/214908/b4baa8d9-0f1f-4dfe-90bb-768d8d4e0f32/s1200?webp=false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067944" y="980728"/>
            <a:ext cx="1124313" cy="1224136"/>
          </a:xfrm>
          <a:prstGeom prst="rect">
            <a:avLst/>
          </a:prstGeom>
          <a:noFill/>
        </p:spPr>
      </p:pic>
      <p:pic>
        <p:nvPicPr>
          <p:cNvPr id="40975" name="Picture 15" descr="https://i.pinimg.com/originals/03/92/f9/0392f9ca1aad411ace54daada88132e0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79512" y="4509120"/>
            <a:ext cx="1224136" cy="1276493"/>
          </a:xfrm>
          <a:prstGeom prst="rect">
            <a:avLst/>
          </a:prstGeom>
          <a:noFill/>
        </p:spPr>
      </p:pic>
      <p:pic>
        <p:nvPicPr>
          <p:cNvPr id="40977" name="Picture 17" descr="https://clipart-best.com/img/dog/dog-clip-art-229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 flipH="1">
            <a:off x="4067944" y="3789040"/>
            <a:ext cx="1983976" cy="2501336"/>
          </a:xfrm>
          <a:prstGeom prst="rect">
            <a:avLst/>
          </a:prstGeom>
          <a:noFill/>
        </p:spPr>
      </p:pic>
      <p:pic>
        <p:nvPicPr>
          <p:cNvPr id="40979" name="Picture 19" descr="http://zabavnik.club/wp-content/uploads/Kartinka_na_prozrachnom_fone_Raduga_10_31122517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2636912"/>
            <a:ext cx="2267744" cy="1439475"/>
          </a:xfrm>
          <a:prstGeom prst="rect">
            <a:avLst/>
          </a:prstGeom>
          <a:noFill/>
        </p:spPr>
      </p:pic>
      <p:pic>
        <p:nvPicPr>
          <p:cNvPr id="40983" name="Picture 23" descr="https://i.pinimg.com/originals/a8/9a/00/a89a00e4049899df9d4ee7cbab8ee1a4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796136" y="5301208"/>
            <a:ext cx="1296144" cy="1298927"/>
          </a:xfrm>
          <a:prstGeom prst="rect">
            <a:avLst/>
          </a:prstGeom>
          <a:noFill/>
        </p:spPr>
      </p:pic>
      <p:pic>
        <p:nvPicPr>
          <p:cNvPr id="40985" name="Picture 25" descr="http://pngimg.com/uploads/armchair/armchair_PNG7067.pn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827584" y="5157192"/>
            <a:ext cx="1318247" cy="1584176"/>
          </a:xfrm>
          <a:prstGeom prst="rect">
            <a:avLst/>
          </a:prstGeom>
          <a:noFill/>
        </p:spPr>
      </p:pic>
      <p:pic>
        <p:nvPicPr>
          <p:cNvPr id="40989" name="Picture 29" descr="https://navitreid.ru/upload/iblock/c09/c09a8d2dd0d331923b3c9f5b19af3937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6372200" y="3212976"/>
            <a:ext cx="2899216" cy="1584176"/>
          </a:xfrm>
          <a:prstGeom prst="rect">
            <a:avLst/>
          </a:prstGeom>
          <a:noFill/>
        </p:spPr>
      </p:pic>
      <p:pic>
        <p:nvPicPr>
          <p:cNvPr id="40991" name="Picture 31" descr="https://hurrytolove.ru/wp-content/uploads/2019/02/17131702-1024x479.png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3635896" y="1700808"/>
            <a:ext cx="5175342" cy="2420888"/>
          </a:xfrm>
          <a:prstGeom prst="rect">
            <a:avLst/>
          </a:prstGeom>
          <a:noFill/>
        </p:spPr>
      </p:pic>
      <p:pic>
        <p:nvPicPr>
          <p:cNvPr id="40995" name="Picture 35" descr="https://i.pinimg.com/originals/d6/79/31/d67931e9a1630c39b2ea06a7f030f9aa.pn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2915816" y="5308521"/>
            <a:ext cx="1728192" cy="1432847"/>
          </a:xfrm>
          <a:prstGeom prst="rect">
            <a:avLst/>
          </a:prstGeom>
          <a:noFill/>
        </p:spPr>
      </p:pic>
      <p:pic>
        <p:nvPicPr>
          <p:cNvPr id="41001" name="Picture 41" descr="http://pngimg.com/uploads/kite/kite_PNG10.pn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2483768" y="1988840"/>
            <a:ext cx="1368152" cy="12186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0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0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40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40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40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40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410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692696"/>
            <a:ext cx="4464496" cy="2135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52975" y="0"/>
            <a:ext cx="4391025" cy="656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2" name="Picture 8" descr="https://www.mam4.ru/resize/1280x-/https/cdn3.imgbb.ru/user/112/1126035/201710/0423f0835fea961cdeda45ea2b396035.jpg?h=IZLFe28O1g5M0s2VMUCQ8Q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501008"/>
            <a:ext cx="3741176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60648"/>
            <a:ext cx="4788024" cy="1817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2420888"/>
            <a:ext cx="489654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4437112"/>
            <a:ext cx="4968552" cy="225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36096" y="188640"/>
            <a:ext cx="3284903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7" name="Picture 9" descr="https://i.pinimg.com/originals/4d/7a/1f/4d7a1fd78edf083b4ef17d94c8b396bc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68144" y="3501008"/>
            <a:ext cx="2736304" cy="27363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404664"/>
            <a:ext cx="4885735" cy="2119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23928" y="4725144"/>
            <a:ext cx="4824536" cy="1842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6" descr="https://ds04.infourok.ru/uploads/ex/0699/00097c78-034f706c/hello_html_m719c19c0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080" y="0"/>
            <a:ext cx="3609975" cy="5143501"/>
          </a:xfrm>
          <a:prstGeom prst="rect">
            <a:avLst/>
          </a:prstGeom>
          <a:noFill/>
        </p:spPr>
      </p:pic>
      <p:pic>
        <p:nvPicPr>
          <p:cNvPr id="44044" name="Picture 12" descr="https://i.gifer.com/QHYR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3568" y="4797152"/>
            <a:ext cx="2592288" cy="1885300"/>
          </a:xfrm>
          <a:prstGeom prst="rect">
            <a:avLst/>
          </a:prstGeom>
          <a:noFill/>
        </p:spPr>
      </p:pic>
      <p:pic>
        <p:nvPicPr>
          <p:cNvPr id="44052" name="Picture 20" descr="https://thumbs.gfycat.com/GrayGargantuanBengaltiger-size_restricted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627784" y="2996952"/>
            <a:ext cx="3250729" cy="1296144"/>
          </a:xfrm>
          <a:prstGeom prst="rect">
            <a:avLst/>
          </a:prstGeom>
          <a:noFill/>
        </p:spPr>
      </p:pic>
      <p:pic>
        <p:nvPicPr>
          <p:cNvPr id="44046" name="Picture 14" descr="https://3.bp.blogspot.com/-Tu_mHXY1AYI/WiFTyhq4izI/AAAAAAAAAXY/hQ-NrLZSeGkccCdqJoRCCdfWi0dm6YPiQCLcBGAs/s1600/running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-612576" y="2204864"/>
            <a:ext cx="8208912" cy="5017268"/>
          </a:xfrm>
          <a:prstGeom prst="rect">
            <a:avLst/>
          </a:prstGeom>
          <a:noFill/>
        </p:spPr>
      </p:pic>
      <p:pic>
        <p:nvPicPr>
          <p:cNvPr id="10244" name="Picture 4" descr="http://lesoutilsweb.free.fr/gif/fleches/fleche16%5b1%5d.gif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95536" y="2852936"/>
            <a:ext cx="1944216" cy="167501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32656"/>
            <a:ext cx="4326023" cy="24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4" descr="https://img2.freepng.ru/20190415/cep/kisspng-queen-of-hearts-clip-art-image-portable-network-gr-valentines-day-clip-art-queen-of-hearts-free-prett-5cb52921e1a992.49179499155537641792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0"/>
            <a:ext cx="3833665" cy="604867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1520" y="3356992"/>
            <a:ext cx="4753353" cy="37240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МЕСТОИМЕНИЕ –</a:t>
            </a:r>
          </a:p>
          <a:p>
            <a:r>
              <a:rPr lang="ru-RU" sz="2800" b="1" u="sng" dirty="0" smtClean="0"/>
              <a:t>в</a:t>
            </a:r>
            <a:r>
              <a:rPr lang="ru-RU" sz="2800" b="1" u="sng" dirty="0" smtClean="0">
                <a:solidFill>
                  <a:srgbClr val="FF0000"/>
                </a:solidFill>
              </a:rPr>
              <a:t>место </a:t>
            </a:r>
          </a:p>
          <a:p>
            <a:r>
              <a:rPr lang="ru-RU" sz="2800" b="1" u="sng" dirty="0" smtClean="0">
                <a:solidFill>
                  <a:srgbClr val="FF0000"/>
                </a:solidFill>
              </a:rPr>
              <a:t>имени</a:t>
            </a:r>
            <a:r>
              <a:rPr lang="ru-RU" sz="2800" b="1" u="sng" dirty="0" smtClean="0"/>
              <a:t> существительного</a:t>
            </a: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endParaRPr lang="ru-RU" sz="3600" b="1" dirty="0" smtClean="0">
              <a:solidFill>
                <a:srgbClr val="FF0000"/>
              </a:solidFill>
            </a:endParaRPr>
          </a:p>
          <a:p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img2.freepng.ru/20190415/cep/kisspng-queen-of-hearts-clip-art-image-portable-network-gr-valentines-day-clip-art-queen-of-hearts-free-prett-5cb52921e1a992.49179499155537641792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620688"/>
            <a:ext cx="3833665" cy="6048672"/>
          </a:xfrm>
          <a:prstGeom prst="rect">
            <a:avLst/>
          </a:prstGeom>
          <a:noFill/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332657"/>
            <a:ext cx="1584176" cy="1188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00192" y="1124744"/>
            <a:ext cx="1584176" cy="1088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76055" y="2492896"/>
            <a:ext cx="153880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948264" y="2708920"/>
            <a:ext cx="1685202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932040" y="3970129"/>
            <a:ext cx="1512168" cy="112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8" name="Picture 8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76256" y="4077072"/>
            <a:ext cx="1483365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9" name="Picture 9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5436096" y="5301208"/>
            <a:ext cx="1224136" cy="824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0" name="Picture 10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164288" y="5445224"/>
            <a:ext cx="1236960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1043608" y="0"/>
            <a:ext cx="34424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МЕСТОИМЕНИЯ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6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6316662" cy="1143000"/>
          </a:xfrm>
        </p:spPr>
        <p:txBody>
          <a:bodyPr/>
          <a:lstStyle/>
          <a:p>
            <a:r>
              <a:rPr lang="ru-RU" alt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такое местоимение? </a:t>
            </a:r>
            <a: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i="1" dirty="0" smtClean="0">
                <a:latin typeface="Times New Roman" pitchFamily="18" charset="0"/>
                <a:cs typeface="Times New Roman" pitchFamily="18" charset="0"/>
              </a:rPr>
              <a:t>Прочитайте правило на с.101</a:t>
            </a:r>
          </a:p>
        </p:txBody>
      </p:sp>
      <p:sp>
        <p:nvSpPr>
          <p:cNvPr id="17411" name="Содержимое 3"/>
          <p:cNvSpPr>
            <a:spLocks noGrp="1"/>
          </p:cNvSpPr>
          <p:nvPr>
            <p:ph idx="1"/>
          </p:nvPr>
        </p:nvSpPr>
        <p:spPr>
          <a:xfrm>
            <a:off x="251520" y="1052736"/>
            <a:ext cx="8712968" cy="4525963"/>
          </a:xfrm>
        </p:spPr>
        <p:txBody>
          <a:bodyPr/>
          <a:lstStyle/>
          <a:p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В речи мы часто употребляем слова: </a:t>
            </a:r>
          </a:p>
          <a:p>
            <a:pPr>
              <a:buNone/>
            </a:pPr>
            <a:r>
              <a:rPr lang="ru-RU" altLang="ru-RU" sz="6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6000" b="1" dirty="0" smtClean="0">
                <a:latin typeface="Propisi" pitchFamily="2" charset="0"/>
                <a:cs typeface="Times New Roman" pitchFamily="18" charset="0"/>
              </a:rPr>
              <a:t>Я, ты, мы, вы, он, она, оно, они.</a:t>
            </a:r>
            <a:r>
              <a:rPr lang="ru-RU" altLang="ru-RU" sz="6000" b="1" u="sng" dirty="0" smtClean="0">
                <a:latin typeface="Propisi" pitchFamily="2" charset="0"/>
                <a:cs typeface="Times New Roman" pitchFamily="18" charset="0"/>
              </a:rPr>
              <a:t> </a:t>
            </a:r>
          </a:p>
          <a:p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Эти слова не называют предметы, а только на них указывают.</a:t>
            </a:r>
          </a:p>
          <a:p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Слова </a:t>
            </a:r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я, ты, мы, вы, он, она, оно, они </a:t>
            </a: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– это местоимения.</a:t>
            </a:r>
          </a:p>
          <a:p>
            <a:r>
              <a:rPr lang="ru-RU" altLang="ru-RU" sz="3600" b="1" dirty="0" smtClean="0">
                <a:latin typeface="Times New Roman" pitchFamily="18" charset="0"/>
                <a:cs typeface="Times New Roman" pitchFamily="18" charset="0"/>
              </a:rPr>
              <a:t>Местоимение</a:t>
            </a: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 – это часть речи.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6316662" cy="1143000"/>
          </a:xfrm>
        </p:spPr>
        <p:txBody>
          <a:bodyPr/>
          <a:lstStyle/>
          <a:p>
            <a:r>
              <a:rPr lang="ru-RU" altLang="ru-RU" b="1" dirty="0" smtClean="0"/>
              <a:t>Игра « Узнай местоимение»</a:t>
            </a: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428625" y="857250"/>
            <a:ext cx="8229600" cy="5429250"/>
          </a:xfrm>
        </p:spPr>
        <p:txBody>
          <a:bodyPr/>
          <a:lstStyle/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(хлопните в ладоши, если услышите местоимения)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altLang="ru-RU" sz="2400" b="1" dirty="0" smtClean="0">
                <a:solidFill>
                  <a:srgbClr val="FF00C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сорву цветок,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сорвёшь цветок,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Если все: и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, и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сорвём цветы,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То окажутся пусты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И деревья, и кусты…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И не будет красоты.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Если только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я 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сорвём цветы.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Т.Собакин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А какая главная мысль стихотворения?</a:t>
            </a:r>
          </a:p>
          <a:p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7338" y="0"/>
            <a:ext cx="6316662" cy="1143000"/>
          </a:xfrm>
        </p:spPr>
        <p:txBody>
          <a:bodyPr/>
          <a:lstStyle/>
          <a:p>
            <a:r>
              <a:rPr lang="ru-RU" dirty="0" smtClean="0"/>
              <a:t>С.100 упр.171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1340768"/>
            <a:ext cx="7056784" cy="535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59632" y="4293096"/>
            <a:ext cx="2739943" cy="2028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051720" y="2924944"/>
            <a:ext cx="792088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3140968"/>
            <a:ext cx="864096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0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2302817"/>
          </a:xfrm>
        </p:spPr>
        <p:txBody>
          <a:bodyPr/>
          <a:lstStyle/>
          <a:p>
            <a:pPr algn="ctr"/>
            <a:r>
              <a:rPr lang="ru-RU" altLang="ru-RU" sz="2400" b="1" dirty="0" smtClean="0">
                <a:solidFill>
                  <a:srgbClr val="FF0000"/>
                </a:solidFill>
              </a:rPr>
              <a:t>  </a:t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400" b="1" dirty="0" smtClean="0"/>
              <a:t>Упр. 174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</a:rPr>
            </a:br>
            <a:r>
              <a:rPr lang="ru-RU" altLang="ru-RU" sz="2800" b="1" i="1" dirty="0" smtClean="0">
                <a:latin typeface="Times New Roman" pitchFamily="18" charset="0"/>
                <a:cs typeface="Times New Roman" pitchFamily="18" charset="0"/>
              </a:rPr>
              <a:t>Замените каждое из данных существительных местоимением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alt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он, она, оно, они) </a:t>
            </a:r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395536" y="2924944"/>
            <a:ext cx="8229600" cy="4483100"/>
          </a:xfrm>
        </p:spPr>
        <p:txBody>
          <a:bodyPr/>
          <a:lstStyle/>
          <a:p>
            <a:pPr>
              <a:buNone/>
            </a:pPr>
            <a:r>
              <a:rPr lang="ru-RU" altLang="ru-RU" sz="60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5400" b="1" i="1" dirty="0" smtClean="0">
                <a:latin typeface="Times New Roman" pitchFamily="18" charset="0"/>
                <a:cs typeface="Times New Roman" pitchFamily="18" charset="0"/>
              </a:rPr>
              <a:t>Платок (</a:t>
            </a:r>
            <a:r>
              <a:rPr lang="ru-RU" altLang="ru-RU" sz="54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altLang="ru-RU" sz="5400" b="1" i="1" dirty="0" smtClean="0">
                <a:latin typeface="Times New Roman" pitchFamily="18" charset="0"/>
                <a:cs typeface="Times New Roman" pitchFamily="18" charset="0"/>
              </a:rPr>
              <a:t>),</a:t>
            </a:r>
            <a:r>
              <a:rPr lang="ru-RU" altLang="ru-RU" sz="4800" b="1" i="1" dirty="0" smtClean="0">
                <a:latin typeface="Times New Roman" pitchFamily="18" charset="0"/>
                <a:cs typeface="Times New Roman" pitchFamily="18" charset="0"/>
              </a:rPr>
              <a:t>пальто (       ), цветок(     ), лампа(        ), коньки (       ).</a:t>
            </a:r>
            <a:endParaRPr lang="ru-RU" alt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948264" y="2996952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оно </a:t>
            </a:r>
            <a:endParaRPr lang="ru-RU" sz="5400" b="1" i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3789040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он </a:t>
            </a:r>
            <a:endParaRPr lang="ru-RU" sz="5400" b="1" i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4168" y="3789040"/>
            <a:ext cx="1584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она </a:t>
            </a:r>
            <a:endParaRPr lang="ru-RU" sz="5400" b="1" i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4509120"/>
            <a:ext cx="20162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они </a:t>
            </a:r>
            <a:endParaRPr lang="ru-RU" sz="5400" b="1" i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131840" y="260648"/>
            <a:ext cx="6316662" cy="11430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  Девиз: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556792"/>
            <a:ext cx="6326187" cy="45259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«Учитесь </a:t>
            </a:r>
          </a:p>
          <a:p>
            <a:pPr algn="ctr" eaLnBrk="1" hangingPunct="1">
              <a:buFontTx/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тайны</a:t>
            </a:r>
          </a:p>
          <a:p>
            <a:pPr algn="ctr" eaLnBrk="1" hangingPunct="1">
              <a:buFontTx/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 открывать».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316662" cy="1143000"/>
          </a:xfrm>
        </p:spPr>
        <p:txBody>
          <a:bodyPr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Упр.  175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000924" cy="796908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Правило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501122" cy="4525963"/>
          </a:xfrm>
        </p:spPr>
        <p:txBody>
          <a:bodyPr/>
          <a:lstStyle/>
          <a:p>
            <a:r>
              <a:rPr lang="ru-RU" sz="3200" b="1" i="1" dirty="0" smtClean="0"/>
              <a:t>Местоимение</a:t>
            </a:r>
            <a:r>
              <a:rPr lang="ru-RU" sz="3200" i="1" dirty="0" smtClean="0"/>
              <a:t> - это  _______________ , которая не называет _______________, а указывает на него. </a:t>
            </a:r>
          </a:p>
          <a:p>
            <a:endParaRPr lang="ru-RU" sz="3200" i="1" dirty="0" smtClean="0"/>
          </a:p>
          <a:p>
            <a:r>
              <a:rPr lang="ru-RU" sz="3200" i="1" dirty="0" smtClean="0"/>
              <a:t>Слова __________________________________</a:t>
            </a:r>
          </a:p>
          <a:p>
            <a:pPr>
              <a:buNone/>
            </a:pPr>
            <a:r>
              <a:rPr lang="ru-RU" sz="3200" i="1" dirty="0" smtClean="0"/>
              <a:t>    - это     </a:t>
            </a:r>
            <a:r>
              <a:rPr lang="ru-RU" sz="3200" b="1" i="1" dirty="0" smtClean="0"/>
              <a:t>местоимения.</a:t>
            </a:r>
            <a:endParaRPr lang="ru-RU" sz="3200" i="1" dirty="0" smtClean="0"/>
          </a:p>
          <a:p>
            <a:pPr>
              <a:buNone/>
            </a:pPr>
            <a:r>
              <a:rPr lang="ru-RU" sz="3200" i="1" dirty="0" smtClean="0"/>
              <a:t> 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57818" y="1571612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часть речи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29256" y="2071678"/>
            <a:ext cx="30003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предмет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4214818"/>
            <a:ext cx="7500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я,  ты,  мы,  вы,  он,  она,  оно, они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4" grpId="0"/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2780928"/>
            <a:ext cx="686931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Спасибо за урок!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9" y="274638"/>
            <a:ext cx="8215370" cy="868346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FF00"/>
                </a:solidFill>
              </a:rPr>
              <a:t>Расшифруйте слова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643051"/>
            <a:ext cx="7305695" cy="2722054"/>
          </a:xfrm>
        </p:spPr>
        <p:txBody>
          <a:bodyPr/>
          <a:lstStyle/>
          <a:p>
            <a:r>
              <a:rPr lang="ru-RU" sz="2800" dirty="0" smtClean="0"/>
              <a:t>1) </a:t>
            </a:r>
            <a:r>
              <a:rPr lang="ru-RU" sz="2800" dirty="0" err="1" smtClean="0"/>
              <a:t>лакооб</a:t>
            </a:r>
            <a:endParaRPr lang="ru-RU" sz="2800" dirty="0" smtClean="0"/>
          </a:p>
          <a:p>
            <a:r>
              <a:rPr lang="ru-RU" sz="2800" dirty="0" smtClean="0"/>
              <a:t>2) </a:t>
            </a:r>
            <a:r>
              <a:rPr lang="ru-RU" sz="2800" dirty="0" err="1" smtClean="0"/>
              <a:t>сяцме</a:t>
            </a:r>
            <a:endParaRPr lang="ru-RU" sz="2800" dirty="0" smtClean="0"/>
          </a:p>
          <a:p>
            <a:r>
              <a:rPr lang="ru-RU" sz="2800" dirty="0" smtClean="0"/>
              <a:t>3) </a:t>
            </a:r>
            <a:r>
              <a:rPr lang="ru-RU" sz="2800" dirty="0" err="1" smtClean="0"/>
              <a:t>ретев</a:t>
            </a:r>
            <a:endParaRPr lang="ru-RU" sz="2800" dirty="0" smtClean="0"/>
          </a:p>
          <a:p>
            <a:r>
              <a:rPr lang="ru-RU" sz="2800" dirty="0" smtClean="0"/>
              <a:t>4) </a:t>
            </a:r>
            <a:r>
              <a:rPr lang="ru-RU" sz="2800" dirty="0" err="1" smtClean="0"/>
              <a:t>тельме</a:t>
            </a:r>
            <a:endParaRPr lang="ru-RU" sz="2800" dirty="0" smtClean="0"/>
          </a:p>
          <a:p>
            <a:r>
              <a:rPr lang="ru-RU" sz="2800" dirty="0" smtClean="0"/>
              <a:t>5) </a:t>
            </a:r>
            <a:r>
              <a:rPr lang="ru-RU" sz="2800" dirty="0" err="1" smtClean="0"/>
              <a:t>толакп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6072198" y="1571612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обл</a:t>
            </a:r>
            <a:r>
              <a:rPr lang="ru-RU" sz="2800" b="1" u="sng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>
                <a:solidFill>
                  <a:srgbClr val="FF0000"/>
                </a:solidFill>
              </a:rPr>
              <a:t>ко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43636" y="2071678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мес</a:t>
            </a:r>
            <a:r>
              <a:rPr lang="ru-RU" sz="2800" b="1" u="sng" dirty="0" smtClean="0">
                <a:solidFill>
                  <a:srgbClr val="FF0000"/>
                </a:solidFill>
              </a:rPr>
              <a:t>я</a:t>
            </a:r>
            <a:r>
              <a:rPr lang="ru-RU" sz="2800" b="1" dirty="0" smtClean="0">
                <a:solidFill>
                  <a:srgbClr val="FF0000"/>
                </a:solidFill>
              </a:rPr>
              <a:t>ц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43636" y="2643182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вет</a:t>
            </a:r>
            <a:r>
              <a:rPr lang="ru-RU" sz="2800" b="1" u="sng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FF0000"/>
                </a:solidFill>
              </a:rPr>
              <a:t>р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43636" y="3143248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м</a:t>
            </a:r>
            <a:r>
              <a:rPr lang="ru-RU" sz="2800" b="1" u="sng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FF0000"/>
                </a:solidFill>
              </a:rPr>
              <a:t>тель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43636" y="3714752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пл</a:t>
            </a:r>
            <a:r>
              <a:rPr lang="ru-RU" sz="2800" b="1" u="sng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>
                <a:solidFill>
                  <a:srgbClr val="FF0000"/>
                </a:solidFill>
              </a:rPr>
              <a:t>ток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8f5/00097ed4-5a038c91/img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620688"/>
            <a:ext cx="4680520" cy="35103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59632" y="4653136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/>
              <a:t>пл</a:t>
            </a:r>
            <a:r>
              <a:rPr lang="ru-RU" sz="4000" b="1" dirty="0" err="1" smtClean="0">
                <a:solidFill>
                  <a:srgbClr val="008000"/>
                </a:solidFill>
              </a:rPr>
              <a:t>а</a:t>
            </a:r>
            <a:r>
              <a:rPr lang="ru-RU" sz="4000" b="1" dirty="0" err="1" smtClean="0"/>
              <a:t>то́к</a:t>
            </a:r>
            <a:r>
              <a:rPr lang="ru-RU" sz="4000" b="1" dirty="0" smtClean="0"/>
              <a:t>   </a:t>
            </a:r>
            <a:r>
              <a:rPr lang="ru-RU" sz="4000" b="1" dirty="0" err="1" smtClean="0"/>
              <a:t>пл</a:t>
            </a:r>
            <a:r>
              <a:rPr lang="ru-RU" sz="4000" b="1" dirty="0" err="1" smtClean="0">
                <a:solidFill>
                  <a:srgbClr val="008000"/>
                </a:solidFill>
              </a:rPr>
              <a:t>а</a:t>
            </a:r>
            <a:r>
              <a:rPr lang="ru-RU" sz="4000" b="1" dirty="0" err="1" smtClean="0"/>
              <a:t>то́к</a:t>
            </a:r>
            <a:r>
              <a:rPr lang="ru-RU" sz="4000" b="1" dirty="0" smtClean="0"/>
              <a:t>   </a:t>
            </a:r>
            <a:r>
              <a:rPr lang="ru-RU" sz="4000" b="1" dirty="0" err="1" smtClean="0"/>
              <a:t>пл</a:t>
            </a:r>
            <a:r>
              <a:rPr lang="ru-RU" sz="4000" b="1" dirty="0" err="1" smtClean="0">
                <a:solidFill>
                  <a:srgbClr val="008000"/>
                </a:solidFill>
              </a:rPr>
              <a:t>а</a:t>
            </a:r>
            <a:r>
              <a:rPr lang="ru-RU" sz="4000" b="1" dirty="0" err="1" smtClean="0"/>
              <a:t>то́к</a:t>
            </a:r>
            <a:r>
              <a:rPr lang="ru-RU" sz="4000" b="1" dirty="0" smtClean="0"/>
              <a:t>     </a:t>
            </a:r>
            <a:endParaRPr lang="ru-RU" sz="4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3131840" y="0"/>
            <a:ext cx="6316662" cy="1143000"/>
          </a:xfrm>
        </p:spPr>
        <p:txBody>
          <a:bodyPr/>
          <a:lstStyle/>
          <a:p>
            <a:r>
              <a:rPr lang="ru-RU" altLang="ru-RU" dirty="0" smtClean="0">
                <a:solidFill>
                  <a:srgbClr val="FF0000"/>
                </a:solidFill>
              </a:rPr>
              <a:t/>
            </a:r>
            <a:br>
              <a:rPr lang="ru-RU" altLang="ru-RU" dirty="0" smtClean="0">
                <a:solidFill>
                  <a:srgbClr val="FF0000"/>
                </a:solidFill>
              </a:rPr>
            </a:br>
            <a:r>
              <a:rPr lang="ru-RU" altLang="ru-RU" dirty="0" smtClean="0">
                <a:solidFill>
                  <a:srgbClr val="FF0000"/>
                </a:solidFill>
              </a:rPr>
              <a:t>  </a:t>
            </a:r>
            <a:r>
              <a:rPr lang="ru-RU" altLang="ru-RU" sz="4000" b="1" dirty="0" smtClean="0">
                <a:solidFill>
                  <a:srgbClr val="FF0000"/>
                </a:solidFill>
              </a:rPr>
              <a:t>Загадка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8186738" cy="4525963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sz="4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Давно живу я в мире этом,</a:t>
            </a:r>
          </a:p>
          <a:p>
            <a:pPr algn="ctr">
              <a:buFont typeface="Arial" charset="0"/>
              <a:buNone/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Даю названия предметам.</a:t>
            </a:r>
          </a:p>
          <a:p>
            <a:pPr>
              <a:buFont typeface="Arial" charset="0"/>
              <a:buChar char="•"/>
              <a:defRPr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Char char="•"/>
              <a:defRPr/>
            </a:pPr>
            <a:endParaRPr lang="ru-RU" sz="16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ru-RU" sz="1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696" y="2600636"/>
            <a:ext cx="5411352" cy="4068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3275856" y="-571500"/>
            <a:ext cx="6316662" cy="1143000"/>
          </a:xfrm>
        </p:spPr>
        <p:txBody>
          <a:bodyPr/>
          <a:lstStyle/>
          <a:p>
            <a:r>
              <a:rPr lang="ru-RU" altLang="ru-RU" sz="4000" b="1" dirty="0" smtClean="0">
                <a:solidFill>
                  <a:srgbClr val="FF0000"/>
                </a:solidFill>
              </a:rPr>
              <a:t> </a:t>
            </a:r>
            <a:r>
              <a:rPr lang="ru-RU" altLang="ru-RU" sz="3600" b="1" dirty="0" smtClean="0">
                <a:solidFill>
                  <a:srgbClr val="FF0000"/>
                </a:solidFill>
              </a:rPr>
              <a:t> Загадка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755576" y="476672"/>
            <a:ext cx="7920880" cy="4525963"/>
          </a:xfrm>
        </p:spPr>
        <p:txBody>
          <a:bodyPr/>
          <a:lstStyle/>
          <a:p>
            <a:pPr algn="ctr">
              <a:buFont typeface="Arial" pitchFamily="34" charset="0"/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Описываю я предметы,</a:t>
            </a:r>
          </a:p>
          <a:p>
            <a:pPr algn="ctr">
              <a:buFont typeface="Arial" pitchFamily="34" charset="0"/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Они со мной всегда приметны.</a:t>
            </a:r>
          </a:p>
          <a:p>
            <a:pPr algn="ctr">
              <a:buFont typeface="Arial" pitchFamily="34" charset="0"/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Я украшаю вашу речь,</a:t>
            </a:r>
          </a:p>
          <a:p>
            <a:pPr algn="ctr">
              <a:buFont typeface="Arial" pitchFamily="34" charset="0"/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Меня вам надо знать, беречь!</a:t>
            </a:r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7744" y="2708920"/>
            <a:ext cx="5112568" cy="3969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1259632" y="-99392"/>
            <a:ext cx="8229600" cy="939800"/>
          </a:xfrm>
        </p:spPr>
        <p:txBody>
          <a:bodyPr/>
          <a:lstStyle/>
          <a:p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Загадка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785813" y="928688"/>
            <a:ext cx="7900987" cy="5197475"/>
          </a:xfrm>
        </p:spPr>
        <p:txBody>
          <a:bodyPr/>
          <a:lstStyle/>
          <a:p>
            <a:pPr>
              <a:buFont typeface="Arial" pitchFamily="34" charset="0"/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Что без меня предметы?</a:t>
            </a:r>
          </a:p>
          <a:p>
            <a:pPr>
              <a:buFont typeface="Arial" pitchFamily="34" charset="0"/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Лишь названья.</a:t>
            </a:r>
          </a:p>
          <a:p>
            <a:pPr>
              <a:buFont typeface="Arial" pitchFamily="34" charset="0"/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А я приду-</a:t>
            </a:r>
          </a:p>
          <a:p>
            <a:pPr>
              <a:buFont typeface="Arial" pitchFamily="34" charset="0"/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Всё в действие придёт.</a:t>
            </a:r>
          </a:p>
          <a:p>
            <a:pPr>
              <a:buFont typeface="Arial" pitchFamily="34" charset="0"/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Летит ракета.</a:t>
            </a:r>
          </a:p>
          <a:p>
            <a:pPr>
              <a:buFont typeface="Arial" pitchFamily="34" charset="0"/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Люди строят зданья.</a:t>
            </a:r>
          </a:p>
          <a:p>
            <a:pPr>
              <a:buFont typeface="Arial" pitchFamily="34" charset="0"/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Цветут сады,</a:t>
            </a:r>
          </a:p>
          <a:p>
            <a:pPr>
              <a:buFont typeface="Arial" pitchFamily="34" charset="0"/>
              <a:buNone/>
            </a:pP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И хлеб в полях растёт.</a:t>
            </a:r>
          </a:p>
          <a:p>
            <a:endParaRPr lang="ru-RU" altLang="ru-RU" dirty="0" smtClean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3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4407326" y="260648"/>
            <a:ext cx="4391308" cy="5760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642922"/>
          </a:xfrm>
        </p:spPr>
        <p:txBody>
          <a:bodyPr/>
          <a:lstStyle/>
          <a:p>
            <a:pPr algn="ctr" eaLnBrk="1" hangingPunct="1"/>
            <a:r>
              <a:rPr lang="ru-RU" sz="3600" b="1" dirty="0" smtClean="0">
                <a:solidFill>
                  <a:srgbClr val="FF0000"/>
                </a:solidFill>
              </a:rPr>
              <a:t>Распределите слова в группы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908720"/>
          <a:ext cx="8715438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7775"/>
                <a:gridCol w="3195661"/>
                <a:gridCol w="254200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Имена существительные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Имена прилага</a:t>
                      </a:r>
                      <a:r>
                        <a:rPr lang="ru-RU" sz="2400" baseline="0" dirty="0" smtClean="0"/>
                        <a:t>тельные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Глаголы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195736" y="5229200"/>
            <a:ext cx="11504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весна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668344" y="4581128"/>
            <a:ext cx="13484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тёплая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4005064"/>
            <a:ext cx="19415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появилась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4581128"/>
            <a:ext cx="12073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птицы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4005064"/>
            <a:ext cx="15376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зелёная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1520" y="5229200"/>
            <a:ext cx="19167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наступила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619672" y="4581128"/>
            <a:ext cx="13710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солнце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715404" y="4005064"/>
            <a:ext cx="14285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первые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796136" y="4005064"/>
            <a:ext cx="19657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прилетают</a:t>
            </a:r>
            <a:endParaRPr lang="ru-RU" sz="28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9512" y="4005064"/>
            <a:ext cx="13066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травка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139952" y="4581128"/>
            <a:ext cx="11408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яркое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5508104" y="4581128"/>
            <a:ext cx="12699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светит</a:t>
            </a:r>
            <a:endParaRPr lang="ru-RU" sz="28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148064" y="4005064"/>
            <a:ext cx="6078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ты</a:t>
            </a:r>
            <a:endParaRPr lang="ru-RU" sz="28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3131840" y="4581128"/>
            <a:ext cx="689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мы</a:t>
            </a:r>
            <a:endParaRPr lang="ru-RU" sz="2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6876256" y="4581128"/>
            <a:ext cx="6335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вы</a:t>
            </a:r>
            <a:endParaRPr lang="ru-RU" sz="28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3419872" y="5229200"/>
            <a:ext cx="5838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он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8 -0.04861 L 0.0625 -0.342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-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97 -0.04838 L 0.54757 -0.33194 " pathEditMode="relative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59 -0.02755 L 0.01059 -0.3319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639 -0.03796 L 0.07361 -0.2689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33 -0.04838 L -0.41407 -0.26898 " pathEditMode="relative" ptsTypes="AA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47 -0.04838 L 0.07587 -0.3530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-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-0.04861 L -0.075 -0.29005 " pathEditMode="relative" ptsTypes="AA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32 -0.03796 L -0.00729 -0.29005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-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921 -0.03796 L 0.15869 -0.29005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-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39 -0.04861 L -0.38872 -0.21644 " pathEditMode="relative" ptsTypes="AA">
                                      <p:cBhvr>
                                        <p:cTn id="4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37 -0.04861 L 0.71424 -0.31111 " pathEditMode="relative" ptsTypes="AA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0.04861 L -0.13368 -0.31111 " pathEditMode="relative" ptsTypes="AA">
                                      <p:cBhvr>
                                        <p:cTn id="5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67893799_spanish_galeon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5" name="ПРИБОЙ И КРИК ЧАЕ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928662" y="6000768"/>
            <a:ext cx="203200" cy="203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00298" y="3214686"/>
            <a:ext cx="264320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и</a:t>
            </a:r>
            <a:r>
              <a:rPr lang="ru-RU" sz="2000" b="1" dirty="0" smtClean="0"/>
              <a:t>мя существительное</a:t>
            </a:r>
            <a:endParaRPr lang="ru-RU" sz="2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286380" y="3643314"/>
            <a:ext cx="228601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и</a:t>
            </a:r>
            <a:r>
              <a:rPr lang="ru-RU" sz="2000" b="1" dirty="0" smtClean="0"/>
              <a:t>мя прилагательное</a:t>
            </a:r>
            <a:endParaRPr lang="ru-RU" sz="2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29256" y="2000240"/>
            <a:ext cx="150019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глагол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143240" y="1500174"/>
            <a:ext cx="1785950" cy="7078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н</a:t>
            </a:r>
            <a:r>
              <a:rPr lang="ru-RU" sz="2000" b="1" dirty="0" smtClean="0"/>
              <a:t>овая часть речи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1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40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CC00"/>
      </a:lt1>
      <a:dk2>
        <a:srgbClr val="000000"/>
      </a:dk2>
      <a:lt2>
        <a:srgbClr val="CCCCCC"/>
      </a:lt2>
      <a:accent1>
        <a:srgbClr val="A66708"/>
      </a:accent1>
      <a:accent2>
        <a:srgbClr val="6E6E00"/>
      </a:accent2>
      <a:accent3>
        <a:srgbClr val="FFE2AA"/>
      </a:accent3>
      <a:accent4>
        <a:srgbClr val="000000"/>
      </a:accent4>
      <a:accent5>
        <a:srgbClr val="D0B8AA"/>
      </a:accent5>
      <a:accent6>
        <a:srgbClr val="636300"/>
      </a:accent6>
      <a:hlink>
        <a:srgbClr val="6E5800"/>
      </a:hlink>
      <a:folHlink>
        <a:srgbClr val="2B591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40</Template>
  <TotalTime>0</TotalTime>
  <Words>373</Words>
  <Application>Microsoft Office PowerPoint</Application>
  <PresentationFormat>Экран (4:3)</PresentationFormat>
  <Paragraphs>128</Paragraphs>
  <Slides>22</Slides>
  <Notes>22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40</vt:lpstr>
      <vt:lpstr>1_Default Design</vt:lpstr>
      <vt:lpstr>Урок русского языка во 2 классе по теме:   «Местоимение как часть речи:  значение и употребление в речи»</vt:lpstr>
      <vt:lpstr>  Девиз:</vt:lpstr>
      <vt:lpstr>Расшифруйте слова</vt:lpstr>
      <vt:lpstr>Слайд 4</vt:lpstr>
      <vt:lpstr>   Загадка</vt:lpstr>
      <vt:lpstr>  Загадка</vt:lpstr>
      <vt:lpstr>Загадка</vt:lpstr>
      <vt:lpstr>Распределите слова в группы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Что такое местоимение?  Прочитайте правило на с.101</vt:lpstr>
      <vt:lpstr>Игра « Узнай местоимение» </vt:lpstr>
      <vt:lpstr>С.100 упр.171</vt:lpstr>
      <vt:lpstr>      Упр. 174 Замените каждое из данных существительных местоимением  ( он, она, оно, они) </vt:lpstr>
      <vt:lpstr>Упр.  175</vt:lpstr>
      <vt:lpstr>Правило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2021-06-09T14:11:55Z</dcterms:created>
  <dcterms:modified xsi:type="dcterms:W3CDTF">2021-06-09T14:21:31Z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1121199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