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9"/>
  </p:notesMasterIdLst>
  <p:sldIdLst>
    <p:sldId id="256" r:id="rId2"/>
    <p:sldId id="258" r:id="rId3"/>
    <p:sldId id="260" r:id="rId4"/>
    <p:sldId id="261" r:id="rId5"/>
    <p:sldId id="262" r:id="rId6"/>
    <p:sldId id="267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3A46"/>
    <a:srgbClr val="D5254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A9ABF3D-D150-49BE-BE05-F5A57290EAAB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D1A4033-9CE4-43F0-8FE9-21E4D7DCD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AE13E-8992-4C96-BD47-373BA394FAF0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08E18-BD29-4801-818A-1C6301ADE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430F4-F4B5-4FCB-914E-F274FD482C37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B68A1-F36D-41FE-9A25-9F181C4C5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01F7-7B27-4501-A171-54D5A8ACFBFC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49F29-D1A4-4A9E-B5F2-C386B8412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04800"/>
            <a:ext cx="7543800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36D18-F7FE-477E-B122-0E7A0A97C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5E9A-3340-413B-9D31-5DE9FDD16161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E5A4A-480E-4090-8116-DB6A6FB39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327B3-6A98-44F2-8F50-321259606A44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19176-4EE0-4338-AA00-4EDC60758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7EE12-9188-40E6-8575-0CC2D92D0AFE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D4210-600A-4CAC-89E4-48E8886AD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83325-73DB-4C05-BC5F-C01286D8426B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94C70-02BD-4FC2-BE61-7B6029570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661CD-F688-4726-9E64-C32E4A0F0DDA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F97EC-A804-4C89-96E3-D81171EA5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90897-E2E3-4AD8-877F-AB11CD5E2EB2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77DC5-4C7E-4F3D-A997-BB264AB09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76E51-C29A-471F-B3E4-87B01D70F941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89AD5-61A8-42B7-B169-441CC2B6C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F98E6-C8E1-47A7-A0FD-7119B3519E6B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BE223-B6FD-4BFC-89B0-4E2D869DC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4E9760-08A2-4F10-8A7A-D02A53E7981D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8DE6B6-DCA9-40C7-9900-649E84925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893" r:id="rId2"/>
    <p:sldLayoutId id="2147483902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903" r:id="rId9"/>
    <p:sldLayoutId id="2147483899" r:id="rId10"/>
    <p:sldLayoutId id="2147483900" r:id="rId11"/>
    <p:sldLayoutId id="2147483904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85875" y="1143000"/>
            <a:ext cx="6643688" cy="364331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Свойства правильных пирамид. </a:t>
            </a:r>
            <a:br>
              <a:rPr lang="ru-RU" dirty="0" smtClean="0"/>
            </a:br>
            <a:r>
              <a:rPr lang="ru-RU" dirty="0" smtClean="0"/>
              <a:t>Построение изображений правильных  пирамид на плоскости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0"/>
          <p:cNvSpPr>
            <a:spLocks noChangeArrowheads="1"/>
          </p:cNvSpPr>
          <p:nvPr/>
        </p:nvSpPr>
        <p:spPr bwMode="auto">
          <a:xfrm>
            <a:off x="714375" y="928688"/>
            <a:ext cx="4572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u="sng">
                <a:latin typeface="Times New Roman" pitchFamily="18" charset="0"/>
                <a:cs typeface="Times New Roman" pitchFamily="18" charset="0"/>
              </a:rPr>
              <a:t>Пирамида</a:t>
            </a:r>
            <a:r>
              <a:rPr lang="ru-RU" sz="2800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>
                <a:latin typeface="Times New Roman" pitchFamily="18" charset="0"/>
                <a:cs typeface="Times New Roman" pitchFamily="18" charset="0"/>
              </a:rPr>
              <a:t>является правильной</a:t>
            </a:r>
            <a:r>
              <a:rPr lang="en-US" sz="2800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если</a:t>
            </a:r>
          </a:p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1) ее основание – правильный многоугольник;</a:t>
            </a:r>
          </a:p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2) ее высота – отрезок, соединяющий вершину пирамиды с ее центром.</a:t>
            </a:r>
          </a:p>
        </p:txBody>
      </p:sp>
      <p:sp useBgFill="1">
        <p:nvSpPr>
          <p:cNvPr id="7171" name="AutoShape 2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717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1214438"/>
            <a:ext cx="4175125" cy="5081587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/>
          <a:srcRect l="15685" t="23329" r="58017" b="14589"/>
          <a:stretch>
            <a:fillRect/>
          </a:stretch>
        </p:blipFill>
        <p:spPr bwMode="auto">
          <a:xfrm>
            <a:off x="214313" y="2214563"/>
            <a:ext cx="2947987" cy="4214812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195" name="WordArt 6"/>
          <p:cNvSpPr>
            <a:spLocks noChangeArrowheads="1" noChangeShapeType="1" noTextEdit="1"/>
          </p:cNvSpPr>
          <p:nvPr/>
        </p:nvSpPr>
        <p:spPr bwMode="auto">
          <a:xfrm>
            <a:off x="785813" y="620713"/>
            <a:ext cx="7818437" cy="808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720">
              <a:ln w="127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Calibri"/>
              <a:cs typeface="Calibri"/>
            </a:endParaRP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2286000"/>
            <a:ext cx="2563812" cy="4071938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</p:spPr>
      </p:pic>
      <p:sp useBgFill="1">
        <p:nvSpPr>
          <p:cNvPr id="8197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453188"/>
            <a:ext cx="468312" cy="404812"/>
          </a:xfrm>
          <a:prstGeom prst="actionButtonForwardNex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8198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2357438"/>
            <a:ext cx="3119437" cy="4071937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8199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</a:t>
            </a:r>
            <a:r>
              <a:rPr lang="ru-RU" b="1" smtClean="0"/>
              <a:t>Правильные пирамиды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Свойства правильных пирамид</a:t>
            </a:r>
            <a:endParaRPr lang="ru-RU" b="1" dirty="0"/>
          </a:p>
        </p:txBody>
      </p:sp>
      <p:sp>
        <p:nvSpPr>
          <p:cNvPr id="921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4038600" cy="4140200"/>
          </a:xfrm>
        </p:spPr>
        <p:txBody>
          <a:bodyPr/>
          <a:lstStyle/>
          <a:p>
            <a:r>
              <a:rPr lang="ru-RU" smtClean="0"/>
              <a:t>Боковые ребра равны</a:t>
            </a:r>
          </a:p>
          <a:p>
            <a:r>
              <a:rPr lang="ru-RU" smtClean="0"/>
              <a:t>Боковые грани – равные равнобедренные треугольники</a:t>
            </a:r>
          </a:p>
          <a:p>
            <a:r>
              <a:rPr lang="ru-RU" smtClean="0"/>
              <a:t>Углы между боковыми ребрами и плоскостью основания равны</a:t>
            </a:r>
          </a:p>
        </p:txBody>
      </p:sp>
      <p:grpSp>
        <p:nvGrpSpPr>
          <p:cNvPr id="9220" name="Group 3"/>
          <p:cNvGrpSpPr>
            <a:grpSpLocks noGrp="1"/>
          </p:cNvGrpSpPr>
          <p:nvPr>
            <p:ph sz="half" idx="2"/>
          </p:nvPr>
        </p:nvGrpSpPr>
        <p:grpSpPr bwMode="auto">
          <a:xfrm>
            <a:off x="4643438" y="1857375"/>
            <a:ext cx="3357562" cy="4300538"/>
            <a:chOff x="568" y="1152"/>
            <a:chExt cx="2600" cy="2959"/>
          </a:xfrm>
        </p:grpSpPr>
        <p:grpSp>
          <p:nvGrpSpPr>
            <p:cNvPr id="9225" name="Group 33"/>
            <p:cNvGrpSpPr>
              <a:grpSpLocks/>
            </p:cNvGrpSpPr>
            <p:nvPr/>
          </p:nvGrpSpPr>
          <p:grpSpPr bwMode="auto">
            <a:xfrm>
              <a:off x="568" y="1152"/>
              <a:ext cx="2600" cy="2959"/>
              <a:chOff x="478" y="1106"/>
              <a:chExt cx="2600" cy="2959"/>
            </a:xfrm>
          </p:grpSpPr>
          <p:pic>
            <p:nvPicPr>
              <p:cNvPr id="9228" name="Picture 2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78" y="1106"/>
                <a:ext cx="2600" cy="2959"/>
              </a:xfrm>
              <a:prstGeom prst="rect">
                <a:avLst/>
              </a:prstGeom>
              <a:noFill/>
              <a:ln w="12700">
                <a:solidFill>
                  <a:srgbClr val="002060"/>
                </a:solidFill>
                <a:miter lim="800000"/>
                <a:headEnd/>
                <a:tailEnd/>
              </a:ln>
            </p:spPr>
          </p:pic>
          <p:sp>
            <p:nvSpPr>
              <p:cNvPr id="9229" name="Arc 27"/>
              <p:cNvSpPr>
                <a:spLocks/>
              </p:cNvSpPr>
              <p:nvPr/>
            </p:nvSpPr>
            <p:spPr bwMode="auto">
              <a:xfrm>
                <a:off x="1142" y="3229"/>
                <a:ext cx="277" cy="383"/>
              </a:xfrm>
              <a:custGeom>
                <a:avLst/>
                <a:gdLst>
                  <a:gd name="T0" fmla="*/ 0 w 20793"/>
                  <a:gd name="T1" fmla="*/ 0 h 21600"/>
                  <a:gd name="T2" fmla="*/ 0 w 20793"/>
                  <a:gd name="T3" fmla="*/ 0 h 21600"/>
                  <a:gd name="T4" fmla="*/ 0 w 20793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0793"/>
                  <a:gd name="T10" fmla="*/ 0 h 21600"/>
                  <a:gd name="T11" fmla="*/ 20793 w 20793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793" h="21600" fill="none" extrusionOk="0">
                    <a:moveTo>
                      <a:pt x="-1" y="0"/>
                    </a:moveTo>
                    <a:cubicBezTo>
                      <a:pt x="9676" y="0"/>
                      <a:pt x="18172" y="6435"/>
                      <a:pt x="20792" y="15750"/>
                    </a:cubicBezTo>
                  </a:path>
                  <a:path w="20793" h="21600" stroke="0" extrusionOk="0">
                    <a:moveTo>
                      <a:pt x="-1" y="0"/>
                    </a:moveTo>
                    <a:cubicBezTo>
                      <a:pt x="9676" y="0"/>
                      <a:pt x="18172" y="6435"/>
                      <a:pt x="20792" y="1575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onstantia" pitchFamily="18" charset="0"/>
                </a:endParaRPr>
              </a:p>
            </p:txBody>
          </p:sp>
        </p:grpSp>
        <p:sp>
          <p:nvSpPr>
            <p:cNvPr id="9226" name="Line 1"/>
            <p:cNvSpPr>
              <a:spLocks noChangeShapeType="1"/>
            </p:cNvSpPr>
            <p:nvPr/>
          </p:nvSpPr>
          <p:spPr bwMode="auto">
            <a:xfrm flipH="1">
              <a:off x="1837" y="3158"/>
              <a:ext cx="136" cy="9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7" name="Line 2"/>
            <p:cNvSpPr>
              <a:spLocks noChangeShapeType="1"/>
            </p:cNvSpPr>
            <p:nvPr/>
          </p:nvSpPr>
          <p:spPr bwMode="auto">
            <a:xfrm>
              <a:off x="1837" y="3249"/>
              <a:ext cx="0" cy="13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12" name="Прямая соединительная линия 11"/>
          <p:cNvCxnSpPr/>
          <p:nvPr/>
        </p:nvCxnSpPr>
        <p:spPr>
          <a:xfrm>
            <a:off x="5643563" y="3714750"/>
            <a:ext cx="285750" cy="214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822282" y="3250406"/>
            <a:ext cx="285750" cy="71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6465094" y="3821907"/>
            <a:ext cx="285750" cy="214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6143625" y="3214688"/>
            <a:ext cx="142875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32813" y="6381750"/>
            <a:ext cx="611187" cy="476250"/>
          </a:xfrm>
          <a:prstGeom prst="actionButtonRetur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0243" name="Заголовок 2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sz="4000" b="1" smtClean="0"/>
              <a:t>Построение изображений правильных пирамид на плоскости</a:t>
            </a:r>
          </a:p>
        </p:txBody>
      </p:sp>
      <p:sp>
        <p:nvSpPr>
          <p:cNvPr id="10244" name="Содержимое 3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400550" cy="4433888"/>
          </a:xfrm>
        </p:spPr>
        <p:txBody>
          <a:bodyPr/>
          <a:lstStyle/>
          <a:p>
            <a:r>
              <a:rPr lang="ru-RU" sz="2000" b="1" smtClean="0"/>
              <a:t>Построим изображение правильного  треугольника в виде произвольного треугольника</a:t>
            </a:r>
          </a:p>
          <a:p>
            <a:r>
              <a:rPr lang="ru-RU" sz="2000" b="1" smtClean="0"/>
              <a:t>Построим изображение центра, для этого проведём две медианы.</a:t>
            </a:r>
          </a:p>
          <a:p>
            <a:r>
              <a:rPr lang="ru-RU" sz="2000" b="1" smtClean="0">
                <a:hlinkClick r:id="rId2" action="ppaction://hlinksldjump"/>
              </a:rPr>
              <a:t>Из центра восстановим перпендикуляр к плоскости треугольника.</a:t>
            </a:r>
            <a:endParaRPr lang="ru-RU" sz="2000" b="1" smtClean="0"/>
          </a:p>
          <a:p>
            <a:r>
              <a:rPr lang="ru-RU" sz="2000" b="1" smtClean="0"/>
              <a:t>Вершину пирамиды соединим с вершинами основания.</a:t>
            </a:r>
          </a:p>
        </p:txBody>
      </p:sp>
      <p:grpSp>
        <p:nvGrpSpPr>
          <p:cNvPr id="10245" name="Группа 47"/>
          <p:cNvGrpSpPr>
            <a:grpSpLocks/>
          </p:cNvGrpSpPr>
          <p:nvPr/>
        </p:nvGrpSpPr>
        <p:grpSpPr bwMode="auto">
          <a:xfrm>
            <a:off x="4071938" y="3929063"/>
            <a:ext cx="4786312" cy="1785937"/>
            <a:chOff x="2143108" y="4204613"/>
            <a:chExt cx="4929222" cy="1367528"/>
          </a:xfrm>
        </p:grpSpPr>
        <p:cxnSp>
          <p:nvCxnSpPr>
            <p:cNvPr id="49" name="Прямая соединительная линия 48"/>
            <p:cNvCxnSpPr/>
            <p:nvPr/>
          </p:nvCxnSpPr>
          <p:spPr>
            <a:xfrm>
              <a:off x="2241202" y="4546191"/>
              <a:ext cx="3943378" cy="256488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rot="16200000" flipH="1">
              <a:off x="5599727" y="4099538"/>
              <a:ext cx="1367528" cy="1577678"/>
            </a:xfrm>
            <a:prstGeom prst="line">
              <a:avLst/>
            </a:prstGeom>
            <a:ln w="28575">
              <a:solidFill>
                <a:srgbClr val="823A4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2241202" y="4546191"/>
              <a:ext cx="4831128" cy="1025950"/>
            </a:xfrm>
            <a:prstGeom prst="line">
              <a:avLst/>
            </a:prstGeom>
            <a:ln w="28575">
              <a:solidFill>
                <a:srgbClr val="823A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rot="10800000">
              <a:off x="3818880" y="4376010"/>
              <a:ext cx="3253450" cy="1196131"/>
            </a:xfrm>
            <a:prstGeom prst="line">
              <a:avLst/>
            </a:prstGeom>
            <a:ln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flipV="1">
              <a:off x="2143108" y="4204613"/>
              <a:ext cx="3253450" cy="341578"/>
            </a:xfrm>
            <a:prstGeom prst="line">
              <a:avLst/>
            </a:prstGeom>
            <a:ln w="28575">
              <a:solidFill>
                <a:srgbClr val="823A4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532813" y="6381750"/>
            <a:ext cx="611187" cy="476250"/>
          </a:xfrm>
          <a:prstGeom prst="actionButtonRetur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1267" name="Заголовок 2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sz="4000" b="1" smtClean="0"/>
              <a:t>Построение изображений правильных пирамид на плоскости</a:t>
            </a:r>
          </a:p>
        </p:txBody>
      </p:sp>
      <p:sp>
        <p:nvSpPr>
          <p:cNvPr id="11268" name="Содержимое 32"/>
          <p:cNvSpPr>
            <a:spLocks noGrp="1"/>
          </p:cNvSpPr>
          <p:nvPr>
            <p:ph sz="half" idx="1"/>
          </p:nvPr>
        </p:nvSpPr>
        <p:spPr>
          <a:xfrm>
            <a:off x="500063" y="1928813"/>
            <a:ext cx="4400550" cy="4435475"/>
          </a:xfrm>
        </p:spPr>
        <p:txBody>
          <a:bodyPr/>
          <a:lstStyle/>
          <a:p>
            <a:r>
              <a:rPr lang="ru-RU" sz="2000" b="1" smtClean="0"/>
              <a:t>Построим изображение правильного  треугольника в виде произвольного треугольника</a:t>
            </a:r>
          </a:p>
          <a:p>
            <a:r>
              <a:rPr lang="ru-RU" sz="2000" b="1" smtClean="0"/>
              <a:t>Построим изображение центра, для этого проведём две медианы.</a:t>
            </a:r>
          </a:p>
          <a:p>
            <a:r>
              <a:rPr lang="ru-RU" sz="2000" b="1" smtClean="0">
                <a:hlinkClick r:id="rId2" action="ppaction://hlinksldjump"/>
              </a:rPr>
              <a:t>Из центра восстановим перпендикуляр к плоскости треугольника.</a:t>
            </a:r>
            <a:endParaRPr lang="ru-RU" sz="2000" b="1" smtClean="0"/>
          </a:p>
          <a:p>
            <a:r>
              <a:rPr lang="ru-RU" sz="2000" b="1" smtClean="0"/>
              <a:t>Вершину пирамиды соединим с вершинами основания.</a:t>
            </a:r>
          </a:p>
        </p:txBody>
      </p:sp>
      <p:grpSp>
        <p:nvGrpSpPr>
          <p:cNvPr id="11269" name="Группа 10"/>
          <p:cNvGrpSpPr>
            <a:grpSpLocks/>
          </p:cNvGrpSpPr>
          <p:nvPr/>
        </p:nvGrpSpPr>
        <p:grpSpPr bwMode="auto">
          <a:xfrm>
            <a:off x="4357688" y="2000250"/>
            <a:ext cx="4572000" cy="4572000"/>
            <a:chOff x="2928926" y="1500174"/>
            <a:chExt cx="3571900" cy="4000528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3000860" y="4643645"/>
              <a:ext cx="2857520" cy="213917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2322099" y="2178935"/>
              <a:ext cx="3143471" cy="1785950"/>
            </a:xfrm>
            <a:prstGeom prst="line">
              <a:avLst/>
            </a:prstGeom>
            <a:ln w="28575">
              <a:solidFill>
                <a:srgbClr val="823A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6200000" flipH="1">
              <a:off x="5357471" y="4357347"/>
              <a:ext cx="1143206" cy="1143504"/>
            </a:xfrm>
            <a:prstGeom prst="line">
              <a:avLst/>
            </a:prstGeom>
            <a:ln w="28575">
              <a:solidFill>
                <a:srgbClr val="823A4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3000860" y="4643645"/>
              <a:ext cx="3499966" cy="857057"/>
            </a:xfrm>
            <a:prstGeom prst="line">
              <a:avLst/>
            </a:prstGeom>
            <a:ln w="28575">
              <a:solidFill>
                <a:srgbClr val="823A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0800000">
              <a:off x="4143124" y="4500570"/>
              <a:ext cx="2357702" cy="1000132"/>
            </a:xfrm>
            <a:prstGeom prst="line">
              <a:avLst/>
            </a:prstGeom>
            <a:ln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 flipV="1">
              <a:off x="3143612" y="3143521"/>
              <a:ext cx="3285155" cy="1241"/>
            </a:xfrm>
            <a:prstGeom prst="line">
              <a:avLst/>
            </a:prstGeom>
            <a:ln w="19050">
              <a:solidFill>
                <a:srgbClr val="D5254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6200000" flipH="1">
              <a:off x="3643554" y="2643430"/>
              <a:ext cx="4000528" cy="1714016"/>
            </a:xfrm>
            <a:prstGeom prst="line">
              <a:avLst/>
            </a:prstGeom>
            <a:ln w="28575">
              <a:solidFill>
                <a:srgbClr val="823A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16200000" flipH="1">
              <a:off x="3643405" y="2643579"/>
              <a:ext cx="2857322" cy="570512"/>
            </a:xfrm>
            <a:prstGeom prst="line">
              <a:avLst/>
            </a:prstGeom>
            <a:ln w="28575">
              <a:solidFill>
                <a:srgbClr val="823A4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2928926" y="4357496"/>
              <a:ext cx="2357702" cy="286149"/>
            </a:xfrm>
            <a:prstGeom prst="line">
              <a:avLst/>
            </a:prstGeom>
            <a:ln w="28575">
              <a:solidFill>
                <a:srgbClr val="823A4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Правильные пирамиды</a:t>
            </a:r>
            <a:br>
              <a:rPr lang="ru-RU" b="1" dirty="0" smtClean="0"/>
            </a:br>
            <a:r>
              <a:rPr lang="ru-RU" b="1" dirty="0" smtClean="0"/>
              <a:t> в архитектуре села Великого</a:t>
            </a:r>
            <a:endParaRPr lang="ru-RU" b="1" dirty="0"/>
          </a:p>
        </p:txBody>
      </p:sp>
      <p:pic>
        <p:nvPicPr>
          <p:cNvPr id="12291" name="Picture 13" descr="IMG_0113"/>
          <p:cNvPicPr>
            <a:picLocks noChangeAspect="1" noChangeArrowheads="1"/>
          </p:cNvPicPr>
          <p:nvPr/>
        </p:nvPicPr>
        <p:blipFill>
          <a:blip r:embed="rId2"/>
          <a:srcRect l="11435" r="22813" b="23289"/>
          <a:stretch>
            <a:fillRect/>
          </a:stretch>
        </p:blipFill>
        <p:spPr bwMode="auto">
          <a:xfrm>
            <a:off x="2286000" y="2428875"/>
            <a:ext cx="4500563" cy="4214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2292" name="Picture 13" descr="IMG_01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11435" t="30989" r="75372" b="48685"/>
          <a:stretch>
            <a:fillRect/>
          </a:stretch>
        </p:blipFill>
        <p:spPr>
          <a:xfrm>
            <a:off x="214313" y="1857375"/>
            <a:ext cx="2366962" cy="2735263"/>
          </a:xfrm>
        </p:spPr>
      </p:pic>
      <p:pic>
        <p:nvPicPr>
          <p:cNvPr id="12293" name="Picture 14" descr="IMG_01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21976" t="7880" r="61533" b="56139"/>
          <a:stretch>
            <a:fillRect/>
          </a:stretch>
        </p:blipFill>
        <p:spPr>
          <a:xfrm>
            <a:off x="6500813" y="1785938"/>
            <a:ext cx="2489200" cy="40719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</TotalTime>
  <Words>134</Words>
  <PresentationFormat>Экран (4:3)</PresentationFormat>
  <Paragraphs>20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Constantia</vt:lpstr>
      <vt:lpstr>Arial</vt:lpstr>
      <vt:lpstr>Calibri</vt:lpstr>
      <vt:lpstr>Wingdings 2</vt:lpstr>
      <vt:lpstr>Times New Roman</vt:lpstr>
      <vt:lpstr>Поток</vt:lpstr>
      <vt:lpstr>Свойства правильных пирамид.  Построение изображений правильных  пирамид на плоскости</vt:lpstr>
      <vt:lpstr>Слайд 2</vt:lpstr>
      <vt:lpstr>      Правильные пирамиды</vt:lpstr>
      <vt:lpstr>Свойства правильных пирамид</vt:lpstr>
      <vt:lpstr>Построение изображений правильных пирамид на плоскости</vt:lpstr>
      <vt:lpstr>Построение изображений правильных пирамид на плоскости</vt:lpstr>
      <vt:lpstr>Правильные пирамиды  в архитектуре села Великого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Некоторые свойства правильных пирамид. Построение(изображение) правильных  пирамид на плоскости</dc:title>
  <dc:creator>user</dc:creator>
  <cp:lastModifiedBy>user</cp:lastModifiedBy>
  <cp:revision>15</cp:revision>
  <dcterms:modified xsi:type="dcterms:W3CDTF">2016-03-20T22:32:20Z</dcterms:modified>
</cp:coreProperties>
</file>