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14" r:id="rId2"/>
    <p:sldId id="320" r:id="rId3"/>
    <p:sldId id="331" r:id="rId4"/>
    <p:sldId id="345" r:id="rId5"/>
    <p:sldId id="344" r:id="rId6"/>
    <p:sldId id="346" r:id="rId7"/>
    <p:sldId id="347" r:id="rId8"/>
    <p:sldId id="350" r:id="rId9"/>
    <p:sldId id="337" r:id="rId10"/>
    <p:sldId id="351" r:id="rId11"/>
    <p:sldId id="329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96CF"/>
    <a:srgbClr val="4F83C1"/>
    <a:srgbClr val="3B8AFF"/>
    <a:srgbClr val="2D588B"/>
    <a:srgbClr val="224268"/>
    <a:srgbClr val="305D94"/>
    <a:srgbClr val="8064A2"/>
    <a:srgbClr val="C0504D"/>
    <a:srgbClr val="4F81BD"/>
    <a:srgbClr val="9BBB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70" y="-8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065892-F424-4E13-AD54-DBE9B964B334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F35CA-DFF2-4A1B-A00B-6561BE8E1B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754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2460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4885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7088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66774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787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2529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7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57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429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781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706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80ECD-AB24-4D6B-B204-E7DD7B0079A0}" type="datetimeFigureOut">
              <a:rPr lang="ru-RU" smtClean="0"/>
              <a:pPr/>
              <a:t>04.03.2021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1AFDF-E339-4CEE-9B21-414972DA097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5279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ятиугольник 2"/>
          <p:cNvSpPr/>
          <p:nvPr/>
        </p:nvSpPr>
        <p:spPr>
          <a:xfrm rot="10800000">
            <a:off x="0" y="-9236"/>
            <a:ext cx="9144000" cy="411510"/>
          </a:xfrm>
          <a:custGeom>
            <a:avLst/>
            <a:gdLst>
              <a:gd name="connsiteX0" fmla="*/ 0 w 7451888"/>
              <a:gd name="connsiteY0" fmla="*/ 0 h 936104"/>
              <a:gd name="connsiteX1" fmla="*/ 6337288 w 7451888"/>
              <a:gd name="connsiteY1" fmla="*/ 0 h 936104"/>
              <a:gd name="connsiteX2" fmla="*/ 7451888 w 7451888"/>
              <a:gd name="connsiteY2" fmla="*/ 468052 h 936104"/>
              <a:gd name="connsiteX3" fmla="*/ 6337288 w 7451888"/>
              <a:gd name="connsiteY3" fmla="*/ 936104 h 936104"/>
              <a:gd name="connsiteX4" fmla="*/ 0 w 7451888"/>
              <a:gd name="connsiteY4" fmla="*/ 936104 h 936104"/>
              <a:gd name="connsiteX5" fmla="*/ 0 w 7451888"/>
              <a:gd name="connsiteY5" fmla="*/ 0 h 936104"/>
              <a:gd name="connsiteX0" fmla="*/ 0 w 7464124"/>
              <a:gd name="connsiteY0" fmla="*/ 0 h 936104"/>
              <a:gd name="connsiteX1" fmla="*/ 63372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230215 w 7464124"/>
              <a:gd name="connsiteY2" fmla="*/ 625070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4124" h="936104">
                <a:moveTo>
                  <a:pt x="0" y="0"/>
                </a:moveTo>
                <a:lnTo>
                  <a:pt x="6743688" y="0"/>
                </a:lnTo>
                <a:lnTo>
                  <a:pt x="7230215" y="625070"/>
                </a:lnTo>
                <a:lnTo>
                  <a:pt x="7464124" y="926867"/>
                </a:lnTo>
                <a:lnTo>
                  <a:pt x="0" y="93610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D588B">
                  <a:lumMod val="88000"/>
                </a:srgbClr>
              </a:gs>
              <a:gs pos="46000">
                <a:srgbClr val="4F83C1"/>
              </a:gs>
              <a:gs pos="98000">
                <a:srgbClr val="6796CF"/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ятиугольник 2"/>
          <p:cNvSpPr/>
          <p:nvPr/>
        </p:nvSpPr>
        <p:spPr>
          <a:xfrm rot="10800000">
            <a:off x="1268868" y="395728"/>
            <a:ext cx="7876580" cy="303814"/>
          </a:xfrm>
          <a:custGeom>
            <a:avLst/>
            <a:gdLst>
              <a:gd name="connsiteX0" fmla="*/ 0 w 7451888"/>
              <a:gd name="connsiteY0" fmla="*/ 0 h 936104"/>
              <a:gd name="connsiteX1" fmla="*/ 6337288 w 7451888"/>
              <a:gd name="connsiteY1" fmla="*/ 0 h 936104"/>
              <a:gd name="connsiteX2" fmla="*/ 7451888 w 7451888"/>
              <a:gd name="connsiteY2" fmla="*/ 468052 h 936104"/>
              <a:gd name="connsiteX3" fmla="*/ 6337288 w 7451888"/>
              <a:gd name="connsiteY3" fmla="*/ 936104 h 936104"/>
              <a:gd name="connsiteX4" fmla="*/ 0 w 7451888"/>
              <a:gd name="connsiteY4" fmla="*/ 936104 h 936104"/>
              <a:gd name="connsiteX5" fmla="*/ 0 w 7451888"/>
              <a:gd name="connsiteY5" fmla="*/ 0 h 936104"/>
              <a:gd name="connsiteX0" fmla="*/ 0 w 7464124"/>
              <a:gd name="connsiteY0" fmla="*/ 0 h 936104"/>
              <a:gd name="connsiteX1" fmla="*/ 63372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451888 w 7464124"/>
              <a:gd name="connsiteY2" fmla="*/ 468052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  <a:gd name="connsiteX0" fmla="*/ 0 w 7464124"/>
              <a:gd name="connsiteY0" fmla="*/ 0 h 936104"/>
              <a:gd name="connsiteX1" fmla="*/ 6743688 w 7464124"/>
              <a:gd name="connsiteY1" fmla="*/ 0 h 936104"/>
              <a:gd name="connsiteX2" fmla="*/ 7230215 w 7464124"/>
              <a:gd name="connsiteY2" fmla="*/ 625070 h 936104"/>
              <a:gd name="connsiteX3" fmla="*/ 7464124 w 7464124"/>
              <a:gd name="connsiteY3" fmla="*/ 926867 h 936104"/>
              <a:gd name="connsiteX4" fmla="*/ 0 w 7464124"/>
              <a:gd name="connsiteY4" fmla="*/ 936104 h 936104"/>
              <a:gd name="connsiteX5" fmla="*/ 0 w 7464124"/>
              <a:gd name="connsiteY5" fmla="*/ 0 h 9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464124" h="936104">
                <a:moveTo>
                  <a:pt x="0" y="0"/>
                </a:moveTo>
                <a:lnTo>
                  <a:pt x="6743688" y="0"/>
                </a:lnTo>
                <a:lnTo>
                  <a:pt x="7230215" y="625070"/>
                </a:lnTo>
                <a:lnTo>
                  <a:pt x="7464124" y="926867"/>
                </a:lnTo>
                <a:lnTo>
                  <a:pt x="0" y="936104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2D588B">
                  <a:lumMod val="88000"/>
                </a:srgbClr>
              </a:gs>
              <a:gs pos="46000">
                <a:srgbClr val="4F83C1"/>
              </a:gs>
              <a:gs pos="98000">
                <a:srgbClr val="6796CF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K:\АКАДЕМИЯ_ЯНВАРЬ_2017\АКАДЕМИЯ_ПРЕЗЕНТАЦИИ_ШАБЛОНЫ\шаблон для презентации академии\баннер светлый длин.png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" contrast="2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71950"/>
            <a:ext cx="9144000" cy="854968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1131590"/>
            <a:ext cx="784887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2D588B"/>
                </a:solidFill>
              </a:rPr>
              <a:t>Немецкий язык</a:t>
            </a:r>
          </a:p>
          <a:p>
            <a:pPr algn="ctr"/>
            <a:r>
              <a:rPr lang="en-US" sz="3600" dirty="0" smtClean="0">
                <a:solidFill>
                  <a:srgbClr val="2D588B"/>
                </a:solidFill>
              </a:rPr>
              <a:t>DEUTSCH</a:t>
            </a:r>
            <a:endParaRPr lang="ru-RU" sz="3600" dirty="0" smtClean="0">
              <a:solidFill>
                <a:srgbClr val="2D588B"/>
              </a:solidFill>
            </a:endParaRPr>
          </a:p>
          <a:p>
            <a:pPr algn="ctr"/>
            <a:r>
              <a:rPr lang="en-US" sz="2800" dirty="0" smtClean="0">
                <a:solidFill>
                  <a:srgbClr val="2D588B"/>
                </a:solidFill>
              </a:rPr>
              <a:t>5 </a:t>
            </a:r>
            <a:r>
              <a:rPr lang="ru-RU" sz="2800" dirty="0" smtClean="0">
                <a:solidFill>
                  <a:srgbClr val="2D588B"/>
                </a:solidFill>
              </a:rPr>
              <a:t>класс</a:t>
            </a:r>
          </a:p>
          <a:p>
            <a:pPr algn="ctr"/>
            <a:r>
              <a:rPr lang="ru-RU" sz="2800" dirty="0" smtClean="0">
                <a:solidFill>
                  <a:srgbClr val="2D588B"/>
                </a:solidFill>
              </a:rPr>
              <a:t>10.03.2021</a:t>
            </a:r>
          </a:p>
          <a:p>
            <a:r>
              <a:rPr lang="ru-RU" sz="2000" dirty="0" smtClean="0">
                <a:solidFill>
                  <a:srgbClr val="2D588B"/>
                </a:solidFill>
              </a:rPr>
              <a:t>Тема урока:</a:t>
            </a:r>
            <a:r>
              <a:rPr lang="en-US" sz="2000" dirty="0" smtClean="0">
                <a:solidFill>
                  <a:srgbClr val="2D588B"/>
                </a:solidFill>
              </a:rPr>
              <a:t> </a:t>
            </a:r>
            <a:r>
              <a:rPr lang="ru-RU" sz="2000" dirty="0" smtClean="0">
                <a:solidFill>
                  <a:srgbClr val="2D588B"/>
                </a:solidFill>
              </a:rPr>
              <a:t>Идём в поход. Инфинитивный оборот </a:t>
            </a:r>
            <a:r>
              <a:rPr lang="de-DE" sz="2000" dirty="0" smtClean="0">
                <a:solidFill>
                  <a:srgbClr val="2D588B"/>
                </a:solidFill>
              </a:rPr>
              <a:t> um…zu…+Infinitiv</a:t>
            </a:r>
            <a:r>
              <a:rPr lang="ru-RU" sz="2000" dirty="0" smtClean="0">
                <a:solidFill>
                  <a:srgbClr val="2D588B"/>
                </a:solidFill>
              </a:rPr>
              <a:t> (повторение)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45628" y="4268584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224268"/>
                </a:solidFill>
              </a:rPr>
              <a:t>2021</a:t>
            </a:r>
            <a:endParaRPr lang="ru-RU" dirty="0">
              <a:solidFill>
                <a:srgbClr val="224268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9912" y="3723878"/>
            <a:ext cx="3937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2D588B"/>
                </a:solidFill>
              </a:rPr>
              <a:t>Учитель:</a:t>
            </a:r>
            <a:r>
              <a:rPr lang="ru-RU" dirty="0">
                <a:solidFill>
                  <a:srgbClr val="2D588B"/>
                </a:solidFill>
              </a:rPr>
              <a:t> </a:t>
            </a:r>
            <a:r>
              <a:rPr lang="ru-RU" dirty="0" smtClean="0">
                <a:solidFill>
                  <a:srgbClr val="2D588B"/>
                </a:solidFill>
              </a:rPr>
              <a:t>Яковлева Светлана Павловна</a:t>
            </a:r>
          </a:p>
          <a:p>
            <a:r>
              <a:rPr lang="ru-RU" dirty="0" smtClean="0">
                <a:solidFill>
                  <a:srgbClr val="2D588B"/>
                </a:solidFill>
              </a:rPr>
              <a:t>ГБОУ СОШ №223</a:t>
            </a:r>
            <a:endParaRPr lang="ru-RU" dirty="0">
              <a:solidFill>
                <a:srgbClr val="2D588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2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93498" y="547634"/>
            <a:ext cx="8038942" cy="295923"/>
          </a:xfrm>
        </p:spPr>
        <p:txBody>
          <a:bodyPr>
            <a:noAutofit/>
          </a:bodyPr>
          <a:lstStyle/>
          <a:p>
            <a:r>
              <a:rPr lang="de-DE" sz="2400" dirty="0">
                <a:solidFill>
                  <a:srgbClr val="FF0000"/>
                </a:solidFill>
              </a:rPr>
              <a:t>Selbstständige Arbeit. Hausaufgabe </a:t>
            </a:r>
            <a:r>
              <a:rPr lang="ru-RU" sz="2400" dirty="0" smtClean="0">
                <a:solidFill>
                  <a:srgbClr val="FF0000"/>
                </a:solidFill>
              </a:rPr>
              <a:t>2</a:t>
            </a:r>
            <a:r>
              <a:rPr lang="de-DE" sz="2400" dirty="0" smtClean="0">
                <a:solidFill>
                  <a:srgbClr val="FF0000"/>
                </a:solidFill>
              </a:rPr>
              <a:t>.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203712" y="915566"/>
            <a:ext cx="8832784" cy="367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000" b="1" i="1" u="sng" dirty="0" smtClean="0"/>
              <a:t>Ergänze die Sätze! </a:t>
            </a:r>
            <a:r>
              <a:rPr lang="ru-RU" sz="3000" b="1" i="1" u="sng" dirty="0" smtClean="0"/>
              <a:t>Продолжи предложения!</a:t>
            </a:r>
            <a:endParaRPr lang="ru-RU" sz="3000" b="1" i="1" u="sng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Ich gehe in den Park, um… zu….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Die Kinder laufen zum Fluss, um… zu….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Der Vater fährt ins Dorf, um… zu…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Die Mutter geht in die Küche, um…zu…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Wir machen Ausflüge, um…zu…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5060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Viel Erfolg beim Distanzlernen</a:t>
            </a:r>
            <a:endParaRPr lang="ru-RU" dirty="0"/>
          </a:p>
        </p:txBody>
      </p:sp>
      <p:pic>
        <p:nvPicPr>
          <p:cNvPr id="30722" name="Picture 2" descr="C:\Users\User\Pictures\157167000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563638"/>
            <a:ext cx="3048000" cy="304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 smtClean="0"/>
              <a:t>Tiere und Pflanzen. Tiere in Russland</a:t>
            </a:r>
            <a:endParaRPr lang="ru-RU" sz="3200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u="sng" dirty="0"/>
              <a:t>Цель урока </a:t>
            </a:r>
            <a:r>
              <a:rPr lang="ru-RU" dirty="0" smtClean="0"/>
              <a:t>– повторить грамматическую конструкцию </a:t>
            </a:r>
            <a:r>
              <a:rPr lang="de-DE" dirty="0">
                <a:solidFill>
                  <a:srgbClr val="2D588B"/>
                </a:solidFill>
              </a:rPr>
              <a:t>um…zu…+</a:t>
            </a:r>
            <a:r>
              <a:rPr lang="de-DE" dirty="0" smtClean="0">
                <a:solidFill>
                  <a:srgbClr val="2D588B"/>
                </a:solidFill>
              </a:rPr>
              <a:t>Infinitiv</a:t>
            </a:r>
            <a:r>
              <a:rPr lang="ru-RU" dirty="0" smtClean="0"/>
              <a:t>,</a:t>
            </a:r>
            <a:r>
              <a:rPr lang="ru-RU" dirty="0" smtClean="0">
                <a:solidFill>
                  <a:srgbClr val="2D588B"/>
                </a:solidFill>
              </a:rPr>
              <a:t> </a:t>
            </a:r>
            <a:r>
              <a:rPr lang="ru-RU" dirty="0" smtClean="0"/>
              <a:t>научиться рассказывать про походы</a:t>
            </a:r>
          </a:p>
          <a:p>
            <a:pPr marL="0" indent="0">
              <a:buNone/>
            </a:pPr>
            <a:endParaRPr lang="ru-RU" dirty="0"/>
          </a:p>
          <a:p>
            <a:r>
              <a:rPr lang="ru-RU" i="1" u="sng" dirty="0" smtClean="0"/>
              <a:t>Задачи </a:t>
            </a:r>
            <a:r>
              <a:rPr lang="ru-RU" i="1" u="sng" dirty="0"/>
              <a:t>урока</a:t>
            </a:r>
            <a:r>
              <a:rPr lang="ru-RU" dirty="0"/>
              <a:t>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повторить лексику по теме</a:t>
            </a:r>
            <a:endParaRPr lang="de-DE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тренировать навык понимания и построения предложений с инфинитивным оборотом </a:t>
            </a:r>
            <a:r>
              <a:rPr lang="de-DE" dirty="0"/>
              <a:t>um…zu…+</a:t>
            </a:r>
            <a:r>
              <a:rPr lang="de-DE" dirty="0" smtClean="0"/>
              <a:t>Infinitiv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864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37579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endParaRPr lang="ru-RU" sz="27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203712" y="987574"/>
            <a:ext cx="8832784" cy="36070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dirty="0">
                <a:solidFill>
                  <a:srgbClr val="2D588B"/>
                </a:solidFill>
              </a:rPr>
              <a:t>um…zu…+</a:t>
            </a:r>
            <a:r>
              <a:rPr lang="de-DE" dirty="0" smtClean="0">
                <a:solidFill>
                  <a:srgbClr val="2D588B"/>
                </a:solidFill>
              </a:rPr>
              <a:t>Infinitiv</a:t>
            </a:r>
          </a:p>
          <a:p>
            <a:pPr marL="457200" indent="-457200">
              <a:buAutoNum type="arabicPeriod"/>
            </a:pPr>
            <a:r>
              <a:rPr lang="de-DE" sz="2400" dirty="0" smtClean="0"/>
              <a:t>Ich treibe Sport, um gesund zu bleiben.</a:t>
            </a:r>
          </a:p>
          <a:p>
            <a:pPr marL="457200" indent="-457200">
              <a:buAutoNum type="arabicPeriod"/>
            </a:pPr>
            <a:r>
              <a:rPr lang="de-DE" sz="2400" dirty="0" smtClean="0"/>
              <a:t>Der Junge geht auf das Stadion, um Fußball zu spielen.</a:t>
            </a:r>
          </a:p>
          <a:p>
            <a:pPr marL="457200" indent="-457200">
              <a:buAutoNum type="arabicPeriod"/>
            </a:pPr>
            <a:r>
              <a:rPr lang="de-DE" sz="2400" dirty="0" smtClean="0"/>
              <a:t>Wir machen Morgengymnastik, um den ganzen Tag munter zu sein.</a:t>
            </a:r>
          </a:p>
          <a:p>
            <a:pPr marL="457200" indent="-457200">
              <a:buAutoNum type="arabicPeriod"/>
            </a:pPr>
            <a:r>
              <a:rPr lang="de-DE" sz="2400" dirty="0" smtClean="0"/>
              <a:t>Das Kind bleibt zu Hause, um fern</a:t>
            </a:r>
            <a:r>
              <a:rPr lang="de-DE" sz="2400" dirty="0" smtClean="0">
                <a:solidFill>
                  <a:srgbClr val="4F83C1"/>
                </a:solidFill>
              </a:rPr>
              <a:t>zu</a:t>
            </a:r>
            <a:r>
              <a:rPr lang="de-DE" sz="2400" dirty="0" smtClean="0"/>
              <a:t>sehen.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98902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37579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endParaRPr lang="ru-RU" sz="27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203712" y="987574"/>
            <a:ext cx="8832784" cy="360704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sz="2400" dirty="0" smtClean="0"/>
              <a:t>Frage – Antwort. Was passt zusammen?</a:t>
            </a:r>
          </a:p>
          <a:p>
            <a:pPr marL="0" indent="0" algn="ctr">
              <a:buNone/>
            </a:pPr>
            <a:endParaRPr lang="ru-RU" sz="2400" dirty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535200"/>
              </p:ext>
            </p:extLst>
          </p:nvPr>
        </p:nvGraphicFramePr>
        <p:xfrm>
          <a:off x="1115616" y="1491630"/>
          <a:ext cx="7272808" cy="298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36404"/>
                <a:gridCol w="3636404"/>
              </a:tblGrid>
              <a:tr h="468052"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Frage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/>
                        <a:t>(kurze)</a:t>
                      </a:r>
                      <a:r>
                        <a:rPr lang="de-DE" baseline="0" dirty="0" smtClean="0"/>
                        <a:t> Antwort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/>
                        <a:t>1. Wozu </a:t>
                      </a:r>
                      <a:r>
                        <a:rPr lang="de-DE" baseline="0" dirty="0" smtClean="0"/>
                        <a:t> liest du Bücher?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a) Um Pilze zu sammeln.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de-DE" dirty="0" smtClean="0"/>
                        <a:t>2. Wozu trainierst du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dirty="0" smtClean="0"/>
                        <a:t>viel?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b) Um mit Freunden</a:t>
                      </a:r>
                      <a:r>
                        <a:rPr lang="de-DE" baseline="0" dirty="0" smtClean="0"/>
                        <a:t> zu spielen.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de-DE" dirty="0" smtClean="0"/>
                        <a:t>3. Wozu gehst</a:t>
                      </a:r>
                      <a:r>
                        <a:rPr lang="de-DE" baseline="0" dirty="0" smtClean="0"/>
                        <a:t> du in den Wald?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c) Um klug zu werden.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de-DE" dirty="0" smtClean="0"/>
                        <a:t>4. Wozu nimmst du einen Ball?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d) Um eine Party zu machen.</a:t>
                      </a:r>
                      <a:endParaRPr lang="ru-RU" dirty="0"/>
                    </a:p>
                  </a:txBody>
                  <a:tcPr/>
                </a:tc>
              </a:tr>
              <a:tr h="468052">
                <a:tc>
                  <a:txBody>
                    <a:bodyPr/>
                    <a:lstStyle/>
                    <a:p>
                      <a:r>
                        <a:rPr lang="de-DE" dirty="0" smtClean="0"/>
                        <a:t>5. Wozu kaufst</a:t>
                      </a:r>
                      <a:r>
                        <a:rPr lang="de-DE" baseline="0" dirty="0" smtClean="0"/>
                        <a:t> du Cola und Saft?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e) Um stark zu sein.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5742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37579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endParaRPr lang="ru-RU" sz="27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493498" y="1275606"/>
            <a:ext cx="8542998" cy="33190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i="1" dirty="0" smtClean="0">
                <a:solidFill>
                  <a:srgbClr val="6796CF"/>
                </a:solidFill>
              </a:rPr>
              <a:t>Lösungen:</a:t>
            </a:r>
          </a:p>
          <a:p>
            <a:pPr marL="0" indent="0" algn="ctr">
              <a:buNone/>
            </a:pPr>
            <a:r>
              <a:rPr lang="de-DE" dirty="0" smtClean="0"/>
              <a:t>1</a:t>
            </a:r>
            <a:r>
              <a:rPr lang="de-DE" dirty="0" smtClean="0">
                <a:solidFill>
                  <a:srgbClr val="6796CF"/>
                </a:solidFill>
              </a:rPr>
              <a:t>c</a:t>
            </a:r>
            <a:r>
              <a:rPr lang="de-DE" dirty="0" smtClean="0">
                <a:solidFill>
                  <a:srgbClr val="3B8AFF"/>
                </a:solidFill>
              </a:rPr>
              <a:t> </a:t>
            </a:r>
            <a:r>
              <a:rPr lang="de-DE" dirty="0" smtClean="0"/>
              <a:t>   2</a:t>
            </a:r>
            <a:r>
              <a:rPr lang="de-DE" dirty="0" smtClean="0">
                <a:solidFill>
                  <a:srgbClr val="4F83C1"/>
                </a:solidFill>
              </a:rPr>
              <a:t>e</a:t>
            </a:r>
            <a:r>
              <a:rPr lang="de-DE" dirty="0" smtClean="0"/>
              <a:t>     3</a:t>
            </a:r>
            <a:r>
              <a:rPr lang="de-DE" dirty="0" smtClean="0">
                <a:solidFill>
                  <a:srgbClr val="4F83C1"/>
                </a:solidFill>
              </a:rPr>
              <a:t>a </a:t>
            </a:r>
            <a:r>
              <a:rPr lang="de-DE" dirty="0" smtClean="0"/>
              <a:t>   4</a:t>
            </a:r>
            <a:r>
              <a:rPr lang="de-DE" dirty="0" smtClean="0">
                <a:solidFill>
                  <a:srgbClr val="6796CF"/>
                </a:solidFill>
              </a:rPr>
              <a:t>b</a:t>
            </a:r>
            <a:r>
              <a:rPr lang="de-DE" dirty="0" smtClean="0"/>
              <a:t>    5</a:t>
            </a:r>
            <a:r>
              <a:rPr lang="de-DE" dirty="0" smtClean="0">
                <a:solidFill>
                  <a:srgbClr val="4F83C1"/>
                </a:solidFill>
              </a:rPr>
              <a:t>d</a:t>
            </a:r>
          </a:p>
          <a:p>
            <a:pPr marL="0" indent="0">
              <a:buNone/>
            </a:pPr>
            <a:r>
              <a:rPr lang="de-DE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366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37579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endParaRPr lang="ru-RU" sz="27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783284" y="1131590"/>
            <a:ext cx="8253212" cy="3463033"/>
          </a:xfrm>
        </p:spPr>
        <p:txBody>
          <a:bodyPr>
            <a:normAutofit fontScale="55000" lnSpcReduction="20000"/>
          </a:bodyPr>
          <a:lstStyle/>
          <a:p>
            <a:pPr marL="0" indent="0" algn="ctr">
              <a:buNone/>
            </a:pPr>
            <a:r>
              <a:rPr lang="de-DE" b="1" i="1" u="sng" dirty="0"/>
              <a:t>Wozu machen die Menschen Ausflüge?</a:t>
            </a:r>
          </a:p>
          <a:p>
            <a:pPr marL="0" indent="0" algn="ctr">
              <a:buNone/>
            </a:pPr>
            <a:r>
              <a:rPr lang="de-DE" b="1" i="1" dirty="0">
                <a:solidFill>
                  <a:srgbClr val="6796CF"/>
                </a:solidFill>
              </a:rPr>
              <a:t>Die Menschen machen Ausflüge, um…zu..+</a:t>
            </a:r>
            <a:r>
              <a:rPr lang="de-DE" b="1" i="1" dirty="0" err="1">
                <a:solidFill>
                  <a:srgbClr val="6796CF"/>
                </a:solidFill>
              </a:rPr>
              <a:t>Inf</a:t>
            </a:r>
            <a:r>
              <a:rPr lang="de-DE" b="1" i="1" dirty="0">
                <a:solidFill>
                  <a:srgbClr val="6796CF"/>
                </a:solidFill>
              </a:rPr>
              <a:t>.</a:t>
            </a:r>
          </a:p>
          <a:p>
            <a:pPr lvl="0"/>
            <a:r>
              <a:rPr lang="de-DE" dirty="0"/>
              <a:t>schöne Fotos machen – </a:t>
            </a:r>
            <a:r>
              <a:rPr lang="ru-RU" dirty="0"/>
              <a:t>делать красивые фотографии</a:t>
            </a:r>
          </a:p>
          <a:p>
            <a:pPr lvl="0"/>
            <a:r>
              <a:rPr lang="de-DE" dirty="0"/>
              <a:t>mit Freunden zusammen sein </a:t>
            </a:r>
            <a:r>
              <a:rPr lang="ru-RU" dirty="0"/>
              <a:t>– быть вместе с друзьями</a:t>
            </a:r>
            <a:r>
              <a:rPr lang="de-DE" dirty="0"/>
              <a:t>  </a:t>
            </a:r>
            <a:endParaRPr lang="ru-RU" dirty="0"/>
          </a:p>
          <a:p>
            <a:pPr lvl="0"/>
            <a:r>
              <a:rPr lang="de-DE" dirty="0"/>
              <a:t>neue Freunde finden  </a:t>
            </a:r>
            <a:r>
              <a:rPr lang="ru-RU" dirty="0"/>
              <a:t>- найти новых друзей</a:t>
            </a:r>
            <a:r>
              <a:rPr lang="de-DE" dirty="0"/>
              <a:t>  </a:t>
            </a:r>
            <a:endParaRPr lang="ru-RU" dirty="0"/>
          </a:p>
          <a:p>
            <a:pPr lvl="0"/>
            <a:r>
              <a:rPr lang="de-DE" dirty="0"/>
              <a:t>die Zeit lustig verbringen </a:t>
            </a:r>
            <a:r>
              <a:rPr lang="ru-RU" dirty="0"/>
              <a:t> - весело проводить время</a:t>
            </a:r>
            <a:r>
              <a:rPr lang="de-DE" dirty="0"/>
              <a:t>    </a:t>
            </a:r>
            <a:endParaRPr lang="ru-RU" dirty="0"/>
          </a:p>
          <a:p>
            <a:pPr lvl="0"/>
            <a:r>
              <a:rPr lang="de-DE" dirty="0"/>
              <a:t>viel Neues sehen </a:t>
            </a:r>
            <a:r>
              <a:rPr lang="ru-RU" dirty="0"/>
              <a:t>– увидеть много нового</a:t>
            </a:r>
            <a:r>
              <a:rPr lang="de-DE" dirty="0"/>
              <a:t>   </a:t>
            </a:r>
            <a:endParaRPr lang="ru-RU" dirty="0"/>
          </a:p>
          <a:p>
            <a:pPr lvl="0"/>
            <a:r>
              <a:rPr lang="de-DE" dirty="0"/>
              <a:t>viele Sehenswürdigkeiten besichtigen  </a:t>
            </a:r>
            <a:r>
              <a:rPr lang="ru-RU" dirty="0"/>
              <a:t>- осмотреть много достопримечательностей</a:t>
            </a:r>
            <a:r>
              <a:rPr lang="de-DE" dirty="0"/>
              <a:t>     </a:t>
            </a:r>
            <a:endParaRPr lang="ru-RU" dirty="0"/>
          </a:p>
          <a:p>
            <a:pPr lvl="0"/>
            <a:r>
              <a:rPr lang="de-DE" dirty="0"/>
              <a:t>Sport treiben </a:t>
            </a:r>
            <a:r>
              <a:rPr lang="ru-RU" dirty="0"/>
              <a:t>– заниматься спортом</a:t>
            </a:r>
            <a:r>
              <a:rPr lang="de-DE" dirty="0"/>
              <a:t>   </a:t>
            </a:r>
            <a:endParaRPr lang="ru-RU" dirty="0"/>
          </a:p>
          <a:p>
            <a:pPr lvl="0"/>
            <a:r>
              <a:rPr lang="de-DE" dirty="0"/>
              <a:t>in der frischen Luft sein  </a:t>
            </a:r>
            <a:r>
              <a:rPr lang="ru-RU" dirty="0"/>
              <a:t>- быть на свежем воздухе</a:t>
            </a:r>
            <a:r>
              <a:rPr lang="de-DE" dirty="0"/>
              <a:t>  </a:t>
            </a:r>
            <a:endParaRPr lang="ru-RU" dirty="0"/>
          </a:p>
          <a:p>
            <a:pPr lvl="0"/>
            <a:r>
              <a:rPr lang="de-DE" dirty="0"/>
              <a:t>schöne Natur bewundern  </a:t>
            </a:r>
            <a:r>
              <a:rPr lang="ru-RU" dirty="0"/>
              <a:t>- любоваться красивой природой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339752" y="615968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800" dirty="0">
                <a:solidFill>
                  <a:srgbClr val="FF0000"/>
                </a:solidFill>
              </a:rPr>
              <a:t>Ausflüge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1449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37579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endParaRPr lang="ru-RU" sz="27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899592" y="1059582"/>
            <a:ext cx="8136904" cy="353504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dirty="0" smtClean="0"/>
              <a:t>Fülle die Tabelle aus!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5945257"/>
              </p:ext>
            </p:extLst>
          </p:nvPr>
        </p:nvGraphicFramePr>
        <p:xfrm>
          <a:off x="611559" y="1921510"/>
          <a:ext cx="7560840" cy="7999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3"/>
                <a:gridCol w="2052227"/>
                <a:gridCol w="1890210"/>
                <a:gridCol w="1890210"/>
              </a:tblGrid>
              <a:tr h="434216">
                <a:tc>
                  <a:txBody>
                    <a:bodyPr/>
                    <a:lstStyle/>
                    <a:p>
                      <a:r>
                        <a:rPr lang="de-DE" dirty="0" smtClean="0"/>
                        <a:t>Wohin? </a:t>
                      </a:r>
                      <a:r>
                        <a:rPr lang="ru-RU" dirty="0" smtClean="0"/>
                        <a:t> Куда?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Womit?</a:t>
                      </a:r>
                      <a:r>
                        <a:rPr lang="ru-RU" dirty="0" smtClean="0"/>
                        <a:t>  На чём?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Wie?</a:t>
                      </a:r>
                      <a:r>
                        <a:rPr lang="ru-RU" dirty="0" smtClean="0"/>
                        <a:t> Какой?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Wann?</a:t>
                      </a:r>
                      <a:r>
                        <a:rPr lang="ru-RU" dirty="0" smtClean="0"/>
                        <a:t>  Когда?</a:t>
                      </a:r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83284" y="2859782"/>
            <a:ext cx="76051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/>
              <a:t>nach Berlin     </a:t>
            </a:r>
            <a:r>
              <a:rPr lang="ru-RU" dirty="0" smtClean="0"/>
              <a:t>  </a:t>
            </a:r>
            <a:r>
              <a:rPr lang="de-DE" dirty="0" smtClean="0"/>
              <a:t> </a:t>
            </a:r>
            <a:r>
              <a:rPr lang="de-DE" dirty="0"/>
              <a:t>kurz      </a:t>
            </a:r>
            <a:r>
              <a:rPr lang="ru-RU" dirty="0" smtClean="0"/>
              <a:t>   </a:t>
            </a:r>
            <a:r>
              <a:rPr lang="de-DE" dirty="0" smtClean="0"/>
              <a:t> </a:t>
            </a:r>
            <a:r>
              <a:rPr lang="de-DE" dirty="0"/>
              <a:t>in die Berge  </a:t>
            </a:r>
            <a:r>
              <a:rPr lang="ru-RU" dirty="0" smtClean="0"/>
              <a:t>    </a:t>
            </a:r>
            <a:r>
              <a:rPr lang="de-DE" dirty="0" smtClean="0"/>
              <a:t> </a:t>
            </a:r>
            <a:r>
              <a:rPr lang="de-DE" dirty="0"/>
              <a:t>zu Fuß      im Sommer        in den Wald   am Wochenende     lustig      interessant </a:t>
            </a:r>
            <a:r>
              <a:rPr lang="ru-RU" dirty="0" smtClean="0"/>
              <a:t>   </a:t>
            </a:r>
            <a:r>
              <a:rPr lang="de-DE" dirty="0" smtClean="0"/>
              <a:t>  </a:t>
            </a:r>
            <a:r>
              <a:rPr lang="de-DE" dirty="0"/>
              <a:t>in den Ferien        ins Stadtzentrum   morgen   </a:t>
            </a:r>
            <a:r>
              <a:rPr lang="ru-RU" dirty="0" smtClean="0"/>
              <a:t>    </a:t>
            </a:r>
            <a:r>
              <a:rPr lang="de-DE" dirty="0" smtClean="0"/>
              <a:t>  </a:t>
            </a:r>
            <a:r>
              <a:rPr lang="de-DE" dirty="0"/>
              <a:t>mit dem Fahrrad    </a:t>
            </a:r>
            <a:r>
              <a:rPr lang="ru-RU" dirty="0" smtClean="0"/>
              <a:t>   </a:t>
            </a:r>
            <a:r>
              <a:rPr lang="de-DE" dirty="0" smtClean="0"/>
              <a:t>schön      </a:t>
            </a:r>
            <a:r>
              <a:rPr lang="de-DE" dirty="0"/>
              <a:t>ins Grüne   </a:t>
            </a:r>
            <a:r>
              <a:rPr lang="ru-RU" dirty="0" smtClean="0"/>
              <a:t>     </a:t>
            </a:r>
            <a:r>
              <a:rPr lang="de-DE" dirty="0" smtClean="0"/>
              <a:t>wunderbar   </a:t>
            </a:r>
            <a:r>
              <a:rPr lang="ru-RU" dirty="0" smtClean="0"/>
              <a:t>    </a:t>
            </a:r>
            <a:r>
              <a:rPr lang="de-DE" dirty="0" smtClean="0"/>
              <a:t>   </a:t>
            </a:r>
            <a:r>
              <a:rPr lang="de-DE" dirty="0"/>
              <a:t>in der nächsten Woche         ins Museum       an den See    nicht langweilig      aufs Land    weit    </a:t>
            </a:r>
            <a:r>
              <a:rPr lang="ru-RU" dirty="0" smtClean="0"/>
              <a:t>  </a:t>
            </a:r>
            <a:r>
              <a:rPr lang="de-DE" dirty="0" smtClean="0"/>
              <a:t>mit </a:t>
            </a:r>
            <a:r>
              <a:rPr lang="de-DE" dirty="0"/>
              <a:t>dem Auto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427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637579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endParaRPr lang="ru-RU" sz="2700" dirty="0"/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827584" y="771550"/>
            <a:ext cx="8208912" cy="3823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de-DE" dirty="0" smtClean="0">
                <a:solidFill>
                  <a:srgbClr val="FF0000"/>
                </a:solidFill>
              </a:rPr>
              <a:t>Lösung: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043900"/>
              </p:ext>
            </p:extLst>
          </p:nvPr>
        </p:nvGraphicFramePr>
        <p:xfrm>
          <a:off x="203710" y="1358356"/>
          <a:ext cx="8832785" cy="29984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35336"/>
                <a:gridCol w="1810103"/>
                <a:gridCol w="1967067"/>
                <a:gridCol w="2520279"/>
              </a:tblGrid>
              <a:tr h="438149">
                <a:tc>
                  <a:txBody>
                    <a:bodyPr/>
                    <a:lstStyle/>
                    <a:p>
                      <a:r>
                        <a:rPr lang="de-DE" dirty="0" smtClean="0"/>
                        <a:t>Wohin?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Womit?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Wie?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Wann?</a:t>
                      </a:r>
                      <a:endParaRPr lang="ru-RU" dirty="0"/>
                    </a:p>
                  </a:txBody>
                  <a:tcPr/>
                </a:tc>
              </a:tr>
              <a:tr h="2499054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nach Berlin 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die Berge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den Wald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 Stadtzentrum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 Grüne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 Museum   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 den See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aufs Land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zu Fuß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 dem Fahrrad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 dem Auto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kurz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weit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lustig 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interessant 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schön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wunderbar   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Courier New" panose="02070309020205020404" pitchFamily="49" charset="0"/>
                        <a:buChar char="o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nicht langweilig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 Sommer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 Wochenende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den Ferien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morgen     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ü"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 der nächsten Woche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774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0" y="-9236"/>
            <a:ext cx="9145448" cy="708778"/>
            <a:chOff x="0" y="-9236"/>
            <a:chExt cx="9145448" cy="708778"/>
          </a:xfrm>
        </p:grpSpPr>
        <p:sp>
          <p:nvSpPr>
            <p:cNvPr id="4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691680" y="58826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Санкт-Петербургская академия </a:t>
            </a:r>
            <a:r>
              <a:rPr lang="ru-RU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постдипломного </a:t>
            </a:r>
            <a:r>
              <a:rPr lang="ru-RU" dirty="0">
                <a:solidFill>
                  <a:schemeClr val="bg1"/>
                </a:solidFill>
                <a:latin typeface="Arial Narrow" panose="020B0606020202030204" pitchFamily="34" charset="0"/>
              </a:rPr>
              <a:t>педагогического образования</a:t>
            </a:r>
          </a:p>
        </p:txBody>
      </p:sp>
      <p:pic>
        <p:nvPicPr>
          <p:cNvPr id="7" name="Picture 2" descr="K:\АКАДЕМИЯ_ЯНВАРЬ_2017\АКАДЕМИЯ_file\logo_appo-0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712" y="293854"/>
            <a:ext cx="579572" cy="32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Группа 8"/>
          <p:cNvGrpSpPr/>
          <p:nvPr/>
        </p:nvGrpSpPr>
        <p:grpSpPr>
          <a:xfrm rot="10800000">
            <a:off x="-9236" y="4707034"/>
            <a:ext cx="9145448" cy="436465"/>
            <a:chOff x="0" y="-9236"/>
            <a:chExt cx="9145448" cy="708778"/>
          </a:xfrm>
        </p:grpSpPr>
        <p:sp>
          <p:nvSpPr>
            <p:cNvPr id="10" name="Пятиугольник 2"/>
            <p:cNvSpPr/>
            <p:nvPr/>
          </p:nvSpPr>
          <p:spPr>
            <a:xfrm rot="10800000">
              <a:off x="0" y="-9236"/>
              <a:ext cx="9144000" cy="411510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ятиугольник 2"/>
            <p:cNvSpPr/>
            <p:nvPr/>
          </p:nvSpPr>
          <p:spPr>
            <a:xfrm rot="10800000">
              <a:off x="1268868" y="395728"/>
              <a:ext cx="7876580" cy="303814"/>
            </a:xfrm>
            <a:custGeom>
              <a:avLst/>
              <a:gdLst>
                <a:gd name="connsiteX0" fmla="*/ 0 w 7451888"/>
                <a:gd name="connsiteY0" fmla="*/ 0 h 936104"/>
                <a:gd name="connsiteX1" fmla="*/ 6337288 w 7451888"/>
                <a:gd name="connsiteY1" fmla="*/ 0 h 936104"/>
                <a:gd name="connsiteX2" fmla="*/ 7451888 w 7451888"/>
                <a:gd name="connsiteY2" fmla="*/ 468052 h 936104"/>
                <a:gd name="connsiteX3" fmla="*/ 6337288 w 7451888"/>
                <a:gd name="connsiteY3" fmla="*/ 936104 h 936104"/>
                <a:gd name="connsiteX4" fmla="*/ 0 w 7451888"/>
                <a:gd name="connsiteY4" fmla="*/ 936104 h 936104"/>
                <a:gd name="connsiteX5" fmla="*/ 0 w 7451888"/>
                <a:gd name="connsiteY5" fmla="*/ 0 h 936104"/>
                <a:gd name="connsiteX0" fmla="*/ 0 w 7464124"/>
                <a:gd name="connsiteY0" fmla="*/ 0 h 936104"/>
                <a:gd name="connsiteX1" fmla="*/ 63372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451888 w 7464124"/>
                <a:gd name="connsiteY2" fmla="*/ 468052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  <a:gd name="connsiteX0" fmla="*/ 0 w 7464124"/>
                <a:gd name="connsiteY0" fmla="*/ 0 h 936104"/>
                <a:gd name="connsiteX1" fmla="*/ 6743688 w 7464124"/>
                <a:gd name="connsiteY1" fmla="*/ 0 h 936104"/>
                <a:gd name="connsiteX2" fmla="*/ 7230215 w 7464124"/>
                <a:gd name="connsiteY2" fmla="*/ 625070 h 936104"/>
                <a:gd name="connsiteX3" fmla="*/ 7464124 w 7464124"/>
                <a:gd name="connsiteY3" fmla="*/ 926867 h 936104"/>
                <a:gd name="connsiteX4" fmla="*/ 0 w 7464124"/>
                <a:gd name="connsiteY4" fmla="*/ 936104 h 936104"/>
                <a:gd name="connsiteX5" fmla="*/ 0 w 7464124"/>
                <a:gd name="connsiteY5" fmla="*/ 0 h 9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464124" h="936104">
                  <a:moveTo>
                    <a:pt x="0" y="0"/>
                  </a:moveTo>
                  <a:lnTo>
                    <a:pt x="6743688" y="0"/>
                  </a:lnTo>
                  <a:lnTo>
                    <a:pt x="7230215" y="625070"/>
                  </a:lnTo>
                  <a:lnTo>
                    <a:pt x="7464124" y="926867"/>
                  </a:lnTo>
                  <a:lnTo>
                    <a:pt x="0" y="936104"/>
                  </a:lnTo>
                  <a:lnTo>
                    <a:pt x="0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2D588B">
                    <a:lumMod val="88000"/>
                  </a:srgbClr>
                </a:gs>
                <a:gs pos="46000">
                  <a:srgbClr val="4F83C1"/>
                </a:gs>
                <a:gs pos="98000">
                  <a:srgbClr val="6796CF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93498" y="547634"/>
            <a:ext cx="8038942" cy="295923"/>
          </a:xfrm>
        </p:spPr>
        <p:txBody>
          <a:bodyPr>
            <a:noAutofit/>
          </a:bodyPr>
          <a:lstStyle/>
          <a:p>
            <a:r>
              <a:rPr lang="de-DE" sz="2400" dirty="0">
                <a:solidFill>
                  <a:srgbClr val="FF0000"/>
                </a:solidFill>
              </a:rPr>
              <a:t>Selbstständige Arbeit. Hausaufgabe 1.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Объект 11"/>
          <p:cNvSpPr>
            <a:spLocks noGrp="1"/>
          </p:cNvSpPr>
          <p:nvPr>
            <p:ph idx="1"/>
          </p:nvPr>
        </p:nvSpPr>
        <p:spPr>
          <a:xfrm>
            <a:off x="203712" y="915566"/>
            <a:ext cx="8832784" cy="367905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de-DE" sz="3000" b="1" i="1" u="sng" dirty="0" smtClean="0"/>
              <a:t>Fasse kurz zusammen! </a:t>
            </a:r>
            <a:r>
              <a:rPr lang="ru-RU" sz="3000" b="1" i="1" u="sng" dirty="0" smtClean="0"/>
              <a:t>Составь рассказ по вопросам!</a:t>
            </a:r>
            <a:endParaRPr lang="ru-RU" sz="3000" b="1" i="1" u="sng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Machst du Ausflüge gern?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Wie sind die Ausflüge?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Wohin möchtest du einen Ausflug machen?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Womit machst du deinen Ausflug?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Wann machst du diesen Ausflug?</a:t>
            </a: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de-DE" dirty="0"/>
              <a:t>Wozu machst du den Ausflug?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7042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2417</TotalTime>
  <Words>585</Words>
  <Application>Microsoft Office PowerPoint</Application>
  <PresentationFormat>Экран (16:9)</PresentationFormat>
  <Paragraphs>113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Tiere und Pflanzen. Tiere in Russland</vt:lpstr>
      <vt:lpstr> </vt:lpstr>
      <vt:lpstr> </vt:lpstr>
      <vt:lpstr> </vt:lpstr>
      <vt:lpstr> </vt:lpstr>
      <vt:lpstr> </vt:lpstr>
      <vt:lpstr> </vt:lpstr>
      <vt:lpstr>Selbstständige Arbeit. Hausaufgabe 1. </vt:lpstr>
      <vt:lpstr>Selbstständige Arbeit. Hausaufgabe 2. </vt:lpstr>
      <vt:lpstr>Viel Erfolg beim Distanzlernen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Irina Knyazeva</dc:creator>
  <cp:lastModifiedBy>Светлана</cp:lastModifiedBy>
  <cp:revision>232</cp:revision>
  <dcterms:created xsi:type="dcterms:W3CDTF">2020-07-08T13:10:34Z</dcterms:created>
  <dcterms:modified xsi:type="dcterms:W3CDTF">2021-03-04T17:21:42Z</dcterms:modified>
</cp:coreProperties>
</file>