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7254D9-0579-4B80-95A2-4931E1FFF71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E15E3F-68CB-43F1-9362-8AB808DE206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Интегрированный урок математики с историей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900" b="1" dirty="0" smtClean="0"/>
              <a:t>Решение уравнений</a:t>
            </a:r>
          </a:p>
          <a:p>
            <a:endParaRPr lang="ru-RU" b="1" dirty="0"/>
          </a:p>
          <a:p>
            <a:r>
              <a:rPr lang="ru-RU" sz="2200" b="1" dirty="0" smtClean="0"/>
              <a:t>Учитель </a:t>
            </a:r>
            <a:r>
              <a:rPr lang="ru-RU" sz="2200" b="1" dirty="0" smtClean="0"/>
              <a:t>ГБОУ </a:t>
            </a:r>
            <a:r>
              <a:rPr lang="ru-RU" sz="2200" b="1" dirty="0" smtClean="0"/>
              <a:t>СОШ № 544 </a:t>
            </a:r>
          </a:p>
          <a:p>
            <a:r>
              <a:rPr lang="ru-RU" sz="2200" b="1" dirty="0" err="1" smtClean="0"/>
              <a:t>Рапопорт</a:t>
            </a:r>
            <a:r>
              <a:rPr lang="ru-RU" sz="2200" b="1" dirty="0" smtClean="0"/>
              <a:t> Софья </a:t>
            </a:r>
            <a:r>
              <a:rPr lang="ru-RU" sz="2200" b="1" dirty="0" err="1" smtClean="0"/>
              <a:t>Мариковна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426918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476672"/>
            <a:ext cx="5486400" cy="1584176"/>
          </a:xfrm>
        </p:spPr>
        <p:txBody>
          <a:bodyPr>
            <a:normAutofit fontScale="85000" lnSpcReduction="20000"/>
          </a:bodyPr>
          <a:lstStyle/>
          <a:p>
            <a:r>
              <a:rPr lang="ru-RU" sz="2100" dirty="0"/>
              <a:t>А сейчас я вам предлагаю решить задачу. </a:t>
            </a:r>
          </a:p>
          <a:p>
            <a:r>
              <a:rPr lang="ru-RU" sz="2100" i="1" dirty="0"/>
              <a:t>Меч средневекового рыцаря весит некоторое число килограммов, а доспехи на 18 килограммов тяжелее меча, а щит весит 14 килограммов. Сколько весят меч и доспехи, если полное вооружение рыцаря весит 50 килограммов?</a:t>
            </a:r>
            <a:endParaRPr lang="ru-RU" sz="2100" dirty="0"/>
          </a:p>
          <a:p>
            <a:endParaRPr lang="ru-RU" dirty="0"/>
          </a:p>
        </p:txBody>
      </p:sp>
      <p:pic>
        <p:nvPicPr>
          <p:cNvPr id="7170" name="Picture 2" descr="templars-poedinok - копия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" r="256"/>
          <a:stretch>
            <a:fillRect/>
          </a:stretch>
        </p:blipFill>
        <p:spPr bwMode="auto">
          <a:xfrm>
            <a:off x="1828800" y="2204863"/>
            <a:ext cx="5486400" cy="3589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79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404664"/>
            <a:ext cx="7086600" cy="5832648"/>
          </a:xfrm>
        </p:spPr>
        <p:txBody>
          <a:bodyPr>
            <a:noAutofit/>
          </a:bodyPr>
          <a:lstStyle/>
          <a:p>
            <a:r>
              <a:rPr lang="ru-RU" sz="1600" dirty="0"/>
              <a:t>Запишем краткое условие: </a:t>
            </a:r>
          </a:p>
          <a:p>
            <a:r>
              <a:rPr lang="ru-RU" sz="1600" i="1" dirty="0"/>
              <a:t>Меч - </a:t>
            </a:r>
            <a:r>
              <a:rPr lang="ru-RU" sz="1600" dirty="0"/>
              <a:t>?</a:t>
            </a:r>
          </a:p>
          <a:p>
            <a:r>
              <a:rPr lang="ru-RU" sz="1600" i="1" dirty="0"/>
              <a:t>Доспехи – на 18 кг больше</a:t>
            </a:r>
            <a:endParaRPr lang="ru-RU" sz="1600" dirty="0"/>
          </a:p>
          <a:p>
            <a:r>
              <a:rPr lang="ru-RU" sz="1600" i="1" dirty="0"/>
              <a:t>Щит – 14 кг</a:t>
            </a:r>
            <a:endParaRPr lang="ru-RU" sz="1600" dirty="0"/>
          </a:p>
          <a:p>
            <a:r>
              <a:rPr lang="ru-RU" sz="1600" i="1" dirty="0"/>
              <a:t>Всего: 50 кг</a:t>
            </a:r>
            <a:endParaRPr lang="ru-RU" sz="1600" dirty="0"/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Что принимаем за неизвестное число «</a:t>
            </a:r>
            <a:r>
              <a:rPr lang="en-US" sz="1600" dirty="0"/>
              <a:t>X</a:t>
            </a:r>
            <a:r>
              <a:rPr lang="ru-RU" sz="1600" dirty="0"/>
              <a:t>»?</a:t>
            </a:r>
          </a:p>
          <a:p>
            <a:r>
              <a:rPr lang="ru-RU" sz="1600" dirty="0"/>
              <a:t>Как обозначить вес доспехов? </a:t>
            </a:r>
          </a:p>
          <a:p>
            <a:r>
              <a:rPr lang="ru-RU" sz="1600" dirty="0"/>
              <a:t>Знаем ли мы вес щита?</a:t>
            </a:r>
          </a:p>
          <a:p>
            <a:r>
              <a:rPr lang="ru-RU" sz="1600" dirty="0"/>
              <a:t>Что означает число 50?</a:t>
            </a:r>
          </a:p>
          <a:p>
            <a:r>
              <a:rPr lang="ru-RU" sz="1600" dirty="0"/>
              <a:t>Составим уравнение:</a:t>
            </a:r>
          </a:p>
          <a:p>
            <a:r>
              <a:rPr lang="en-US" sz="1600" dirty="0"/>
              <a:t>X + X +18 + 14 = 50</a:t>
            </a:r>
            <a:endParaRPr lang="ru-RU" sz="1600" dirty="0"/>
          </a:p>
          <a:p>
            <a:r>
              <a:rPr lang="ru-RU" sz="1600" dirty="0"/>
              <a:t>Упростим уравнение:</a:t>
            </a:r>
          </a:p>
          <a:p>
            <a:r>
              <a:rPr lang="ru-RU" sz="1600" dirty="0"/>
              <a:t>2Х + 32 = 50</a:t>
            </a:r>
          </a:p>
          <a:p>
            <a:r>
              <a:rPr lang="ru-RU" sz="1600" dirty="0"/>
              <a:t>2Х = 50 – 32</a:t>
            </a:r>
          </a:p>
          <a:p>
            <a:r>
              <a:rPr lang="ru-RU" sz="1600" dirty="0"/>
              <a:t>2Х = 18</a:t>
            </a:r>
          </a:p>
          <a:p>
            <a:r>
              <a:rPr lang="ru-RU" sz="1600" dirty="0"/>
              <a:t>Х = 9</a:t>
            </a:r>
          </a:p>
          <a:p>
            <a:r>
              <a:rPr lang="ru-RU" sz="1600" dirty="0"/>
              <a:t>Можем ли мы найти вес доспехов? Как? </a:t>
            </a:r>
          </a:p>
          <a:p>
            <a:r>
              <a:rPr lang="ru-RU" sz="1600" dirty="0"/>
              <a:t>9 + 18 = 27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7935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47664" y="3356992"/>
            <a:ext cx="5400600" cy="3026296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332656"/>
            <a:ext cx="5486400" cy="1872208"/>
          </a:xfrm>
        </p:spPr>
        <p:txBody>
          <a:bodyPr>
            <a:noAutofit/>
          </a:bodyPr>
          <a:lstStyle/>
          <a:p>
            <a:r>
              <a:rPr lang="ru-RU" sz="1800" dirty="0"/>
              <a:t>Нас машина времени перенесла в Англию в 70-е года </a:t>
            </a:r>
            <a:r>
              <a:rPr lang="en-US" sz="1800" dirty="0"/>
              <a:t>XIII</a:t>
            </a:r>
            <a:r>
              <a:rPr lang="ru-RU" sz="1800" dirty="0"/>
              <a:t> века. Если мы справимся с уравнением, то узнаем сколько было рыцарей:</a:t>
            </a:r>
          </a:p>
          <a:p>
            <a:r>
              <a:rPr lang="ru-RU" sz="1800" dirty="0"/>
              <a:t>( Х – 350) – 310 = 2090</a:t>
            </a:r>
          </a:p>
          <a:p>
            <a:r>
              <a:rPr lang="ru-RU" sz="1800" dirty="0"/>
              <a:t>Итак, во всей Англии в этот исторический период было 2750 рыцарей.</a:t>
            </a:r>
          </a:p>
          <a:p>
            <a:r>
              <a:rPr lang="ru-RU" sz="1800" dirty="0"/>
              <a:t>Рыцари объединялись и создавали «Ордена».  В Европе образовалось за 200 лет с 1100 до 1300 гг. 12 рыцарских орденов.</a:t>
            </a:r>
          </a:p>
          <a:p>
            <a:r>
              <a:rPr lang="ru-RU" sz="1800" dirty="0" smtClean="0"/>
              <a:t>Одним из них был немецкий орден – Тевтонский.</a:t>
            </a:r>
            <a:endParaRPr lang="ru-RU" sz="1800" dirty="0"/>
          </a:p>
        </p:txBody>
      </p:sp>
      <p:pic>
        <p:nvPicPr>
          <p:cNvPr id="8194" name="Picture 2" descr="C:\Users\SOFIA\Desktop\рыцари\Магистр и рыцарь Тевтонского ордена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01008"/>
            <a:ext cx="403244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6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88640"/>
            <a:ext cx="5486400" cy="216024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1237 году Тевтонский орден объединился с Левонским и решил двинуться на завоевание северных русских земель. Через 3 года союзники ордена – шведы потерпели сокрушительное поражение от князя Александра Ярославича на Неве. В каком году состоялось сражение?</a:t>
            </a:r>
          </a:p>
          <a:p>
            <a:r>
              <a:rPr lang="ru-RU" sz="1800" dirty="0" smtClean="0"/>
              <a:t>Как стали называть этого князя победившего шведов?</a:t>
            </a:r>
            <a:endParaRPr lang="ru-RU" sz="1800" dirty="0"/>
          </a:p>
        </p:txBody>
      </p:sp>
      <p:pic>
        <p:nvPicPr>
          <p:cNvPr id="9218" name="Picture 2" descr="C:\Users\SOFIA\Desktop\рыцари\1250168324_1233067280_55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564904"/>
            <a:ext cx="540060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9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379240"/>
          </a:xfrm>
        </p:spPr>
        <p:txBody>
          <a:bodyPr/>
          <a:lstStyle/>
          <a:p>
            <a:r>
              <a:rPr lang="ru-RU" dirty="0" smtClean="0"/>
              <a:t>Александр Невский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276872"/>
            <a:ext cx="7086600" cy="37444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Этого князя считают покровителем нашего города. С его именем связано много мест в нашем городе – Александро-Невская лавра, мост Александра Невского, станция метро и площадь носящие его имя и многое другое.</a:t>
            </a:r>
          </a:p>
          <a:p>
            <a:r>
              <a:rPr lang="ru-RU" dirty="0" smtClean="0"/>
              <a:t>Ещё через два года, не вняв предупреждениям после поражения шведов на северные земли двинулся Тевтонский орден.</a:t>
            </a:r>
          </a:p>
          <a:p>
            <a:r>
              <a:rPr lang="ru-RU" dirty="0" smtClean="0"/>
              <a:t>Та же участь постигла и них. Погибло много рыцарей. А сколько их погибло, вы мне ответите сами.</a:t>
            </a:r>
          </a:p>
          <a:p>
            <a:r>
              <a:rPr lang="ru-RU" dirty="0" smtClean="0"/>
              <a:t>(Х + 340) – 15 = 715</a:t>
            </a:r>
          </a:p>
          <a:p>
            <a:r>
              <a:rPr lang="ru-RU" dirty="0" smtClean="0"/>
              <a:t>Итак их погибло 500 человек.</a:t>
            </a:r>
          </a:p>
          <a:p>
            <a:r>
              <a:rPr lang="ru-RU" dirty="0" smtClean="0"/>
              <a:t>План захвата русской территории потерпел крах.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92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692696"/>
            <a:ext cx="7086600" cy="5040560"/>
          </a:xfrm>
        </p:spPr>
        <p:txBody>
          <a:bodyPr/>
          <a:lstStyle/>
          <a:p>
            <a:r>
              <a:rPr lang="ru-RU" dirty="0" smtClean="0"/>
              <a:t>Но в средние века начала развиваться и торговля. Вот как описано это в стихотворении 13 века:</a:t>
            </a:r>
          </a:p>
          <a:p>
            <a:r>
              <a:rPr lang="ru-RU" b="1" i="1" dirty="0" smtClean="0"/>
              <a:t>Чтобы могла страна всем нужным ей снабдиться</a:t>
            </a:r>
          </a:p>
          <a:p>
            <a:r>
              <a:rPr lang="ru-RU" b="1" i="1" dirty="0" smtClean="0"/>
              <a:t>Приходится купцам в поте лица трудиться</a:t>
            </a:r>
          </a:p>
          <a:p>
            <a:r>
              <a:rPr lang="ru-RU" b="1" i="1" dirty="0" smtClean="0"/>
              <a:t>Чтобы всё, чего в ней нет, </a:t>
            </a:r>
            <a:r>
              <a:rPr lang="ru-RU" b="1" i="1" dirty="0" err="1" smtClean="0"/>
              <a:t>привезть</a:t>
            </a:r>
            <a:r>
              <a:rPr lang="ru-RU" b="1" i="1" dirty="0" smtClean="0"/>
              <a:t> со стороны</a:t>
            </a:r>
          </a:p>
          <a:p>
            <a:r>
              <a:rPr lang="ru-RU" b="1" i="1" dirty="0" smtClean="0"/>
              <a:t>Преследовать же их не должно без вины.</a:t>
            </a:r>
          </a:p>
          <a:p>
            <a:r>
              <a:rPr lang="ru-RU" b="1" i="1" dirty="0" smtClean="0"/>
              <a:t>Поскольку, по морям скитаясь беспокойным,</a:t>
            </a:r>
          </a:p>
          <a:p>
            <a:r>
              <a:rPr lang="ru-RU" b="1" i="1" dirty="0" smtClean="0"/>
              <a:t>Везут в страну товар за что любви достойны.</a:t>
            </a:r>
          </a:p>
          <a:p>
            <a:endParaRPr lang="ru-RU" b="1" i="1" dirty="0"/>
          </a:p>
          <a:p>
            <a:r>
              <a:rPr lang="ru-RU" dirty="0" smtClean="0"/>
              <a:t>Загадал купец нам задачу:</a:t>
            </a:r>
          </a:p>
          <a:p>
            <a:r>
              <a:rPr lang="ru-RU" b="1" i="1" dirty="0" smtClean="0"/>
              <a:t>Купил я 64 рулона сукна. Из них 20 рулонов сукна белого, 13 рулонов черного, 5 красного, 19 зелёного и несколько лазоревого.  Сколько рулонов сукна лазоревого цвета купил купец?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40069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620688"/>
            <a:ext cx="7086600" cy="5688632"/>
          </a:xfrm>
        </p:spPr>
        <p:txBody>
          <a:bodyPr/>
          <a:lstStyle/>
          <a:p>
            <a:r>
              <a:rPr lang="ru-RU" dirty="0" smtClean="0"/>
              <a:t>Составим уравнение по задаче:</a:t>
            </a:r>
          </a:p>
          <a:p>
            <a:r>
              <a:rPr lang="ru-RU" dirty="0" smtClean="0"/>
              <a:t>20 + 13 +5 +19 +Х =64</a:t>
            </a:r>
          </a:p>
          <a:p>
            <a:r>
              <a:rPr lang="ru-RU" dirty="0" smtClean="0"/>
              <a:t>Х = 7</a:t>
            </a:r>
          </a:p>
          <a:p>
            <a:r>
              <a:rPr lang="ru-RU" dirty="0" smtClean="0"/>
              <a:t>За товар купцу платили щедро, правда для проезда по владениям сеньора, торговец должен сам был платить не единожды, раскошеливаться: проехал по мосту – плати, перевёз тебя паромщик – плати. От этих постоянных подсчетов купец очень устал и просит вас ему помочь, решить за него несколько уравнений:</a:t>
            </a:r>
          </a:p>
          <a:p>
            <a:pPr algn="ctr"/>
            <a:r>
              <a:rPr lang="ru-RU" b="1" u="sng" dirty="0" smtClean="0"/>
              <a:t>Самостоятельная работа</a:t>
            </a:r>
          </a:p>
          <a:p>
            <a:r>
              <a:rPr lang="ru-RU" dirty="0" smtClean="0"/>
              <a:t>89 – (42 + у) = 21</a:t>
            </a:r>
          </a:p>
          <a:p>
            <a:r>
              <a:rPr lang="ru-RU" dirty="0" smtClean="0"/>
              <a:t>(х – 78) – 72 = 36</a:t>
            </a:r>
          </a:p>
          <a:p>
            <a:r>
              <a:rPr lang="ru-RU" dirty="0" smtClean="0"/>
              <a:t>8 (х – 12) = 72</a:t>
            </a:r>
          </a:p>
          <a:p>
            <a:r>
              <a:rPr lang="ru-RU" dirty="0" smtClean="0"/>
              <a:t>(х + 25) : 10 = 70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61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6470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460851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600" dirty="0" smtClean="0"/>
              <a:t>Итак, мы побывали с вами в средних веках. А узнать нам много нового помогли решённые вами уравнения. Много нового вы узнали из истории средних веков. Чтобы лучше  представить себе рыцарей  доспехах, я советую вам посетить Рыцарский зал  в Государственном Эрмитаже.</a:t>
            </a:r>
          </a:p>
          <a:p>
            <a:r>
              <a:rPr lang="ru-RU" b="1" u="sng" dirty="0" smtClean="0"/>
              <a:t>Домашнее задание</a:t>
            </a:r>
          </a:p>
          <a:p>
            <a:pPr algn="l"/>
            <a:r>
              <a:rPr lang="ru-RU" dirty="0" smtClean="0"/>
              <a:t>Я предлагаю вам решить одну задачу:</a:t>
            </a:r>
          </a:p>
          <a:p>
            <a:pPr algn="l"/>
            <a:r>
              <a:rPr lang="ru-RU" sz="1900" i="1" dirty="0" smtClean="0"/>
              <a:t>Один всадник едет в другой замок и проезжает в день по сорок вёрст, а другой всадник едет ему навстречу из другого замка и в день проезжает по \тридцать верст. Расстояние между замками семьсот верст. Через сколько дней рыцари смогут встретиться на турнире?</a:t>
            </a:r>
            <a:endParaRPr lang="ru-RU" sz="1900" i="1" dirty="0"/>
          </a:p>
        </p:txBody>
      </p:sp>
    </p:spTree>
    <p:extLst>
      <p:ext uri="{BB962C8B-B14F-4D97-AF65-F5344CB8AC3E}">
        <p14:creationId xmlns:p14="http://schemas.microsoft.com/office/powerpoint/2010/main" val="72707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Повторить правила нахождения неизвестных компонентов действий;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Закрепить умение решать составные уравнения;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Развивать логическое мышление, связную математическую речь;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Прививать любовь к истории, используя исторические сведения;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Познакомить с историей Англии.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86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Мультимедийный проектор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Компьютерный диск с презентацией по теме «Решение уравнений», содержащий материал по истории Англии;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Тексты задач и уравнения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Музыкальный диск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8949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Путешествие в Англию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400" dirty="0"/>
              <a:t>Мы отправляемся в Англию в средние века. Исторически этот период начинается в конце </a:t>
            </a:r>
            <a:r>
              <a:rPr lang="en-US" sz="6400" dirty="0"/>
              <a:t>V</a:t>
            </a:r>
            <a:r>
              <a:rPr lang="ru-RU" sz="6400" dirty="0"/>
              <a:t>века и заканчивается в середине </a:t>
            </a:r>
            <a:r>
              <a:rPr lang="en-US" sz="6400" dirty="0"/>
              <a:t>XVII </a:t>
            </a:r>
            <a:r>
              <a:rPr lang="ru-RU" sz="6400" dirty="0"/>
              <a:t>века. </a:t>
            </a:r>
          </a:p>
          <a:p>
            <a:r>
              <a:rPr lang="ru-RU" sz="6400" dirty="0"/>
              <a:t>Сколько веков длилось средневековье?</a:t>
            </a:r>
          </a:p>
          <a:p>
            <a:r>
              <a:rPr lang="ru-RU" sz="6400" dirty="0"/>
              <a:t>Мы же пока остановимся на машине времени в середине </a:t>
            </a:r>
            <a:r>
              <a:rPr lang="en-US" sz="6400" dirty="0"/>
              <a:t>XI</a:t>
            </a:r>
            <a:r>
              <a:rPr lang="ru-RU" sz="6400" dirty="0"/>
              <a:t>-ого века. В это время развернулось грандиозное строительство замков. С поразительной быстротой и скоростью барские земли ощетинились башнями. А ответить на вопрос, сколько же выстроили замков в этот период поможет ответ на следующее уравнение:</a:t>
            </a:r>
          </a:p>
          <a:p>
            <a:r>
              <a:rPr lang="ru-RU" sz="6400" dirty="0"/>
              <a:t>531 – </a:t>
            </a:r>
            <a:r>
              <a:rPr lang="en-US" sz="6400" dirty="0"/>
              <a:t>X</a:t>
            </a:r>
            <a:r>
              <a:rPr lang="ru-RU" sz="6400" dirty="0"/>
              <a:t>= 230</a:t>
            </a:r>
          </a:p>
          <a:p>
            <a:r>
              <a:rPr lang="ru-RU" sz="6400" dirty="0"/>
              <a:t>Замок строили на высоком холме в излучине реки. </a:t>
            </a:r>
          </a:p>
          <a:p>
            <a:endParaRPr lang="ru-RU" dirty="0"/>
          </a:p>
        </p:txBody>
      </p:sp>
      <p:pic>
        <p:nvPicPr>
          <p:cNvPr id="2050" name="Рисунок 1" descr="Описание: C:\Users\SOFIA\Desktop\рыцари\10019399_Neuschwanstein - копия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2" b="1852"/>
          <a:stretch>
            <a:fillRect/>
          </a:stretch>
        </p:blipFill>
        <p:spPr bwMode="auto">
          <a:xfrm>
            <a:off x="2411760" y="3861048"/>
            <a:ext cx="4536504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164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836712"/>
            <a:ext cx="5486400" cy="860427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/>
              <a:t>Надёжно возводили могучие стены высотой 50 футов. А сколько это метров поможет узнать следующее уравнение:</a:t>
            </a:r>
          </a:p>
          <a:p>
            <a:r>
              <a:rPr lang="ru-RU" sz="6400" dirty="0"/>
              <a:t>75 : </a:t>
            </a:r>
            <a:r>
              <a:rPr lang="en-US" sz="6400" dirty="0"/>
              <a:t>X</a:t>
            </a:r>
            <a:r>
              <a:rPr lang="ru-RU" sz="6400" dirty="0"/>
              <a:t> = 5</a:t>
            </a:r>
          </a:p>
          <a:p>
            <a:r>
              <a:rPr lang="ru-RU" sz="6400" dirty="0"/>
              <a:t>Какова высота стен замка?</a:t>
            </a:r>
          </a:p>
          <a:p>
            <a:r>
              <a:rPr lang="ru-RU" sz="6400" dirty="0"/>
              <a:t>Стены замка имели толщину 16 футов. Сколько это метров?</a:t>
            </a:r>
          </a:p>
          <a:p>
            <a:r>
              <a:rPr lang="ru-RU" sz="6400" dirty="0"/>
              <a:t>75 + </a:t>
            </a:r>
            <a:r>
              <a:rPr lang="en-US" sz="6400" dirty="0"/>
              <a:t>X</a:t>
            </a:r>
            <a:r>
              <a:rPr lang="ru-RU" sz="6400" dirty="0"/>
              <a:t> = 80</a:t>
            </a:r>
          </a:p>
          <a:p>
            <a:endParaRPr lang="ru-RU" dirty="0"/>
          </a:p>
        </p:txBody>
      </p:sp>
      <p:pic>
        <p:nvPicPr>
          <p:cNvPr id="3074" name="Picture 2" descr="1245505982_15 - копия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" b="1012"/>
          <a:stretch>
            <a:fillRect/>
          </a:stretch>
        </p:blipFill>
        <p:spPr bwMode="auto">
          <a:xfrm>
            <a:off x="1828800" y="2348881"/>
            <a:ext cx="5486400" cy="344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081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147248" cy="1656184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>Замок окружал ров, через него к воротам вёл бревенчатый мост. Мы сможем его перейти решив очередное уравнение:</a:t>
            </a:r>
            <a:br>
              <a:rPr lang="ru-RU" sz="18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1800" dirty="0">
                <a:solidFill>
                  <a:schemeClr val="tx1"/>
                </a:solidFill>
                <a:effectLst/>
                <a:latin typeface="+mn-lt"/>
              </a:rPr>
              <a:t>X – 49 </a:t>
            </a:r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>=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+mn-lt"/>
              </a:rPr>
              <a:t>51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>Сзади ворот оскалились острыми зубьями две подъемные решётки. Стоило их опустить, и тот, кому удавалось прорваться за ворота, оказывался в ловушке, не успев попасть во двор. Если мы справимся с уравнениями, то эта опасность нас минует:</a:t>
            </a:r>
            <a:br>
              <a:rPr lang="ru-RU" sz="18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1800" dirty="0">
                <a:solidFill>
                  <a:schemeClr val="tx1"/>
                </a:solidFill>
                <a:effectLst/>
                <a:latin typeface="+mn-lt"/>
              </a:rPr>
              <a:t>X </a:t>
            </a:r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>: 15 = 60</a:t>
            </a:r>
            <a:br>
              <a:rPr lang="ru-RU" sz="18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>24</a:t>
            </a:r>
            <a:r>
              <a:rPr lang="en-US" sz="1800" dirty="0">
                <a:solidFill>
                  <a:schemeClr val="tx1"/>
                </a:solidFill>
                <a:effectLst/>
                <a:latin typeface="+mn-lt"/>
              </a:rPr>
              <a:t>x = 72</a:t>
            </a:r>
            <a:r>
              <a:rPr lang="ru-RU" sz="1800" dirty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1800" dirty="0">
                <a:solidFill>
                  <a:schemeClr val="tx1"/>
                </a:solidFill>
                <a:effectLst/>
                <a:latin typeface="+mn-lt"/>
              </a:rPr>
              <a:t>X + 102 = 200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962" y="2564904"/>
            <a:ext cx="6458076" cy="3743821"/>
          </a:xfrm>
        </p:spPr>
      </p:pic>
    </p:spTree>
    <p:extLst>
      <p:ext uri="{BB962C8B-B14F-4D97-AF65-F5344CB8AC3E}">
        <p14:creationId xmlns:p14="http://schemas.microsoft.com/office/powerpoint/2010/main" val="370500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620688"/>
            <a:ext cx="5486400" cy="1076451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/>
              <a:t>Итак, опасность нас миновала и мы уже у самого замка. Вероятно, нам представляется, что комнат в замке много. Но на самом деле их не так много, а сколько же? Поможет вам уравнение:</a:t>
            </a:r>
          </a:p>
          <a:p>
            <a:r>
              <a:rPr lang="ru-RU" sz="6400" dirty="0"/>
              <a:t>35 + </a:t>
            </a:r>
            <a:r>
              <a:rPr lang="en-US" sz="6400" dirty="0"/>
              <a:t>X</a:t>
            </a:r>
            <a:r>
              <a:rPr lang="ru-RU" sz="6400" dirty="0"/>
              <a:t> = 42</a:t>
            </a:r>
          </a:p>
          <a:p>
            <a:r>
              <a:rPr lang="ru-RU" sz="6400" dirty="0"/>
              <a:t>В замке было 3 зала, следующих один за другим, они были разделены деревянными перекрытиями, две комнаты, кухня и оружейная.</a:t>
            </a:r>
          </a:p>
          <a:p>
            <a:r>
              <a:rPr lang="ru-RU" sz="6400" dirty="0"/>
              <a:t> </a:t>
            </a:r>
          </a:p>
          <a:p>
            <a:r>
              <a:rPr lang="ru-RU" sz="6400" dirty="0"/>
              <a:t>История европейского средневековья вертелась вокруг рыцарей. Рыцарь – это прежде всего профессиональный воин. Но не просто воин.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9" r="23209"/>
          <a:stretch>
            <a:fillRect/>
          </a:stretch>
        </p:blipFill>
        <p:spPr bwMode="auto">
          <a:xfrm>
            <a:off x="2195736" y="3356992"/>
            <a:ext cx="4327376" cy="25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0498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768" y="4005064"/>
            <a:ext cx="2282537" cy="24373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620688"/>
            <a:ext cx="5486400" cy="1076451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/>
              <a:t>«</a:t>
            </a:r>
            <a:r>
              <a:rPr lang="ru-RU" sz="6400" b="1" i="1" u="sng" dirty="0"/>
              <a:t>Рыцарь, рейтер, шевалье»</a:t>
            </a:r>
            <a:r>
              <a:rPr lang="ru-RU" sz="6400" dirty="0"/>
              <a:t> на всех языках значит «</a:t>
            </a:r>
            <a:r>
              <a:rPr lang="ru-RU" sz="6400" b="1" dirty="0"/>
              <a:t>всадник». </a:t>
            </a:r>
            <a:endParaRPr lang="ru-RU" sz="6400" dirty="0"/>
          </a:p>
          <a:p>
            <a:r>
              <a:rPr lang="ru-RU" sz="6400" dirty="0"/>
              <a:t>Но не просто всадник, а всадник в шлеме, панцире, со щитом, копьём и мечом.</a:t>
            </a:r>
          </a:p>
          <a:p>
            <a:r>
              <a:rPr lang="ru-RU" sz="6400" dirty="0"/>
              <a:t>Всё снаряжение было весьма дорогим: ещё в конце 10-того столетия, когда расчет велся не на деньги,  а на скот. Комплект вооружения, тогда ещё не столь сложного, вместе с конём стоил некоторое число коров или кобылиц.</a:t>
            </a:r>
          </a:p>
          <a:p>
            <a:r>
              <a:rPr lang="ru-RU" sz="6400" dirty="0"/>
              <a:t>Решим уравнение и сможем ответить, сколько это коров и сколько кобылиц:</a:t>
            </a:r>
          </a:p>
          <a:p>
            <a:r>
              <a:rPr lang="ru-RU" sz="6400" dirty="0"/>
              <a:t>200 – </a:t>
            </a:r>
            <a:r>
              <a:rPr lang="en-US" sz="6400" dirty="0"/>
              <a:t>X </a:t>
            </a:r>
            <a:r>
              <a:rPr lang="ru-RU" sz="6400" dirty="0"/>
              <a:t>= 155</a:t>
            </a:r>
          </a:p>
          <a:p>
            <a:r>
              <a:rPr lang="ru-RU" sz="6400" dirty="0"/>
              <a:t>60 : </a:t>
            </a:r>
            <a:r>
              <a:rPr lang="en-US" sz="6400" dirty="0"/>
              <a:t>X = 4</a:t>
            </a:r>
            <a:endParaRPr lang="ru-RU" sz="6400" dirty="0"/>
          </a:p>
          <a:p>
            <a:r>
              <a:rPr lang="ru-RU" sz="6400" dirty="0"/>
              <a:t>Эта величина стада или табуна целой деревни.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31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7704" y="548680"/>
            <a:ext cx="5407496" cy="1872208"/>
          </a:xfrm>
        </p:spPr>
        <p:txBody>
          <a:bodyPr>
            <a:normAutofit fontScale="32500" lnSpcReduction="20000"/>
          </a:bodyPr>
          <a:lstStyle/>
          <a:p>
            <a:r>
              <a:rPr lang="ru-RU" sz="4000" dirty="0"/>
              <a:t>Но мало взять в руки оружие – им надо уметь отлично пользоваться. Для этого необходимы беспрестанные утомительные тренировки с самого юного возраста. Недаром мальчиков из рыцарских семей с детства приучали носить доспехи. Известны полные комплекты для 6-8 -  летних  детей. </a:t>
            </a:r>
          </a:p>
          <a:p>
            <a:r>
              <a:rPr lang="ru-RU" sz="4000" dirty="0"/>
              <a:t> </a:t>
            </a:r>
          </a:p>
          <a:p>
            <a:r>
              <a:rPr lang="ru-RU" sz="4000" dirty="0"/>
              <a:t>Для рыцарей считалось обязательным моральные нормы: смелость, верность долгу, благородство по отношению к женщине. Отсюда и переносное значение «рыцарь» - самоотверженный, благородный человек.</a:t>
            </a:r>
          </a:p>
          <a:p>
            <a:endParaRPr lang="ru-RU" dirty="0"/>
          </a:p>
        </p:txBody>
      </p:sp>
      <p:pic>
        <p:nvPicPr>
          <p:cNvPr id="6146" name="Picture 2" descr="schipper_9190485_382031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1" b="2171"/>
          <a:stretch>
            <a:fillRect/>
          </a:stretch>
        </p:blipFill>
        <p:spPr bwMode="auto">
          <a:xfrm>
            <a:off x="1763688" y="2708920"/>
            <a:ext cx="5486400" cy="308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713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108</TotalTime>
  <Words>1061</Words>
  <Application>Microsoft Office PowerPoint</Application>
  <PresentationFormat>Экран (4:3)</PresentationFormat>
  <Paragraphs>103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Интегрированный урок математики с историей</vt:lpstr>
      <vt:lpstr>Цели урока</vt:lpstr>
      <vt:lpstr>Оборудование</vt:lpstr>
      <vt:lpstr>Путешествие в Англию</vt:lpstr>
      <vt:lpstr>Презентация PowerPoint</vt:lpstr>
      <vt:lpstr>Замок окружал ров, через него к воротам вёл бревенчатый мост. Мы сможем его перейти решив очередное уравнение: X – 49 = 51 Сзади ворот оскалились острыми зубьями две подъемные решётки. Стоило их опустить, и тот, кому удавалось прорваться за ворота, оказывался в ловушке, не успев попасть во двор. Если мы справимся с уравнениями, то эта опасность нас минует: X : 15 = 60 24x = 72 X + 102 = 200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Александр Невский</vt:lpstr>
      <vt:lpstr>Презентация PowerPoint</vt:lpstr>
      <vt:lpstr>Презентация PowerPoint</vt:lpstr>
      <vt:lpstr>Итог урока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математики с историей</dc:title>
  <dc:creator>SOFIA</dc:creator>
  <cp:lastModifiedBy>Кабинет 38</cp:lastModifiedBy>
  <cp:revision>16</cp:revision>
  <dcterms:created xsi:type="dcterms:W3CDTF">2011-10-09T12:13:44Z</dcterms:created>
  <dcterms:modified xsi:type="dcterms:W3CDTF">2021-06-10T07:35:30Z</dcterms:modified>
</cp:coreProperties>
</file>