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8" r:id="rId3"/>
    <p:sldId id="280" r:id="rId4"/>
    <p:sldId id="281" r:id="rId5"/>
    <p:sldId id="282" r:id="rId6"/>
    <p:sldId id="257" r:id="rId7"/>
    <p:sldId id="284" r:id="rId8"/>
    <p:sldId id="285" r:id="rId9"/>
    <p:sldId id="270" r:id="rId10"/>
    <p:sldId id="271" r:id="rId11"/>
    <p:sldId id="272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87" r:id="rId25"/>
    <p:sldId id="273" r:id="rId26"/>
    <p:sldId id="274" r:id="rId27"/>
    <p:sldId id="291" r:id="rId28"/>
    <p:sldId id="292" r:id="rId29"/>
    <p:sldId id="288" r:id="rId30"/>
    <p:sldId id="290" r:id="rId31"/>
    <p:sldId id="27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8000"/>
    <a:srgbClr val="00FF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01.09.2019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23553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Классный час в 6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420888"/>
            <a:ext cx="7715304" cy="3217912"/>
          </a:xfrm>
        </p:spPr>
        <p:txBody>
          <a:bodyPr>
            <a:normAutofit fontScale="92500" lnSpcReduction="20000"/>
          </a:bodyPr>
          <a:lstStyle/>
          <a:p>
            <a:r>
              <a:rPr lang="ru-RU" sz="6600" b="1" dirty="0" smtClean="0"/>
              <a:t>Правила поведения</a:t>
            </a:r>
            <a:r>
              <a:rPr lang="ru-RU" sz="6600" b="1" dirty="0" smtClean="0">
                <a:solidFill>
                  <a:schemeClr val="tx1"/>
                </a:solidFill>
              </a:rPr>
              <a:t> в чрезвычайных </a:t>
            </a:r>
            <a:r>
              <a:rPr lang="ru-RU" sz="6600" b="1" dirty="0" smtClean="0">
                <a:solidFill>
                  <a:schemeClr val="tx1"/>
                </a:solidFill>
              </a:rPr>
              <a:t>ситуациях</a:t>
            </a:r>
          </a:p>
          <a:p>
            <a:r>
              <a:rPr lang="ru-RU" sz="4000" b="1" dirty="0" smtClean="0"/>
              <a:t> 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357166"/>
            <a:ext cx="8185052" cy="6500834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Как же выживать в этом мире, как быстро и правильно принимать решения, куда обращаться за помощью? Какие вы знаете телефоны, по которым можно обращаться за помощью?</a:t>
            </a:r>
          </a:p>
          <a:p>
            <a:r>
              <a:rPr lang="ru-RU" sz="3600" dirty="0" smtClean="0"/>
              <a:t>Сейчас в России появилась ещё одна организация, которая всегда придёт на помощь. Это Служба спасения! Служба спасения – это организация, которая готова всегда бесплатно прийти любому человеку на помощь. В Службе спасения работают сильные, смелые, благородные люди – спасатели. </a:t>
            </a:r>
            <a:r>
              <a:rPr lang="ru-RU" sz="3600" dirty="0" smtClean="0">
                <a:solidFill>
                  <a:srgbClr val="FF0000"/>
                </a:solidFill>
              </a:rPr>
              <a:t>Единый телефон Службы спасения – 01.</a:t>
            </a:r>
          </a:p>
          <a:p>
            <a:r>
              <a:rPr lang="ru-RU" sz="3600" dirty="0" smtClean="0"/>
              <a:t>Но в первые минуты после происшествия каждый человек может сам для себя стать спасателем. А если человек может спасти себя, то он может помочь и другим людям.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5380080"/>
          </a:xfrm>
        </p:spPr>
        <p:txBody>
          <a:bodyPr/>
          <a:lstStyle/>
          <a:p>
            <a:pPr algn="ctr"/>
            <a:r>
              <a:rPr lang="ru-RU" sz="6000" u="sng" dirty="0" smtClean="0">
                <a:solidFill>
                  <a:srgbClr val="FF0000"/>
                </a:solidFill>
              </a:rPr>
              <a:t>Давайте рассмотрим несколько экстремальных ситуаций</a:t>
            </a:r>
            <a:endParaRPr lang="ru-RU" sz="6000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2016224"/>
          </a:xfrm>
        </p:spPr>
        <p:txBody>
          <a:bodyPr>
            <a:normAutofit fontScale="90000"/>
          </a:bodyPr>
          <a:lstStyle/>
          <a:p>
            <a:r>
              <a:rPr lang="ru-RU" sz="2200" b="1" u="sng" dirty="0" smtClean="0">
                <a:solidFill>
                  <a:schemeClr val="tx1"/>
                </a:solidFill>
              </a:rPr>
              <a:t/>
            </a:r>
            <a:br>
              <a:rPr lang="ru-RU" sz="2200" b="1" u="sng" dirty="0" smtClean="0">
                <a:solidFill>
                  <a:schemeClr val="tx1"/>
                </a:solidFill>
              </a:rPr>
            </a:br>
            <a:r>
              <a:rPr lang="ru-RU" sz="2200" b="1" u="sng" dirty="0" smtClean="0">
                <a:solidFill>
                  <a:schemeClr val="tx1"/>
                </a:solidFill>
              </a:rPr>
              <a:t/>
            </a:r>
            <a:br>
              <a:rPr lang="ru-RU" sz="2200" b="1" u="sng" dirty="0" smtClean="0">
                <a:solidFill>
                  <a:schemeClr val="tx1"/>
                </a:solidFill>
              </a:rPr>
            </a:br>
            <a:r>
              <a:rPr lang="ru-RU" sz="2200" b="1" u="sng" dirty="0" smtClean="0">
                <a:solidFill>
                  <a:schemeClr val="tx1"/>
                </a:solidFill>
              </a:rPr>
              <a:t/>
            </a:r>
            <a:br>
              <a:rPr lang="ru-RU" sz="2200" b="1" u="sng" dirty="0" smtClean="0">
                <a:solidFill>
                  <a:schemeClr val="tx1"/>
                </a:solidFill>
              </a:rPr>
            </a:br>
            <a:r>
              <a:rPr lang="ru-RU" sz="2200" b="1" u="sng" dirty="0" smtClean="0">
                <a:solidFill>
                  <a:schemeClr val="tx1"/>
                </a:solidFill>
              </a:rPr>
              <a:t/>
            </a:r>
            <a:br>
              <a:rPr lang="ru-RU" sz="2200" b="1" u="sng" dirty="0" smtClean="0">
                <a:solidFill>
                  <a:schemeClr val="tx1"/>
                </a:solidFill>
              </a:rPr>
            </a:br>
            <a:r>
              <a:rPr lang="ru-RU" sz="4000" b="1" dirty="0" smtClean="0">
                <a:solidFill>
                  <a:schemeClr val="tx1"/>
                </a:solidFill>
              </a:rPr>
              <a:t>1. </a:t>
            </a:r>
            <a:r>
              <a:rPr lang="ru-RU" sz="4000" b="1" u="sng" dirty="0" smtClean="0">
                <a:solidFill>
                  <a:srgbClr val="FF0000"/>
                </a:solidFill>
              </a:rPr>
              <a:t>Наводнение</a:t>
            </a:r>
            <a:r>
              <a:rPr lang="ru-RU" sz="4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chemeClr val="tx1"/>
                </a:solidFill>
              </a:rPr>
              <a:t>- это временный подъем воды в реке, озере или море. При этом вода затопляет и разрушает дома, мосты, дороги, линии электропередач.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Причины наводнения: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- обильные осадки, дожди;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- интенсивное таяние снега;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- образование заторов (льдины весной);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- разрушение плотин и дамб;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загруженное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271044"/>
            <a:ext cx="3888431" cy="2966268"/>
          </a:xfrm>
        </p:spPr>
      </p:pic>
      <p:pic>
        <p:nvPicPr>
          <p:cNvPr id="6" name="Содержимое 5" descr="загруженное (1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788024" y="3284984"/>
            <a:ext cx="3888432" cy="2952328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14884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1. Как только сработает сигнал о наводнении «Внимание всем!», передаваемый сиренами, прерывистыми гудками транспортных средств, необходимо без промедления покинуть зону затопления. Как можно быстрее найдите возвышенное место и поднимитесь на него, чтобы вода вас не смыла.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ag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3258344"/>
            <a:ext cx="4536504" cy="2906960"/>
          </a:xfrm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9328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2. Не тратьте время на сбор вещей, денег, документов - все это помогут восстановить местные власти. Минуты промедления могут стоить жизни.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ages (1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2708920"/>
            <a:ext cx="5112568" cy="388843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29286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По возможности необходимо помочь эвакуироваться родственникам, инвалидам и людям преклонного возраста.</a:t>
            </a:r>
            <a:endParaRPr lang="ru-RU" sz="36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ages (2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11760" y="3282156"/>
            <a:ext cx="5400600" cy="317118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43688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Если эвакуация невозможна, поднимитесь на чердак или крышу дома. Привлекайте внимание спасателей кусками пестрой или белой ткани, привязанной к антенне или палке, в ночное время подавайте сигнал фонарями или факелами.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Не взбирайтесь на деревья, столбы и непрочные сооружения, они могут быть смыты водой.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" name="Содержимое 3" descr="images (3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3267869"/>
            <a:ext cx="5328592" cy="3329483"/>
          </a:xfrm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64479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2. </a:t>
            </a:r>
            <a:r>
              <a:rPr lang="ru-RU" sz="3200" b="1" u="sng" dirty="0" smtClean="0">
                <a:solidFill>
                  <a:srgbClr val="FF0000"/>
                </a:solidFill>
              </a:rPr>
              <a:t>Землетрясение</a:t>
            </a:r>
            <a:r>
              <a:rPr lang="ru-RU" sz="3200" dirty="0" smtClean="0">
                <a:solidFill>
                  <a:srgbClr val="FF0000"/>
                </a:solidFill>
              </a:rPr>
              <a:t> </a:t>
            </a:r>
            <a:r>
              <a:rPr lang="ru-RU" sz="3200" dirty="0" smtClean="0">
                <a:solidFill>
                  <a:schemeClr val="tx1"/>
                </a:solidFill>
              </a:rPr>
              <a:t>- это подземные толчки и колебания земной поверхности, возникающие в результате внезапных смещений и разрывов в земной коре.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images (4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250374" y="2636912"/>
            <a:ext cx="4321626" cy="3814030"/>
          </a:xfrm>
        </p:spPr>
      </p:pic>
      <p:pic>
        <p:nvPicPr>
          <p:cNvPr id="6" name="Содержимое 5" descr="загруженное (2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636912"/>
            <a:ext cx="4176464" cy="3744416"/>
          </a:xfrm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images (5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7" y="2132856"/>
            <a:ext cx="3960440" cy="4032448"/>
          </a:xfrm>
        </p:spPr>
      </p:pic>
      <p:sp>
        <p:nvSpPr>
          <p:cNvPr id="7" name="Текст 6"/>
          <p:cNvSpPr>
            <a:spLocks noGrp="1"/>
          </p:cNvSpPr>
          <p:nvPr>
            <p:ph type="body" idx="2"/>
          </p:nvPr>
        </p:nvSpPr>
        <p:spPr>
          <a:xfrm>
            <a:off x="500034" y="285728"/>
            <a:ext cx="3643338" cy="5962672"/>
          </a:xfrm>
        </p:spPr>
        <p:txBody>
          <a:bodyPr>
            <a:normAutofit/>
          </a:bodyPr>
          <a:lstStyle/>
          <a:p>
            <a:r>
              <a:rPr lang="ru-RU" sz="1800" b="1" dirty="0" smtClean="0"/>
              <a:t>Мы живем в домах, которые при подземных толчках ведут себя по-разному. Деревянные и бревенчатые здания наиболее устойчивы. Стойкость кирпичных и панельных домов зависит от качества стройматериалов и условий эксплуатации. Здания с большим количеством остекления очень опасны из-за вероятности разброса осколков стекла. Это опасно и для тех, кто находится снаружи.</a:t>
            </a:r>
          </a:p>
          <a:p>
            <a:r>
              <a:rPr lang="ru-RU" sz="1800" b="1" dirty="0" smtClean="0"/>
              <a:t>Самые безопасные места в помещении – это углы пересечения капитальных стен, дверные проемы в капитальных стенах, рядом с массивной устойчивой мебелью.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749248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chemeClr val="tx1"/>
                </a:solidFill>
              </a:rPr>
              <a:t>Если землетрясение застало вас в доме:</a:t>
            </a:r>
            <a:r>
              <a:rPr lang="ru-RU" sz="2200" b="1" u="sng" dirty="0" smtClean="0">
                <a:solidFill>
                  <a:schemeClr val="tx1"/>
                </a:solidFill>
              </a:rPr>
              <a:t/>
            </a:r>
            <a:br>
              <a:rPr lang="ru-RU" sz="2200" b="1" u="sng" dirty="0" smtClean="0">
                <a:solidFill>
                  <a:schemeClr val="tx1"/>
                </a:solidFill>
              </a:rPr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1. В нашем районе преобладают, в основном, невысокие малоэтажные строения, поэтому если здание, в котором вы находитесь, невысокое, например, кирпичный дом и есть возможность немедленно покинуть его, то в этом случае необходимо осторожно и быстро покинуть здание, отбежать от него на безопасное расстояние.</a:t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2. Если не удалось покинуть здание, постарайтесь добраться до безопасного места и защитить голову от падающих предметов. Можно спрятаться под обеденный или письменный стол, верстак и другую прочную мебель. Наибольшую опасность представляют падающие сверху предметы, камни, балки и т. д.</a:t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3. Не пытайтесь покинуть здание до окончания сильных подземных толчков. Не пользуйтесь лифтом.</a:t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1">
                    <a:lumMod val="75000"/>
                  </a:schemeClr>
                </a:solidFill>
              </a:rPr>
              <a:t>4. Держитесь подальше от окон, зеркал, витрин, неустойчивой мебели.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71546"/>
            <a:ext cx="8218112" cy="114300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 Цели и задачи классного часа: </a:t>
            </a:r>
            <a:br>
              <a:rPr lang="ru-RU" sz="4000" dirty="0" smtClean="0">
                <a:solidFill>
                  <a:srgbClr val="FFFF00"/>
                </a:solidFill>
              </a:rPr>
            </a:b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572032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sz="4000" dirty="0" smtClean="0"/>
              <a:t>*Воспитание у учащихся потребности предвидеть возможные жизненные ситуации. </a:t>
            </a:r>
          </a:p>
          <a:p>
            <a:pPr lvl="0"/>
            <a:r>
              <a:rPr lang="ru-RU" sz="4000" dirty="0" smtClean="0"/>
              <a:t>*Формирование сознательного и ответственного отношения к вопросам личной и общественной безопасности. </a:t>
            </a:r>
          </a:p>
          <a:p>
            <a:pPr lvl="0"/>
            <a:r>
              <a:rPr lang="ru-RU" sz="4000" dirty="0" smtClean="0"/>
              <a:t>*Формирование психологического стереотипа “окружающая среда – это система, живущая по определенным законам, и, чтобы выжить, надо знать и понимать эти законы и использовать их в своих интересах”. </a:t>
            </a:r>
          </a:p>
          <a:p>
            <a:pPr lvl="0"/>
            <a:r>
              <a:rPr lang="ru-RU" sz="4000" dirty="0" smtClean="0"/>
              <a:t>*Сформировать у учащихся представление о чрезвычайных ситуациях. 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305800" cy="5616624"/>
          </a:xfrm>
        </p:spPr>
        <p:txBody>
          <a:bodyPr>
            <a:noAutofit/>
          </a:bodyPr>
          <a:lstStyle/>
          <a:p>
            <a:r>
              <a:rPr lang="ru-RU" sz="3200" b="1" u="sng" dirty="0" smtClean="0">
                <a:solidFill>
                  <a:schemeClr val="tx1"/>
                </a:solidFill>
              </a:rPr>
              <a:t>Если землетрясение застало вас на улице:</a:t>
            </a:r>
            <a:br>
              <a:rPr lang="ru-RU" sz="3200" b="1" u="sng" dirty="0" smtClean="0">
                <a:solidFill>
                  <a:schemeClr val="tx1"/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1. Отойдите на открытое место.</a:t>
            </a:r>
            <a:br>
              <a:rPr lang="ru-RU" sz="3200" dirty="0" smtClean="0"/>
            </a:br>
            <a:r>
              <a:rPr lang="ru-RU" sz="3200" dirty="0" smtClean="0"/>
              <a:t>2. Не подходите к поврежденным зданиям, оборванным проводам, столбам и линиям электропередач, не стойте под мостами, навесами.</a:t>
            </a:r>
            <a:br>
              <a:rPr lang="ru-RU" sz="3200" dirty="0" smtClean="0"/>
            </a:br>
            <a:r>
              <a:rPr lang="ru-RU" sz="3200" dirty="0" smtClean="0"/>
              <a:t>3. Не возвращайтесь в дом, пока землетрясение не закончится.</a:t>
            </a:r>
            <a:br>
              <a:rPr lang="ru-RU" sz="3200" dirty="0" smtClean="0"/>
            </a:br>
            <a:r>
              <a:rPr lang="ru-RU" sz="3200" dirty="0" smtClean="0"/>
              <a:t>4. Если вы находитесь в машине, нужно остановиться и выйти из нее.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7684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3. </a:t>
            </a:r>
            <a:r>
              <a:rPr lang="ru-RU" sz="3200" b="1" u="sng" dirty="0" smtClean="0">
                <a:solidFill>
                  <a:srgbClr val="FF0000"/>
                </a:solidFill>
              </a:rPr>
              <a:t>Пожар</a:t>
            </a:r>
            <a:r>
              <a:rPr lang="ru-RU" sz="3200" dirty="0" smtClean="0">
                <a:solidFill>
                  <a:schemeClr val="tx1"/>
                </a:solidFill>
              </a:rPr>
              <a:t> – это неконтролируемый процесс горения, влекущий за собой гибель людей, уничтожение материальных ценностей. Пожары возникают стихийно (до 10%) или по воле человека (до 90%).</a:t>
            </a:r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5" name="Содержимое 4" descr="загруженное (3)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2708920"/>
            <a:ext cx="4032448" cy="3527474"/>
          </a:xfrm>
        </p:spPr>
      </p:pic>
      <p:pic>
        <p:nvPicPr>
          <p:cNvPr id="6" name="Содержимое 5" descr="images (6)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4008" y="2708920"/>
            <a:ext cx="4176464" cy="3528391"/>
          </a:xfr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3012944"/>
          </a:xfrm>
        </p:spPr>
        <p:txBody>
          <a:bodyPr>
            <a:normAutofit fontScale="90000"/>
          </a:bodyPr>
          <a:lstStyle/>
          <a:p>
            <a:r>
              <a:rPr lang="ru-RU" sz="2700" b="1" u="sng" dirty="0" smtClean="0">
                <a:solidFill>
                  <a:schemeClr val="tx1"/>
                </a:solidFill>
              </a:rPr>
              <a:t>Как действовать во время лесного пожара.</a:t>
            </a:r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1. Выходить из горящего леса необходимо в направлении, перпендикулярном распространению огня, то есть по «горелому» лесу.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2. Двигаться вдоль речек, ручьев, по воде.</a:t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2700" dirty="0" smtClean="0">
                <a:solidFill>
                  <a:schemeClr val="tx1"/>
                </a:solidFill>
              </a:rPr>
              <a:t>3. Рот и нос прикрывать влажной ватно-марлевой повязкой, платком, полотенцем.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images (7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5656" y="2996953"/>
            <a:ext cx="6192688" cy="3537148"/>
          </a:xfrm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sz="2200" u="sng" dirty="0" smtClean="0">
                <a:solidFill>
                  <a:schemeClr val="tx1"/>
                </a:solidFill>
              </a:rPr>
              <a:t>В случае </a:t>
            </a:r>
            <a:r>
              <a:rPr lang="ru-RU" sz="2200" b="1" u="sng" dirty="0" smtClean="0">
                <a:solidFill>
                  <a:schemeClr val="tx1"/>
                </a:solidFill>
              </a:rPr>
              <a:t>пожара в зданиях и сооружениях </a:t>
            </a:r>
            <a:r>
              <a:rPr lang="ru-RU" sz="2200" u="sng" dirty="0" smtClean="0">
                <a:solidFill>
                  <a:schemeClr val="tx1"/>
                </a:solidFill>
              </a:rPr>
              <a:t>нужно действовать следующим образом.</a:t>
            </a:r>
            <a:r>
              <a:rPr lang="ru-RU" sz="2200" dirty="0" smtClean="0">
                <a:solidFill>
                  <a:schemeClr val="tx1"/>
                </a:solidFill>
              </a:rPr>
              <a:t/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1. Немедленно покинуть загоревшееся здание и сразу же позвонить в пожарную команду по телефону </a:t>
            </a:r>
            <a:r>
              <a:rPr lang="ru-RU" sz="2200" dirty="0" smtClean="0">
                <a:solidFill>
                  <a:srgbClr val="FF0000"/>
                </a:solidFill>
              </a:rPr>
              <a:t>01, 010 </a:t>
            </a:r>
            <a:r>
              <a:rPr lang="ru-RU" sz="2200" dirty="0" smtClean="0">
                <a:solidFill>
                  <a:schemeClr val="tx1"/>
                </a:solidFill>
              </a:rPr>
              <a:t>(с мобильного телефона) 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2. Никогда не прячьтесь в загоревшейся квартире в комнаты, не объятые огнем, а еще хуже в кладовках, в ванных.</a:t>
            </a:r>
            <a:br>
              <a:rPr lang="ru-RU" sz="2200" dirty="0" smtClean="0">
                <a:solidFill>
                  <a:schemeClr val="tx1"/>
                </a:solidFill>
              </a:rPr>
            </a:br>
            <a:r>
              <a:rPr lang="ru-RU" sz="2200" dirty="0" smtClean="0">
                <a:solidFill>
                  <a:schemeClr val="tx1"/>
                </a:solidFill>
              </a:rPr>
              <a:t>3. Не открывайте во время пожара окна, двери, балконы. Свежий воздух только усиливает разбушевавшийся огонь.</a:t>
            </a:r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/>
          </a:p>
        </p:txBody>
      </p:sp>
      <p:pic>
        <p:nvPicPr>
          <p:cNvPr id="4" name="Содержимое 3" descr="images (8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63830" y="3325019"/>
            <a:ext cx="5800458" cy="3044501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116523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 </a:t>
            </a:r>
            <a:r>
              <a:rPr lang="ru-RU" sz="6000" dirty="0" smtClean="0">
                <a:solidFill>
                  <a:srgbClr val="FFFF00"/>
                </a:solidFill>
              </a:rPr>
              <a:t>Игра «Найди пару»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785926"/>
            <a:ext cx="8358246" cy="64294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Сход снега с гор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500430" y="1785926"/>
            <a:ext cx="50720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Лавина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2428868"/>
            <a:ext cx="842968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</a:rPr>
              <a:t>Перенос снега над поверхностью земли сильным ветром, приводящим к ухудшению видимости и заносу транспортных магистралей</a:t>
            </a: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3071810"/>
            <a:ext cx="3500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</a:rPr>
              <a:t>Метель</a:t>
            </a:r>
            <a:endParaRPr lang="ru-RU" sz="2000" dirty="0">
              <a:solidFill>
                <a:srgbClr val="000000"/>
              </a:solidFill>
            </a:endParaRPr>
          </a:p>
        </p:txBody>
      </p:sp>
      <p:sp>
        <p:nvSpPr>
          <p:cNvPr id="10" name="Текст 2"/>
          <p:cNvSpPr txBox="1">
            <a:spLocks/>
          </p:cNvSpPr>
          <p:nvPr/>
        </p:nvSpPr>
        <p:spPr>
          <a:xfrm>
            <a:off x="285720" y="3643314"/>
            <a:ext cx="8358246" cy="71438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/>
              <a:t>Выброс паров, газов, магмы, горных пород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Текст 2"/>
          <p:cNvSpPr txBox="1">
            <a:spLocks/>
          </p:cNvSpPr>
          <p:nvPr/>
        </p:nvSpPr>
        <p:spPr>
          <a:xfrm>
            <a:off x="4857752" y="4143380"/>
            <a:ext cx="4162452" cy="71438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000" b="1" dirty="0" smtClean="0"/>
              <a:t>Извержение вулкана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Текст 2"/>
          <p:cNvSpPr txBox="1">
            <a:spLocks/>
          </p:cNvSpPr>
          <p:nvPr/>
        </p:nvSpPr>
        <p:spPr>
          <a:xfrm>
            <a:off x="285720" y="4500570"/>
            <a:ext cx="8501122" cy="1071570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rgbClr val="7030A0"/>
                </a:solidFill>
              </a:rPr>
              <a:t>Сочетание сильного ураганного ветра с раскатами грома и молнией</a:t>
            </a:r>
          </a:p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Текст 2"/>
          <p:cNvSpPr txBox="1">
            <a:spLocks/>
          </p:cNvSpPr>
          <p:nvPr/>
        </p:nvSpPr>
        <p:spPr>
          <a:xfrm>
            <a:off x="5286380" y="5072074"/>
            <a:ext cx="3571900" cy="642942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000" dirty="0" smtClean="0">
                <a:solidFill>
                  <a:srgbClr val="7030A0"/>
                </a:solidFill>
              </a:rPr>
              <a:t>Гроза</a:t>
            </a:r>
          </a:p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Текст 2"/>
          <p:cNvSpPr txBox="1">
            <a:spLocks/>
          </p:cNvSpPr>
          <p:nvPr/>
        </p:nvSpPr>
        <p:spPr>
          <a:xfrm>
            <a:off x="214282" y="5572140"/>
            <a:ext cx="8582084" cy="1285860"/>
          </a:xfrm>
          <a:prstGeom prst="rect">
            <a:avLst/>
          </a:prstGeom>
        </p:spPr>
        <p:txBody>
          <a:bodyPr vert="horz" lIns="45720" rIns="45720" anchor="t">
            <a:normAutofit lnSpcReduction="10000"/>
          </a:bodyPr>
          <a:lstStyle/>
          <a:p>
            <a:pPr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800" b="1" dirty="0" smtClean="0">
                <a:solidFill>
                  <a:srgbClr val="00FF00"/>
                </a:solidFill>
              </a:rPr>
              <a:t>Ветер разрушительной силы и значительной продолжительности, скорость которого достигает 32 м/с. </a:t>
            </a:r>
          </a:p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Текст 2"/>
          <p:cNvSpPr txBox="1">
            <a:spLocks/>
          </p:cNvSpPr>
          <p:nvPr/>
        </p:nvSpPr>
        <p:spPr>
          <a:xfrm>
            <a:off x="3357554" y="6286520"/>
            <a:ext cx="5591212" cy="785818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>
              <a:spcBef>
                <a:spcPct val="20000"/>
              </a:spcBef>
              <a:buClr>
                <a:schemeClr val="accent3"/>
              </a:buClr>
              <a:buSzPct val="95000"/>
            </a:pPr>
            <a:r>
              <a:rPr lang="ru-RU" sz="2000" dirty="0" smtClean="0">
                <a:solidFill>
                  <a:srgbClr val="00FF00"/>
                </a:solidFill>
              </a:rPr>
              <a:t>Ураган </a:t>
            </a:r>
          </a:p>
          <a:p>
            <a:pPr lvl="0">
              <a:spcBef>
                <a:spcPct val="20000"/>
              </a:spcBef>
              <a:buClr>
                <a:schemeClr val="accent3"/>
              </a:buClr>
              <a:buSzPct val="95000"/>
            </a:pP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  <p:bldP spid="6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ЗАДАНИЕ 1.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Вы находитесь в своей квартире на 7 этаже. Родители на работе. Внезапно вы чувствуете резкий запах дыма и гари. Открыв входную дверь, видите, что весь подъезд объят пламенем, в дыму ни лифта, ни лестницы не видно. Ваши действия.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3214686"/>
            <a:ext cx="8492386" cy="2428892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r>
              <a:rPr lang="ru-RU" sz="2400" dirty="0" smtClean="0"/>
              <a:t>План действий.</a:t>
            </a:r>
          </a:p>
          <a:p>
            <a:r>
              <a:rPr lang="ru-RU" sz="2400" dirty="0" smtClean="0"/>
              <a:t>1.Позвонить по телефону 0-1, вызвать пожарных.</a:t>
            </a:r>
          </a:p>
          <a:p>
            <a:r>
              <a:rPr lang="ru-RU" sz="2400" dirty="0" smtClean="0"/>
              <a:t>2.Плотно закрыть входную дверь, забить тряпками все щели.</a:t>
            </a:r>
          </a:p>
          <a:p>
            <a:r>
              <a:rPr lang="ru-RU" sz="2400" dirty="0" smtClean="0"/>
              <a:t>3.Набрать воды в ванную.</a:t>
            </a:r>
          </a:p>
          <a:p>
            <a:r>
              <a:rPr lang="ru-RU" sz="2400" dirty="0" smtClean="0"/>
              <a:t>4.Приготовить фонарик или кусок цветной ткани, чтобы подавать сигналы.</a:t>
            </a:r>
          </a:p>
          <a:p>
            <a:r>
              <a:rPr lang="ru-RU" sz="2400" dirty="0" smtClean="0"/>
              <a:t>5.Если есть балкон, надо выйти на него и там ждать пожарных.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116523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 </a:t>
            </a:r>
            <a:r>
              <a:rPr lang="ru-RU" sz="6000" dirty="0" smtClean="0">
                <a:solidFill>
                  <a:srgbClr val="FFFF00"/>
                </a:solidFill>
              </a:rPr>
              <a:t>Хитрые вопросы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429156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1.Можно ли для спасения пользоваться лифтом?  </a:t>
            </a:r>
          </a:p>
          <a:p>
            <a:r>
              <a:rPr lang="ru-RU" sz="4000" dirty="0" smtClean="0"/>
              <a:t>(нет)</a:t>
            </a:r>
          </a:p>
          <a:p>
            <a:r>
              <a:rPr lang="ru-RU" sz="4000" dirty="0" smtClean="0"/>
              <a:t>2.Можно ли спускаться по водосточной трубе, связать куски тряпки или верёвки?  </a:t>
            </a:r>
          </a:p>
          <a:p>
            <a:r>
              <a:rPr lang="ru-RU" sz="4000" dirty="0" smtClean="0"/>
              <a:t>(нет)</a:t>
            </a:r>
          </a:p>
          <a:p>
            <a:r>
              <a:rPr lang="ru-RU" sz="4000" dirty="0" smtClean="0"/>
              <a:t>3.Как нужно передвигаться по задымлённому помещению?  </a:t>
            </a:r>
          </a:p>
          <a:p>
            <a:r>
              <a:rPr lang="ru-RU" sz="4000" dirty="0" smtClean="0"/>
              <a:t>(ползком или согнувшись)</a:t>
            </a:r>
          </a:p>
          <a:p>
            <a:endParaRPr lang="ru-RU" sz="4000" dirty="0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2376264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ЗАДАНИЕ 2.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Вы смотрите телевизор в своей квартире на 9 этаже. Бабушка спит в соседней комнате. Внезапно телевизор взрывается и начинает сильно дымиться. Комната наполняется дымом . Ваши действия.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1050" dirty="0" smtClean="0"/>
              <a:t/>
            </a:r>
            <a:br>
              <a:rPr lang="ru-RU" sz="1050" dirty="0" smtClean="0"/>
            </a:br>
            <a:endParaRPr lang="ru-RU" sz="105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3214686"/>
            <a:ext cx="8492386" cy="2428892"/>
          </a:xfrm>
          <a:prstGeom prst="rect">
            <a:avLst/>
          </a:prstGeom>
        </p:spPr>
        <p:txBody>
          <a:bodyPr vert="horz" lIns="0" rIns="0" bIns="0" anchor="b">
            <a:normAutofit fontScale="90000" lnSpcReduction="20000"/>
          </a:bodyPr>
          <a:lstStyle/>
          <a:p>
            <a:r>
              <a:rPr lang="ru-RU" sz="2400" dirty="0" smtClean="0"/>
              <a:t>План действий.</a:t>
            </a:r>
          </a:p>
          <a:p>
            <a:r>
              <a:rPr lang="ru-RU" sz="2400" dirty="0" smtClean="0"/>
              <a:t>1.Выключить телевизор из розетки.</a:t>
            </a:r>
          </a:p>
          <a:p>
            <a:r>
              <a:rPr lang="ru-RU" sz="2400" dirty="0" smtClean="0"/>
              <a:t>2.Набросить на телевизор плотное одеяло.</a:t>
            </a:r>
          </a:p>
          <a:p>
            <a:r>
              <a:rPr lang="ru-RU" sz="2400" dirty="0" smtClean="0"/>
              <a:t>3.Намочить платок и дышать через него.</a:t>
            </a:r>
          </a:p>
          <a:p>
            <a:r>
              <a:rPr lang="ru-RU" sz="2400" dirty="0" smtClean="0"/>
              <a:t>4.Забрать бабушку и немедленно выйти из помещения, плотно закрыв дверь.</a:t>
            </a:r>
          </a:p>
          <a:p>
            <a:r>
              <a:rPr lang="ru-RU" sz="2400" dirty="0" smtClean="0"/>
              <a:t>5.Позвонить по телефону 0-1, вызвать пожарных.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116523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 </a:t>
            </a:r>
            <a:r>
              <a:rPr lang="ru-RU" sz="6000" dirty="0" smtClean="0">
                <a:solidFill>
                  <a:srgbClr val="FFFF00"/>
                </a:solidFill>
              </a:rPr>
              <a:t>Хитрые вопросы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572032"/>
          </a:xfrm>
        </p:spPr>
        <p:txBody>
          <a:bodyPr>
            <a:normAutofit fontScale="77500" lnSpcReduction="20000"/>
          </a:bodyPr>
          <a:lstStyle/>
          <a:p>
            <a:r>
              <a:rPr lang="ru-RU" sz="4000" dirty="0" smtClean="0"/>
              <a:t>1.А может лучше сразу вылить на горящий телевизор ведро воды? </a:t>
            </a:r>
          </a:p>
          <a:p>
            <a:r>
              <a:rPr lang="ru-RU" sz="4000" dirty="0" smtClean="0"/>
              <a:t>( нельзя тушить включенные электроприборы водой )</a:t>
            </a:r>
          </a:p>
          <a:p>
            <a:r>
              <a:rPr lang="ru-RU" sz="4000" dirty="0" smtClean="0"/>
              <a:t>2.А можно накрыть телевизор одеялом и тушить пожар самому?  </a:t>
            </a:r>
          </a:p>
          <a:p>
            <a:r>
              <a:rPr lang="ru-RU" sz="4000" dirty="0" smtClean="0"/>
              <a:t>( нет, надо вызвать пожарных )</a:t>
            </a:r>
          </a:p>
          <a:p>
            <a:r>
              <a:rPr lang="ru-RU" sz="4000" dirty="0" smtClean="0"/>
              <a:t>3.А если глаза разъедает дымом, что делать?</a:t>
            </a:r>
          </a:p>
          <a:p>
            <a:r>
              <a:rPr lang="ru-RU" sz="4000" dirty="0" smtClean="0"/>
              <a:t>( закрыть глаза мокрой тряпкой и двигаться к выходу, держась за стенку )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116523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 </a:t>
            </a:r>
            <a:r>
              <a:rPr lang="ru-RU" sz="6000" dirty="0" smtClean="0">
                <a:solidFill>
                  <a:srgbClr val="FFFF00"/>
                </a:solidFill>
              </a:rPr>
              <a:t>Литературный конкурс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1428760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 каких произведениях нарушение основ безопасности привело к печальным последствиям?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682752" y="4143380"/>
            <a:ext cx="8185052" cy="228601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357158" y="3571876"/>
            <a:ext cx="8510646" cy="3286124"/>
          </a:xfrm>
          <a:prstGeom prst="rect">
            <a:avLst/>
          </a:prstGeom>
        </p:spPr>
        <p:txBody>
          <a:bodyPr vert="horz" lIns="45720" rIns="45720" anchor="t">
            <a:normAutofit fontScale="70000" lnSpcReduction="20000"/>
          </a:bodyPr>
          <a:lstStyle/>
          <a:p>
            <a:r>
              <a:rPr lang="ru-RU" sz="4000" dirty="0" smtClean="0"/>
              <a:t>«Колобок» </a:t>
            </a:r>
          </a:p>
          <a:p>
            <a:r>
              <a:rPr lang="ru-RU" sz="4000" dirty="0" smtClean="0"/>
              <a:t>(чрезмерное доверие к незнакомцам);</a:t>
            </a:r>
          </a:p>
          <a:p>
            <a:r>
              <a:rPr lang="ru-RU" sz="4000" dirty="0" smtClean="0"/>
              <a:t>«Волк и семеро козлят» </a:t>
            </a:r>
          </a:p>
          <a:p>
            <a:r>
              <a:rPr lang="ru-RU" sz="4000" dirty="0" smtClean="0"/>
              <a:t>(не открывай дверь чужим);</a:t>
            </a:r>
          </a:p>
          <a:p>
            <a:r>
              <a:rPr lang="ru-RU" sz="4000" dirty="0" smtClean="0"/>
              <a:t>«Сестрица </a:t>
            </a:r>
            <a:r>
              <a:rPr lang="ru-RU" sz="4000" dirty="0" err="1" smtClean="0"/>
              <a:t>Алёнушка</a:t>
            </a:r>
            <a:r>
              <a:rPr lang="ru-RU" sz="4000" dirty="0" smtClean="0"/>
              <a:t> и братец Иванушка» </a:t>
            </a:r>
          </a:p>
          <a:p>
            <a:r>
              <a:rPr lang="ru-RU" sz="4000" dirty="0" smtClean="0"/>
              <a:t>(слушайся старших);</a:t>
            </a:r>
          </a:p>
          <a:p>
            <a:r>
              <a:rPr lang="ru-RU" sz="4000" dirty="0" smtClean="0"/>
              <a:t>«Снежная королева» Г.Х.Андерсена</a:t>
            </a:r>
          </a:p>
          <a:p>
            <a:r>
              <a:rPr lang="ru-RU" sz="4000" dirty="0" smtClean="0"/>
              <a:t> (нельзя цеплять санки за впереди идущий транспорт).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28604"/>
            <a:ext cx="8218112" cy="1500198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smtClean="0"/>
              <a:t>Образовательно-воспитательные задачи: 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572032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sz="4000" dirty="0" smtClean="0"/>
              <a:t>1. Выявление творческих способностей учащихся при анализе обстановки и составлении плана выхода из нее. </a:t>
            </a:r>
          </a:p>
          <a:p>
            <a:pPr lvl="0"/>
            <a:r>
              <a:rPr lang="ru-RU" sz="4000" dirty="0" smtClean="0"/>
              <a:t>2. Формирование психологического стереотипа “чтобы преодолеть опасность, надо знать, откуда она возникает, чем грозит и как надо ее преодолеть”. </a:t>
            </a:r>
          </a:p>
          <a:p>
            <a:pPr lvl="0"/>
            <a:endParaRPr lang="ru-RU" sz="4000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-357214"/>
            <a:ext cx="8218112" cy="1071570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Отгадайте загадки «Что опасно?»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4" name="Текст 2"/>
          <p:cNvSpPr txBox="1">
            <a:spLocks/>
          </p:cNvSpPr>
          <p:nvPr/>
        </p:nvSpPr>
        <p:spPr>
          <a:xfrm>
            <a:off x="682752" y="4143380"/>
            <a:ext cx="8185052" cy="2286016"/>
          </a:xfrm>
          <a:prstGeom prst="rect">
            <a:avLst/>
          </a:prstGeom>
        </p:spPr>
        <p:txBody>
          <a:bodyPr vert="horz" lIns="45720" rIns="4572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Текст 2"/>
          <p:cNvSpPr txBox="1">
            <a:spLocks/>
          </p:cNvSpPr>
          <p:nvPr/>
        </p:nvSpPr>
        <p:spPr>
          <a:xfrm>
            <a:off x="142844" y="714356"/>
            <a:ext cx="8858312" cy="6143644"/>
          </a:xfrm>
          <a:prstGeom prst="rect">
            <a:avLst/>
          </a:prstGeom>
        </p:spPr>
        <p:txBody>
          <a:bodyPr vert="horz" lIns="45720" rIns="45720" anchor="t">
            <a:normAutofit fontScale="25000" lnSpcReduction="20000"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Чтоб тебе помочь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Путь пройти опасный,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Горит и день, и ночь –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Зелёный, жёлтый, красный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(светофор)</a:t>
            </a:r>
          </a:p>
          <a:p>
            <a:r>
              <a:rPr lang="ru-RU" sz="4800" dirty="0" smtClean="0"/>
              <a:t> 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Остренькая проволочка,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Дырявая </a:t>
            </a:r>
            <a:r>
              <a:rPr lang="ru-RU" sz="4800" dirty="0" err="1" smtClean="0">
                <a:solidFill>
                  <a:schemeClr val="bg1"/>
                </a:solidFill>
              </a:rPr>
              <a:t>головочка</a:t>
            </a:r>
            <a:r>
              <a:rPr lang="ru-RU" sz="4800" dirty="0" smtClean="0">
                <a:solidFill>
                  <a:schemeClr val="bg1"/>
                </a:solidFill>
              </a:rPr>
              <a:t>.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Остренький зубок –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Береги-ка свой глазок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(иголка)</a:t>
            </a:r>
          </a:p>
          <a:p>
            <a:r>
              <a:rPr lang="ru-RU" sz="4800" dirty="0" smtClean="0"/>
              <a:t> 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Как начнём говорить – разговаривать,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Надо чай поскорее заваривать,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Да пальцы беречь – не обваривать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 (кипяток)</a:t>
            </a:r>
          </a:p>
          <a:p>
            <a:endParaRPr lang="ru-RU" sz="4800" dirty="0" smtClean="0"/>
          </a:p>
          <a:p>
            <a:r>
              <a:rPr lang="ru-RU" sz="4800" dirty="0" smtClean="0">
                <a:solidFill>
                  <a:schemeClr val="bg1"/>
                </a:solidFill>
              </a:rPr>
              <a:t>Без ног бежит,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Без огня горит,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Без зубов, а кусается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(электричество</a:t>
            </a:r>
            <a:r>
              <a:rPr lang="ru-RU" sz="4800" dirty="0" smtClean="0"/>
              <a:t>)</a:t>
            </a:r>
          </a:p>
          <a:p>
            <a:r>
              <a:rPr lang="ru-RU" sz="4800" dirty="0" smtClean="0"/>
              <a:t> 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Это тесный - </a:t>
            </a:r>
            <a:r>
              <a:rPr lang="ru-RU" sz="4800" dirty="0" err="1" smtClean="0">
                <a:solidFill>
                  <a:schemeClr val="bg1"/>
                </a:solidFill>
              </a:rPr>
              <a:t>тесный</a:t>
            </a:r>
            <a:r>
              <a:rPr lang="ru-RU" sz="4800" dirty="0" smtClean="0">
                <a:solidFill>
                  <a:schemeClr val="bg1"/>
                </a:solidFill>
              </a:rPr>
              <a:t> дом,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Сто сестричек живут в нём,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И любая из сестёр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Может вспыхнуть, как костёр!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Не шути с сестричками,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Тоненькими…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 (спичками)</a:t>
            </a:r>
          </a:p>
          <a:p>
            <a:r>
              <a:rPr lang="ru-RU" sz="4800" dirty="0" smtClean="0"/>
              <a:t> 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Выпал на пол уголёк,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Деревянный пол зажёг.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Не зевай и не стой,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А залей его… 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(водой)</a:t>
            </a:r>
          </a:p>
          <a:p>
            <a:r>
              <a:rPr lang="ru-RU" sz="4800" dirty="0" smtClean="0"/>
              <a:t> 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Я пузатый и пыхтящий,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Ротозеев не терпящий.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Если только захочу, </a:t>
            </a:r>
          </a:p>
          <a:p>
            <a:r>
              <a:rPr lang="ru-RU" sz="4800" dirty="0" smtClean="0">
                <a:solidFill>
                  <a:schemeClr val="bg1"/>
                </a:solidFill>
              </a:rPr>
              <a:t>Кипятком вас окачу</a:t>
            </a:r>
          </a:p>
          <a:p>
            <a:r>
              <a:rPr lang="ru-RU" sz="4800" dirty="0" smtClean="0">
                <a:solidFill>
                  <a:srgbClr val="FFFF00"/>
                </a:solidFill>
              </a:rPr>
              <a:t> (самовар)</a:t>
            </a:r>
          </a:p>
          <a:p>
            <a:endParaRPr lang="ru-RU" sz="40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7" dur="500"/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0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4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/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8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/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 fill="hold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2" dur="500" fill="hold"/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6" dur="500" fill="hold"/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7" fill="hold">
                      <p:stCondLst>
                        <p:cond delay="indefinite"/>
                      </p:stCondLst>
                      <p:childTnLst>
                        <p:par>
                          <p:cTn id="198" fill="hold">
                            <p:stCondLst>
                              <p:cond delay="0"/>
                            </p:stCondLst>
                            <p:childTnLst>
                              <p:par>
                                <p:cTn id="1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1" dur="500" fill="hold"/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6" dur="5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0" dur="500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500"/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4" dur="500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5" dur="500"/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4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8" dur="500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9" dur="500"/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5" end="2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2" dur="500"/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3" dur="500"/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6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6" dur="500"/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7" dur="500"/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7" end="2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0" dur="500"/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1" dur="500"/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8" end="2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8" dur="500" fill="hold"/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1" dur="500" fill="hold"/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2" dur="500" fill="hold"/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5" dur="500" fill="hold"/>
                                        <p:tgtEl>
                                          <p:spTgt spid="6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6" dur="500" fill="hold"/>
                                        <p:tgtEl>
                                          <p:spTgt spid="6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9" dur="500" fill="hold"/>
                                        <p:tgtEl>
                                          <p:spTgt spid="6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0" dur="500" fill="hold"/>
                                        <p:tgtEl>
                                          <p:spTgt spid="6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1" fill="hold">
                      <p:stCondLst>
                        <p:cond delay="indefinite"/>
                      </p:stCondLst>
                      <p:childTnLst>
                        <p:par>
                          <p:cTn id="252" fill="hold">
                            <p:stCondLst>
                              <p:cond delay="0"/>
                            </p:stCondLst>
                            <p:childTnLst>
                              <p:par>
                                <p:cTn id="2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5" dur="500" fill="hold"/>
                                        <p:tgtEl>
                                          <p:spTgt spid="6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6" dur="500" fill="hold"/>
                                        <p:tgtEl>
                                          <p:spTgt spid="6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0" dur="500"/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1" dur="500"/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0" end="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4" dur="500"/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5" dur="500"/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1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8" dur="500"/>
                                        <p:tgtEl>
                                          <p:spTgt spid="6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9" dur="500"/>
                                        <p:tgtEl>
                                          <p:spTgt spid="6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2" end="3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2" dur="500"/>
                                        <p:tgtEl>
                                          <p:spTgt spid="6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3" dur="500"/>
                                        <p:tgtEl>
                                          <p:spTgt spid="6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3" end="3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6" dur="500"/>
                                        <p:tgtEl>
                                          <p:spTgt spid="6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7" dur="500"/>
                                        <p:tgtEl>
                                          <p:spTgt spid="6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4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9" fill="hold">
                      <p:stCondLst>
                        <p:cond delay="indefinite"/>
                      </p:stCondLst>
                      <p:childTnLst>
                        <p:par>
                          <p:cTn id="280" fill="hold">
                            <p:stCondLst>
                              <p:cond delay="0"/>
                            </p:stCondLst>
                            <p:childTnLst>
                              <p:par>
                                <p:cTn id="2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3" dur="500" fill="hold"/>
                                        <p:tgtEl>
                                          <p:spTgt spid="6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4" dur="500" fill="hold"/>
                                        <p:tgtEl>
                                          <p:spTgt spid="6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7" dur="500" fill="hold"/>
                                        <p:tgtEl>
                                          <p:spTgt spid="6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8" dur="500" fill="hold"/>
                                        <p:tgtEl>
                                          <p:spTgt spid="6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1" dur="500" fill="hold"/>
                                        <p:tgtEl>
                                          <p:spTgt spid="6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2" dur="500" fill="hold"/>
                                        <p:tgtEl>
                                          <p:spTgt spid="6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5" dur="500" fill="hold"/>
                                        <p:tgtEl>
                                          <p:spTgt spid="6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6" dur="500" fill="hold"/>
                                        <p:tgtEl>
                                          <p:spTgt spid="6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7" fill="hold">
                      <p:stCondLst>
                        <p:cond delay="indefinite"/>
                      </p:stCondLst>
                      <p:childTnLst>
                        <p:par>
                          <p:cTn id="298" fill="hold">
                            <p:stCondLst>
                              <p:cond delay="0"/>
                            </p:stCondLst>
                            <p:childTnLst>
                              <p:par>
                                <p:cTn id="29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1" dur="500" fill="hold"/>
                                        <p:tgtEl>
                                          <p:spTgt spid="6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2" dur="500" fill="hold"/>
                                        <p:tgtEl>
                                          <p:spTgt spid="6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3" fill="hold">
                      <p:stCondLst>
                        <p:cond delay="indefinite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6" dur="500"/>
                                        <p:tgtEl>
                                          <p:spTgt spid="6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7" dur="500"/>
                                        <p:tgtEl>
                                          <p:spTgt spid="6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6" end="3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0" dur="500"/>
                                        <p:tgtEl>
                                          <p:spTgt spid="6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1" dur="500"/>
                                        <p:tgtEl>
                                          <p:spTgt spid="6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7" end="3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3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4" dur="500"/>
                                        <p:tgtEl>
                                          <p:spTgt spid="6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5" dur="500"/>
                                        <p:tgtEl>
                                          <p:spTgt spid="6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18" dur="500"/>
                                        <p:tgtEl>
                                          <p:spTgt spid="6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9" dur="500"/>
                                        <p:tgtEl>
                                          <p:spTgt spid="6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9" end="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2" dur="500"/>
                                        <p:tgtEl>
                                          <p:spTgt spid="6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3" dur="500"/>
                                        <p:tgtEl>
                                          <p:spTgt spid="6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0" end="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1165238"/>
          </a:xfrm>
        </p:spPr>
        <p:txBody>
          <a:bodyPr/>
          <a:lstStyle/>
          <a:p>
            <a:r>
              <a:rPr lang="ru-RU" sz="4000" dirty="0" smtClean="0">
                <a:solidFill>
                  <a:srgbClr val="FFFF00"/>
                </a:solidFill>
              </a:rPr>
              <a:t>    </a:t>
            </a:r>
            <a:r>
              <a:rPr lang="ru-RU" sz="6000" dirty="0" smtClean="0">
                <a:solidFill>
                  <a:srgbClr val="FFFF00"/>
                </a:solidFill>
              </a:rPr>
              <a:t>Подведение итогов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572032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/>
              <a:t>1.О чём сегодня мы говорили на классном часе?</a:t>
            </a:r>
          </a:p>
          <a:p>
            <a:r>
              <a:rPr lang="ru-RU" sz="4000" dirty="0" smtClean="0"/>
              <a:t>2.Что такое экстремальные ситуации?</a:t>
            </a:r>
          </a:p>
          <a:p>
            <a:r>
              <a:rPr lang="ru-RU" sz="4000" dirty="0" smtClean="0"/>
              <a:t>3.Кто такие спасатели?</a:t>
            </a:r>
          </a:p>
          <a:p>
            <a:r>
              <a:rPr lang="ru-RU" sz="4000" dirty="0" smtClean="0"/>
              <a:t>4.Может ли человек сам себя спасти?</a:t>
            </a:r>
          </a:p>
          <a:p>
            <a:r>
              <a:rPr lang="ru-RU" sz="4000" dirty="0" smtClean="0"/>
              <a:t>5.Что для этого надо делать?</a:t>
            </a:r>
          </a:p>
          <a:p>
            <a:r>
              <a:rPr lang="ru-RU" sz="4000" dirty="0" smtClean="0"/>
              <a:t>6.Чему вас научил этот классный час?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428604"/>
            <a:ext cx="8218112" cy="1500198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smtClean="0"/>
              <a:t>Коррекционные задачи: 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572032"/>
          </a:xfrm>
        </p:spPr>
        <p:txBody>
          <a:bodyPr>
            <a:normAutofit/>
          </a:bodyPr>
          <a:lstStyle/>
          <a:p>
            <a:pPr lvl="0"/>
            <a:r>
              <a:rPr lang="ru-RU" sz="4000" dirty="0" smtClean="0"/>
              <a:t>1. Коррекция мыслительной деятельности. </a:t>
            </a:r>
          </a:p>
          <a:p>
            <a:pPr lvl="0"/>
            <a:r>
              <a:rPr lang="ru-RU" sz="4000" dirty="0" smtClean="0"/>
              <a:t>2. Коррекция устной речи – правильность, четкость воспроизведения ответов на вопросы, расширение словарного запаса учащихся. 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42918"/>
            <a:ext cx="8218112" cy="1643074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 </a:t>
            </a:r>
            <a:r>
              <a:rPr lang="ru-RU" sz="4000" dirty="0" smtClean="0"/>
              <a:t>Дидактические задачи: 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br>
              <a:rPr lang="ru-RU" sz="4000" dirty="0" smtClean="0"/>
            </a:br>
            <a:r>
              <a:rPr lang="ru-RU" sz="4000" dirty="0" smtClean="0"/>
              <a:t> </a:t>
            </a:r>
            <a:endParaRPr lang="ru-RU" sz="6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071678"/>
            <a:ext cx="8185052" cy="4572032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sz="4000" dirty="0" smtClean="0"/>
              <a:t>1. Сформировать знания о способах защиты и </a:t>
            </a:r>
            <a:r>
              <a:rPr lang="ru-RU" sz="4000" dirty="0" err="1" smtClean="0"/>
              <a:t>самоспасения</a:t>
            </a:r>
            <a:r>
              <a:rPr lang="ru-RU" sz="4000" dirty="0" smtClean="0"/>
              <a:t> при ураганном ветре, грозе, землетрясении и пожаре.</a:t>
            </a:r>
          </a:p>
          <a:p>
            <a:pPr lvl="0"/>
            <a:r>
              <a:rPr lang="ru-RU" sz="4000" dirty="0" smtClean="0"/>
              <a:t>2. Создать у учащихся надлежащую психологическую установку на предстоящую учебную работу, раскрыть роль получаемой информации для выживания в условиях современного мира. 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57232"/>
            <a:ext cx="8113614" cy="5308072"/>
          </a:xfrm>
        </p:spPr>
        <p:txBody>
          <a:bodyPr>
            <a:normAutofit fontScale="92500" lnSpcReduction="10000"/>
          </a:bodyPr>
          <a:lstStyle/>
          <a:p>
            <a:r>
              <a:rPr lang="ru-RU" sz="4000" dirty="0" smtClean="0"/>
              <a:t>В процессе жизнедеятельности человека всегда существуют различные опасности, которые могут привести к несчастному случаю. Чаще всего опасные ситуации создает сам человек, нарушая различные правила и нормы поведения. Но иногда происходят чрезвычайные ситуации природного характера. </a:t>
            </a:r>
          </a:p>
          <a:p>
            <a:endParaRPr lang="ru-RU" sz="40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57232"/>
            <a:ext cx="8113614" cy="530807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На доске написаны слова, попробуйте самостоятельно составить из них определение, что такое </a:t>
            </a:r>
            <a:r>
              <a:rPr lang="ru-RU" sz="4000" dirty="0" smtClean="0">
                <a:solidFill>
                  <a:srgbClr val="FF0066"/>
                </a:solidFill>
              </a:rPr>
              <a:t>Ч.С. </a:t>
            </a:r>
            <a:r>
              <a:rPr lang="ru-RU" sz="4000" dirty="0" smtClean="0"/>
              <a:t>?</a:t>
            </a:r>
            <a:endParaRPr lang="ru-RU" sz="4000" dirty="0" smtClean="0">
              <a:solidFill>
                <a:srgbClr val="FF0066"/>
              </a:solidFill>
            </a:endParaRPr>
          </a:p>
          <a:p>
            <a:r>
              <a:rPr lang="ru-RU" sz="4000" dirty="0" smtClean="0">
                <a:solidFill>
                  <a:srgbClr val="FFFF00"/>
                </a:solidFill>
              </a:rPr>
              <a:t>Обстоятельства, </a:t>
            </a:r>
            <a:r>
              <a:rPr lang="ru-RU" sz="4000" dirty="0" smtClean="0">
                <a:solidFill>
                  <a:srgbClr val="002060"/>
                </a:solidFill>
              </a:rPr>
              <a:t>жизни</a:t>
            </a:r>
            <a:r>
              <a:rPr lang="ru-RU" sz="4000" dirty="0" smtClean="0"/>
              <a:t>, которые, </a:t>
            </a:r>
            <a:r>
              <a:rPr lang="ru-RU" sz="4000" dirty="0" smtClean="0">
                <a:solidFill>
                  <a:srgbClr val="000000"/>
                </a:solidFill>
              </a:rPr>
              <a:t>людей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rgbClr val="FF0000"/>
                </a:solidFill>
              </a:rPr>
              <a:t>и их жизнедеятельности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угрожают</a:t>
            </a:r>
            <a:r>
              <a:rPr lang="ru-RU" sz="4000" dirty="0" smtClean="0"/>
              <a:t>, </a:t>
            </a:r>
            <a:r>
              <a:rPr lang="ru-RU" sz="4000" dirty="0" smtClean="0">
                <a:solidFill>
                  <a:srgbClr val="008000"/>
                </a:solidFill>
              </a:rPr>
              <a:t>многих</a:t>
            </a:r>
            <a:r>
              <a:rPr lang="ru-RU" sz="4000" dirty="0" smtClean="0"/>
              <a:t>.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57232"/>
            <a:ext cx="8113614" cy="530807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66"/>
                </a:solidFill>
              </a:rPr>
              <a:t>Ч.С.</a:t>
            </a:r>
            <a:r>
              <a:rPr lang="ru-RU" sz="4000" dirty="0" smtClean="0"/>
              <a:t> – это </a:t>
            </a:r>
            <a:r>
              <a:rPr lang="ru-RU" sz="4000" dirty="0" smtClean="0">
                <a:solidFill>
                  <a:srgbClr val="FFFF00"/>
                </a:solidFill>
              </a:rPr>
              <a:t>обстоятельства</a:t>
            </a:r>
            <a:r>
              <a:rPr lang="ru-RU" sz="4000" dirty="0" smtClean="0"/>
              <a:t>, которые </a:t>
            </a:r>
            <a:r>
              <a:rPr lang="ru-RU" sz="4000" dirty="0" smtClean="0">
                <a:solidFill>
                  <a:srgbClr val="00B0F0"/>
                </a:solidFill>
              </a:rPr>
              <a:t>угрожают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2060"/>
                </a:solidFill>
              </a:rPr>
              <a:t>жизни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008000"/>
                </a:solidFill>
              </a:rPr>
              <a:t>многих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chemeClr val="bg1"/>
                </a:solidFill>
              </a:rPr>
              <a:t>людей</a:t>
            </a:r>
            <a:r>
              <a:rPr lang="ru-RU" sz="4000" dirty="0" smtClean="0"/>
              <a:t> </a:t>
            </a:r>
            <a:r>
              <a:rPr lang="ru-RU" sz="4000" dirty="0" smtClean="0">
                <a:solidFill>
                  <a:srgbClr val="FF0000"/>
                </a:solidFill>
              </a:rPr>
              <a:t>и их жизнедеятельности</a:t>
            </a:r>
            <a:r>
              <a:rPr lang="ru-RU" sz="4000" dirty="0" smtClean="0"/>
              <a:t>.</a:t>
            </a:r>
          </a:p>
          <a:p>
            <a:endParaRPr lang="ru-RU" sz="4000" dirty="0" smtClean="0"/>
          </a:p>
          <a:p>
            <a:endParaRPr lang="ru-RU" sz="4000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620688"/>
            <a:ext cx="8218112" cy="2058504"/>
          </a:xfrm>
        </p:spPr>
        <p:txBody>
          <a:bodyPr/>
          <a:lstStyle/>
          <a:p>
            <a:r>
              <a:rPr lang="ru-RU" sz="7200" dirty="0" smtClean="0">
                <a:solidFill>
                  <a:srgbClr val="FF0000"/>
                </a:solidFill>
              </a:rPr>
              <a:t>!!!</a:t>
            </a:r>
            <a:r>
              <a:rPr lang="ru-RU" sz="4000" dirty="0" smtClean="0">
                <a:solidFill>
                  <a:srgbClr val="FFFF00"/>
                </a:solidFill>
              </a:rPr>
              <a:t>    Экстремальная, ч</a:t>
            </a:r>
            <a:r>
              <a:rPr lang="ru-RU" sz="4000" u="sng" dirty="0" smtClean="0">
                <a:solidFill>
                  <a:srgbClr val="FFFF00"/>
                </a:solidFill>
              </a:rPr>
              <a:t>резвычайная ситуация – это опасность, угрожающая сразу многим людям</a:t>
            </a:r>
            <a:endParaRPr lang="ru-RU" sz="4000" u="sng" dirty="0">
              <a:solidFill>
                <a:srgbClr val="FFFF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996952"/>
            <a:ext cx="8185052" cy="3861048"/>
          </a:xfrm>
        </p:spPr>
        <p:txBody>
          <a:bodyPr>
            <a:normAutofit fontScale="85000" lnSpcReduction="20000"/>
          </a:bodyPr>
          <a:lstStyle/>
          <a:p>
            <a:r>
              <a:rPr lang="ru-RU" sz="4000" dirty="0" smtClean="0"/>
              <a:t>Экстремальный - значит трудный, сложный. Экстремальные ситуации – значит трудные, сложные, неприятные ситуации, в которых может оказаться человек.</a:t>
            </a:r>
          </a:p>
          <a:p>
            <a:r>
              <a:rPr lang="ru-RU" sz="4000" dirty="0" smtClean="0"/>
              <a:t>Чрезвычайные ситуации могут быть </a:t>
            </a:r>
            <a:r>
              <a:rPr lang="ru-RU" sz="4000" u="sng" dirty="0" smtClean="0"/>
              <a:t>природные, техногенные и экологические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229</TotalTime>
  <Words>1065</Words>
  <Application>Microsoft Office PowerPoint</Application>
  <PresentationFormat>Экран (4:3)</PresentationFormat>
  <Paragraphs>143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  Классный час в 6 классе</vt:lpstr>
      <vt:lpstr>    Цели и задачи классного часа:  </vt:lpstr>
      <vt:lpstr> Образовательно-воспитательные задачи: </vt:lpstr>
      <vt:lpstr> Коррекционные задачи:   </vt:lpstr>
      <vt:lpstr> Дидактические задачи:     </vt:lpstr>
      <vt:lpstr>Презентация PowerPoint</vt:lpstr>
      <vt:lpstr>Презентация PowerPoint</vt:lpstr>
      <vt:lpstr>Презентация PowerPoint</vt:lpstr>
      <vt:lpstr>!!!    Экстремальная, чрезвычайная ситуация – это опасность, угрожающая сразу многим людям</vt:lpstr>
      <vt:lpstr>Презентация PowerPoint</vt:lpstr>
      <vt:lpstr>Давайте рассмотрим несколько экстремальных ситуаций</vt:lpstr>
      <vt:lpstr>    1. Наводнение - это временный подъем воды в реке, озере или море. При этом вода затопляет и разрушает дома, мосты, дороги, линии электропередач.  Причины наводнения: - обильные осадки, дожди; - интенсивное таяние снега; - образование заторов (льдины весной); - разрушение плотин и дамб; </vt:lpstr>
      <vt:lpstr>1. Как только сработает сигнал о наводнении «Внимание всем!», передаваемый сиренами, прерывистыми гудками транспортных средств, необходимо без промедления покинуть зону затопления. Как можно быстрее найдите возвышенное место и поднимитесь на него, чтобы вода вас не смыла.</vt:lpstr>
      <vt:lpstr>2. Не тратьте время на сбор вещей, денег, документов - все это помогут восстановить местные власти. Минуты промедления могут стоить жизни.</vt:lpstr>
      <vt:lpstr>По возможности необходимо помочь эвакуироваться родственникам, инвалидам и людям преклонного возраста.</vt:lpstr>
      <vt:lpstr>Если эвакуация невозможна, поднимитесь на чердак или крышу дома. Привлекайте внимание спасателей кусками пестрой или белой ткани, привязанной к антенне или палке, в ночное время подавайте сигнал фонарями или факелами. Не взбирайтесь на деревья, столбы и непрочные сооружения, они могут быть смыты водой.</vt:lpstr>
      <vt:lpstr>2. Землетрясение - это подземные толчки и колебания земной поверхности, возникающие в результате внезапных смещений и разрывов в земной коре.</vt:lpstr>
      <vt:lpstr>Презентация PowerPoint</vt:lpstr>
      <vt:lpstr>Если землетрясение застало вас в доме:  1. В нашем районе преобладают, в основном, невысокие малоэтажные строения, поэтому если здание, в котором вы находитесь, невысокое, например, кирпичный дом и есть возможность немедленно покинуть его, то в этом случае необходимо осторожно и быстро покинуть здание, отбежать от него на безопасное расстояние.  2. Если не удалось покинуть здание, постарайтесь добраться до безопасного места и защитить голову от падающих предметов. Можно спрятаться под обеденный или письменный стол, верстак и другую прочную мебель. Наибольшую опасность представляют падающие сверху предметы, камни, балки и т. д.  3. Не пытайтесь покинуть здание до окончания сильных подземных толчков. Не пользуйтесь лифтом.  4. Держитесь подальше от окон, зеркал, витрин, неустойчивой мебели. </vt:lpstr>
      <vt:lpstr>Если землетрясение застало вас на улице:  1. Отойдите на открытое место. 2. Не подходите к поврежденным зданиям, оборванным проводам, столбам и линиям электропередач, не стойте под мостами, навесами. 3. Не возвращайтесь в дом, пока землетрясение не закончится. 4. Если вы находитесь в машине, нужно остановиться и выйти из нее. </vt:lpstr>
      <vt:lpstr>3. Пожар – это неконтролируемый процесс горения, влекущий за собой гибель людей, уничтожение материальных ценностей. Пожары возникают стихийно (до 10%) или по воле человека (до 90%).</vt:lpstr>
      <vt:lpstr>Как действовать во время лесного пожара. 1. Выходить из горящего леса необходимо в направлении, перпендикулярном распространению огня, то есть по «горелому» лесу. 2. Двигаться вдоль речек, ручьев, по воде. 3. Рот и нос прикрывать влажной ватно-марлевой повязкой, платком, полотенцем. </vt:lpstr>
      <vt:lpstr>В случае пожара в зданиях и сооружениях нужно действовать следующим образом. 1. Немедленно покинуть загоревшееся здание и сразу же позвонить в пожарную команду по телефону 01, 010 (с мобильного телефона)  2. Никогда не прячьтесь в загоревшейся квартире в комнаты, не объятые огнем, а еще хуже в кладовках, в ванных. 3. Не открывайте во время пожара окна, двери, балконы. Свежий воздух только усиливает разбушевавшийся огонь. </vt:lpstr>
      <vt:lpstr>    Игра «Найди пару»</vt:lpstr>
      <vt:lpstr>ЗАДАНИЕ 1.  Вы находитесь в своей квартире на 7 этаже. Родители на работе. Внезапно вы чувствуете резкий запах дыма и гари. Открыв входную дверь, видите, что весь подъезд объят пламенем, в дыму ни лифта, ни лестницы не видно. Ваши действия.  </vt:lpstr>
      <vt:lpstr>    Хитрые вопросы</vt:lpstr>
      <vt:lpstr>ЗАДАНИЕ 2. Вы смотрите телевизор в своей квартире на 9 этаже. Бабушка спит в соседней комнате. Внезапно телевизор взрывается и начинает сильно дымиться. Комната наполняется дымом . Ваши действия.   </vt:lpstr>
      <vt:lpstr>    Хитрые вопросы</vt:lpstr>
      <vt:lpstr>    Литературный конкурс</vt:lpstr>
      <vt:lpstr>   Отгадайте загадки «Что опасно?»</vt:lpstr>
      <vt:lpstr>    Подведение итогов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</dc:title>
  <dc:creator>павел</dc:creator>
  <cp:lastModifiedBy>Галина</cp:lastModifiedBy>
  <cp:revision>25</cp:revision>
  <dcterms:created xsi:type="dcterms:W3CDTF">2014-09-13T15:20:44Z</dcterms:created>
  <dcterms:modified xsi:type="dcterms:W3CDTF">2019-09-01T10:16:39Z</dcterms:modified>
</cp:coreProperties>
</file>