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4"/>
  </p:notesMasterIdLst>
  <p:sldIdLst>
    <p:sldId id="257" r:id="rId2"/>
    <p:sldId id="258" r:id="rId3"/>
    <p:sldId id="297" r:id="rId4"/>
    <p:sldId id="298" r:id="rId5"/>
    <p:sldId id="316" r:id="rId6"/>
    <p:sldId id="317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18" r:id="rId15"/>
    <p:sldId id="306" r:id="rId16"/>
    <p:sldId id="307" r:id="rId17"/>
    <p:sldId id="308" r:id="rId18"/>
    <p:sldId id="309" r:id="rId19"/>
    <p:sldId id="310" r:id="rId20"/>
    <p:sldId id="311" r:id="rId21"/>
    <p:sldId id="314" r:id="rId22"/>
    <p:sldId id="31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854C86E-BFCB-4FBE-8DD1-89DAF12FBF1F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F0349A4-41BC-4C6B-ABF4-EA8C64F26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1967CD-06F2-459D-9A04-7FEE6D9704AE}" type="slidenum">
              <a:rPr lang="ru-RU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08431-E2A0-41B0-95BC-29B9B9166E88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31B8-86A4-4A21-A669-D48CC0536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672F8-EE3D-4CB6-AC1A-74277F273917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0F404-6F52-4BA0-9279-DCADAE54A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BD3C-D75A-4F41-BE10-E72F0753316F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320D7-2C3D-4E72-9CCB-F442D486A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0D3DF-17D8-4DA4-8BDB-0B28A8312360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CAFA1-AD04-4125-B929-6CFED0E0E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70051-3B25-45C3-960D-572BD26A1366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C4329-7D94-42B7-B9EE-FEAED26A7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8C82D-9C1B-44F3-8D21-556950E5B783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5277-B265-4757-986F-4707EB395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CB5B5-9AA9-4A46-8B96-DC19BBE227A8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2F350-4168-4D36-8B09-12938ADA5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FCBE-68D3-45C6-A4EB-48A6C4F967C5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556A4-527F-4357-978D-40CA5B43A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46B3F-27F9-4387-BB95-4E1EBF164E73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7B83-4089-4096-9667-DE5919D68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BF635-12C3-460B-9AD9-9B351621BBC8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42D9-9B09-4888-A063-1BC257202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D5CB8-A234-4975-BB80-9F157F3D242D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FE017-9262-412E-A74B-D8E5180BB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861F09-87B9-4BA0-AD93-188ACAD66B9C}" type="datetimeFigureOut">
              <a:rPr lang="ru-RU"/>
              <a:pPr>
                <a:defRPr/>
              </a:pPr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773B88-9005-4E98-9631-3756ED311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09" r:id="rId3"/>
    <p:sldLayoutId id="2147483708" r:id="rId4"/>
    <p:sldLayoutId id="2147483707" r:id="rId5"/>
    <p:sldLayoutId id="2147483706" r:id="rId6"/>
    <p:sldLayoutId id="2147483705" r:id="rId7"/>
    <p:sldLayoutId id="2147483704" r:id="rId8"/>
    <p:sldLayoutId id="2147483703" r:id="rId9"/>
    <p:sldLayoutId id="2147483702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5pPr>
      <a:lvl6pPr marL="4572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6pPr>
      <a:lvl7pPr marL="9144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7pPr>
      <a:lvl8pPr marL="13716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8pPr>
      <a:lvl9pPr marL="18288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813" y="476250"/>
            <a:ext cx="7900987" cy="172878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2800" dirty="0" smtClean="0">
                <a:latin typeface="Comic Sans MS" pitchFamily="66" charset="0"/>
              </a:rPr>
              <a:t>ПЕДАГОГИЧЕСКИЕ ВОЗМОЖНОСТИ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СОЦИАЛЬНО-ВОСПИТАТЕЛЬНЫХ ТЕХНОЛОГИЙ: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ИГРОВОЙ И КТД.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4338" name="Содержимое 3"/>
          <p:cNvSpPr>
            <a:spLocks noGrp="1"/>
          </p:cNvSpPr>
          <p:nvPr>
            <p:ph idx="1"/>
          </p:nvPr>
        </p:nvSpPr>
        <p:spPr>
          <a:xfrm>
            <a:off x="4572000" y="3573463"/>
            <a:ext cx="4114800" cy="2552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СП «Спектр»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Ставропольский район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Педагог ДО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Белоусова Е.И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Интерактивные игры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Результат использования: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аналитические навыки;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умение разрешать конфликты;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знание социальных правил поведения и  следование им.</a:t>
            </a:r>
          </a:p>
        </p:txBody>
      </p:sp>
      <p:pic>
        <p:nvPicPr>
          <p:cNvPr id="23555" name="Рисунок 3" descr="H:\DSC083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652963"/>
            <a:ext cx="29305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Групповые </a:t>
            </a:r>
            <a:r>
              <a:rPr lang="ru-RU" sz="4000" dirty="0" err="1" smtClean="0">
                <a:latin typeface="Comic Sans MS" pitchFamily="66" charset="0"/>
              </a:rPr>
              <a:t>тренинговые</a:t>
            </a:r>
            <a:r>
              <a:rPr lang="ru-RU" sz="4000" dirty="0" smtClean="0">
                <a:latin typeface="Comic Sans MS" pitchFamily="66" charset="0"/>
              </a:rPr>
              <a:t>  игры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      </a:t>
            </a:r>
            <a:r>
              <a:rPr lang="ru-RU" i="1" dirty="0" smtClean="0">
                <a:latin typeface="Comic Sans MS" pitchFamily="66" charset="0"/>
              </a:rPr>
              <a:t>Имитирование реальных жизненных ситуаций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Comic Sans MS" pitchFamily="66" charset="0"/>
              </a:rPr>
              <a:t>3 этапа:</a:t>
            </a:r>
          </a:p>
          <a:p>
            <a:pPr marL="514350" indent="-514350" eaLnBrk="1" hangingPunct="1">
              <a:buFont typeface="Arial" charset="0"/>
              <a:buAutoNum type="arabicParenR"/>
              <a:defRPr/>
            </a:pPr>
            <a:r>
              <a:rPr lang="ru-RU" dirty="0" smtClean="0">
                <a:latin typeface="Comic Sans MS" pitchFamily="66" charset="0"/>
              </a:rPr>
              <a:t>подготовка;</a:t>
            </a:r>
          </a:p>
          <a:p>
            <a:pPr marL="514350" indent="-514350" eaLnBrk="1" hangingPunct="1">
              <a:buFont typeface="Arial" charset="0"/>
              <a:buAutoNum type="arabicParenR"/>
              <a:defRPr/>
            </a:pPr>
            <a:r>
              <a:rPr lang="ru-RU" dirty="0" smtClean="0">
                <a:latin typeface="Comic Sans MS" pitchFamily="66" charset="0"/>
              </a:rPr>
              <a:t>проведение;</a:t>
            </a:r>
          </a:p>
          <a:p>
            <a:pPr marL="514350" indent="-514350" eaLnBrk="1" hangingPunct="1">
              <a:buFont typeface="Arial" charset="0"/>
              <a:buAutoNum type="arabicParenR"/>
              <a:defRPr/>
            </a:pPr>
            <a:r>
              <a:rPr lang="ru-RU" dirty="0" smtClean="0">
                <a:latin typeface="Comic Sans MS" pitchFamily="66" charset="0"/>
              </a:rPr>
              <a:t>анализ.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125538"/>
            <a:ext cx="7900987" cy="2159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 smtClean="0">
                <a:latin typeface="Comic Sans MS" pitchFamily="66" charset="0"/>
              </a:rPr>
              <a:t>Психотехнические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упражнения- игры (</a:t>
            </a:r>
            <a:r>
              <a:rPr lang="ru-RU" sz="2800" dirty="0" err="1" smtClean="0">
                <a:latin typeface="Comic Sans MS" pitchFamily="66" charset="0"/>
              </a:rPr>
              <a:t>Н.Самоукина</a:t>
            </a:r>
            <a:r>
              <a:rPr lang="ru-RU" sz="2800" dirty="0" smtClean="0">
                <a:latin typeface="Comic Sans MS" pitchFamily="66" charset="0"/>
              </a:rPr>
              <a:t>):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Comic Sans MS" pitchFamily="66" charset="0"/>
              </a:rPr>
              <a:t>снятие эмоционального напряжения,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Comic Sans MS" pitchFamily="66" charset="0"/>
              </a:rPr>
              <a:t>психологического утомления.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Comic Sans MS" pitchFamily="66" charset="0"/>
              </a:rPr>
              <a:t>      </a:t>
            </a:r>
            <a:r>
              <a:rPr lang="ru-RU" sz="2400" smtClean="0">
                <a:latin typeface="Comic Sans MS" pitchFamily="66" charset="0"/>
              </a:rPr>
              <a:t>Представь себя…(«Дерево»,«Книга», «Голова»).Представь в себе («Внутренний луч», «Пресс»). Вспомни(«Пословицы», «Животное»).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Comic Sans MS" pitchFamily="66" charset="0"/>
              </a:rPr>
              <a:t>      Упражнения-настрои.</a:t>
            </a:r>
          </a:p>
          <a:p>
            <a:pPr algn="ctr" eaLnBrk="1" hangingPunct="1">
              <a:buFont typeface="Arial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800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</p:txBody>
      </p:sp>
      <p:pic>
        <p:nvPicPr>
          <p:cNvPr id="25603" name="Рисунок 3" descr="H:\2014-06-18 10.07.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59786">
            <a:off x="5586413" y="4706938"/>
            <a:ext cx="26638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Творческие групповые игры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Результат использования: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творческие способности;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коммуникативные компетенции;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навыки самодисциплины;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 организаторские способности.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6627" name="Рисунок 3" descr="H:\DSC063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4581525"/>
            <a:ext cx="2703512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4" descr="H:\DSC06427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911370">
            <a:off x="251619" y="4790282"/>
            <a:ext cx="21748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Кружковцы – совет КТД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 Разработка проекта КТД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Предоставление классам заданий по подготовке КТД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Помощь  классным коллективам и координация их усилий</a:t>
            </a:r>
          </a:p>
        </p:txBody>
      </p:sp>
      <p:pic>
        <p:nvPicPr>
          <p:cNvPr id="27651" name="Рисунок 3" descr="H:\DSC02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71373">
            <a:off x="5283200" y="4619625"/>
            <a:ext cx="3025775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Художественные КТД: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1187450" y="1484313"/>
            <a:ext cx="7400925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развитие художественно -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эстетических вкусов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                   пробуждение желания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                   попробовать себя   в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                   творчестве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smtClean="0">
                <a:latin typeface="Comic Sans MS" pitchFamily="66" charset="0"/>
              </a:rPr>
              <a:t>обогащение  внутреннего  мира</a:t>
            </a:r>
          </a:p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Comic Sans MS" pitchFamily="66" charset="0"/>
              </a:rPr>
              <a:t>                    </a:t>
            </a:r>
          </a:p>
        </p:txBody>
      </p:sp>
      <p:pic>
        <p:nvPicPr>
          <p:cNvPr id="28675" name="Рисунок 3" descr="H:\DSC063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781300"/>
            <a:ext cx="30972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Этапы КТД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29698" name="Содержимое 5"/>
          <p:cNvSpPr>
            <a:spLocks noGrp="1"/>
          </p:cNvSpPr>
          <p:nvPr>
            <p:ph idx="1"/>
          </p:nvPr>
        </p:nvSpPr>
        <p:spPr>
          <a:xfrm>
            <a:off x="1403350" y="836613"/>
            <a:ext cx="7400925" cy="52895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Подготовительный (только кружковцы):</a:t>
            </a:r>
            <a:r>
              <a:rPr lang="ru-RU" smtClean="0">
                <a:latin typeface="Comic Sans MS" pitchFamily="66" charset="0"/>
              </a:rPr>
              <a:t> 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информирование через классные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часы, рабочую линейку,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информационные листы.</a:t>
            </a:r>
          </a:p>
          <a:p>
            <a:pPr algn="just" eaLnBrk="1" hangingPunct="1">
              <a:buFont typeface="Arial" charset="0"/>
              <a:buNone/>
            </a:pPr>
            <a:endParaRPr lang="ru-RU" i="1" smtClean="0">
              <a:latin typeface="Comic Sans MS" pitchFamily="66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Планирование: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«мозговой штурм», участие всего школьного коллектива. </a:t>
            </a:r>
          </a:p>
        </p:txBody>
      </p:sp>
      <p:pic>
        <p:nvPicPr>
          <p:cNvPr id="29699" name="Рисунок 4" descr="H:\DSC018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72289">
            <a:off x="6548438" y="3051175"/>
            <a:ext cx="21605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Этапы КТД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1285875" y="1196975"/>
            <a:ext cx="7400925" cy="49291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Коллективная подготовка</a:t>
            </a:r>
            <a:r>
              <a:rPr lang="ru-RU" smtClean="0"/>
              <a:t>: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mtClean="0">
                <a:latin typeface="Comic Sans MS" pitchFamily="66" charset="0"/>
              </a:rPr>
              <a:t>создание сценария; подготовка ведущих, сценок-связок, презентации, определение номинаций, разработка критериев оценивания,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30723" name="Рисунок 4" descr="H:\DSC06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23233">
            <a:off x="5935663" y="4284663"/>
            <a:ext cx="2735262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5" descr="H:\DSC06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07156">
            <a:off x="1606550" y="4521200"/>
            <a:ext cx="27527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Этапы КТД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>
                <a:latin typeface="Comic Sans MS" pitchFamily="66" charset="0"/>
              </a:rPr>
              <a:t>Аналитический этап: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обсуждение – «круглый стол», освещение КТД на школьном сайте  и школьной газете, публикация заметки в районной газете.</a:t>
            </a:r>
          </a:p>
        </p:txBody>
      </p:sp>
      <p:pic>
        <p:nvPicPr>
          <p:cNvPr id="31747" name="Рисунок 3" descr="H:\DSC027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4508500"/>
            <a:ext cx="261461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4" descr="H:\DSC079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333375"/>
            <a:ext cx="24479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КТД - праздник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2770" name="Содержимое 4"/>
          <p:cNvSpPr>
            <a:spLocks noGrp="1"/>
          </p:cNvSpPr>
          <p:nvPr>
            <p:ph sz="half" idx="1"/>
          </p:nvPr>
        </p:nvSpPr>
        <p:spPr>
          <a:xfrm>
            <a:off x="971550" y="1484313"/>
            <a:ext cx="3452813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</a:t>
            </a:r>
            <a:r>
              <a:rPr lang="ru-RU" b="1" i="1" smtClean="0">
                <a:latin typeface="Comic Sans MS" pitchFamily="66" charset="0"/>
              </a:rPr>
              <a:t>для  воспитанников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средство познания окружающей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действительности </a:t>
            </a:r>
          </a:p>
        </p:txBody>
      </p:sp>
      <p:sp>
        <p:nvSpPr>
          <p:cNvPr id="32771" name="Содержимое 5"/>
          <p:cNvSpPr>
            <a:spLocks noGrp="1"/>
          </p:cNvSpPr>
          <p:nvPr>
            <p:ph sz="half" idx="2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b="1" i="1" smtClean="0">
                <a:latin typeface="Comic Sans MS" pitchFamily="66" charset="0"/>
              </a:rPr>
              <a:t>для педагога </a:t>
            </a:r>
          </a:p>
          <a:p>
            <a:pPr eaLnBrk="1" hangingPunct="1">
              <a:buFont typeface="Arial" charset="0"/>
              <a:buNone/>
            </a:pPr>
            <a:r>
              <a:rPr lang="ru-RU" b="1" i="1" smtClean="0">
                <a:latin typeface="Comic Sans MS" pitchFamily="66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средство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решения задачи гражданского воспитания личности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284663" y="1125538"/>
            <a:ext cx="1511300" cy="503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700338" y="1125538"/>
            <a:ext cx="1295400" cy="574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4" name="Рисунок 6" descr="H:\DSCN02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724400"/>
            <a:ext cx="3240087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Comic Sans MS" pitchFamily="66" charset="0"/>
              </a:rPr>
              <a:t>Цель воспитания  педагога ДО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15362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smtClean="0">
                <a:latin typeface="Comic Sans MS" pitchFamily="66" charset="0"/>
              </a:rPr>
              <a:t>душевное здоровье воспитанника </a:t>
            </a:r>
          </a:p>
          <a:p>
            <a:pPr algn="ctr" eaLnBrk="1" hangingPunct="1">
              <a:buFont typeface="Arial" charset="0"/>
              <a:buNone/>
            </a:pPr>
            <a:r>
              <a:rPr lang="ru-RU" sz="3600" smtClean="0">
                <a:latin typeface="Comic Sans MS" pitchFamily="66" charset="0"/>
              </a:rPr>
              <a:t>и</a:t>
            </a:r>
          </a:p>
          <a:p>
            <a:pPr algn="ctr" eaLnBrk="1" hangingPunct="1">
              <a:buFont typeface="Arial" charset="0"/>
              <a:buNone/>
            </a:pPr>
            <a:r>
              <a:rPr lang="ru-RU" sz="3600" smtClean="0">
                <a:latin typeface="Comic Sans MS" pitchFamily="66" charset="0"/>
              </a:rPr>
              <a:t> его человеческое счастье.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4572000" y="53736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,</a:t>
            </a:r>
            <a:endParaRPr lang="ru-RU">
              <a:latin typeface="Cansellarist"/>
            </a:endParaRPr>
          </a:p>
        </p:txBody>
      </p:sp>
      <p:pic>
        <p:nvPicPr>
          <p:cNvPr id="15364" name="Рисунок 7" descr="H:\DSCN01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77612">
            <a:off x="3268663" y="4622800"/>
            <a:ext cx="28797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Моя цель как педагога ДО –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  </a:t>
            </a:r>
          </a:p>
          <a:p>
            <a:pPr algn="just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just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just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  Создание модели поведения, необходимой для успешной социализации воспитанников</a:t>
            </a:r>
          </a:p>
        </p:txBody>
      </p:sp>
      <p:pic>
        <p:nvPicPr>
          <p:cNvPr id="33795" name="Рисунок 3" descr="H:\DSC027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15223">
            <a:off x="3348038" y="1268413"/>
            <a:ext cx="287813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Средство усвоения социальных установок</a:t>
            </a:r>
            <a:endParaRPr lang="ru-RU" sz="4000" dirty="0"/>
          </a:p>
        </p:txBody>
      </p:sp>
      <p:sp>
        <p:nvSpPr>
          <p:cNvPr id="34818" name="Содержимое 2"/>
          <p:cNvSpPr>
            <a:spLocks noGrp="1"/>
          </p:cNvSpPr>
          <p:nvPr>
            <p:ph sz="half" idx="1"/>
          </p:nvPr>
        </p:nvSpPr>
        <p:spPr>
          <a:xfrm>
            <a:off x="1214438" y="2420938"/>
            <a:ext cx="3281362" cy="37052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по мнению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Выготского Л.С.,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Comic Sans MS" pitchFamily="66" charset="0"/>
              </a:rPr>
              <a:t>ИГРА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совместное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дружеское </a:t>
            </a:r>
          </a:p>
        </p:txBody>
      </p:sp>
      <p:sp>
        <p:nvSpPr>
          <p:cNvPr id="34819" name="Содержимое 3"/>
          <p:cNvSpPr>
            <a:spLocks noGrp="1"/>
          </p:cNvSpPr>
          <p:nvPr>
            <p:ph sz="half" idx="2"/>
          </p:nvPr>
        </p:nvSpPr>
        <p:spPr>
          <a:xfrm>
            <a:off x="4549775" y="1849438"/>
            <a:ext cx="4038600" cy="4292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mtClean="0"/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по мнению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педагога ДО,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b="1" smtClean="0">
                <a:latin typeface="Comic Sans MS" pitchFamily="66" charset="0"/>
              </a:rPr>
              <a:t>ИГРА+КТД</a:t>
            </a:r>
          </a:p>
          <a:p>
            <a:pPr algn="ctr" eaLnBrk="1" hangingPunct="1">
              <a:buFont typeface="Arial" charset="0"/>
              <a:buNone/>
            </a:pPr>
            <a:endParaRPr lang="ru-RU" b="1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творчество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расположение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16463" y="1412875"/>
            <a:ext cx="2138362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700338" y="1484313"/>
            <a:ext cx="2087562" cy="792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16238" y="4437063"/>
            <a:ext cx="1562100" cy="769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148263" y="4365625"/>
            <a:ext cx="1655762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60350"/>
            <a:ext cx="7900987" cy="20891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latin typeface="Comic Sans MS" pitchFamily="66" charset="0"/>
              </a:rPr>
              <a:t>Педагогические возможности игровой технологии и технологии КТД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   </a:t>
            </a:r>
            <a:r>
              <a:rPr lang="ru-RU" smtClean="0">
                <a:latin typeface="Comic Sans MS" pitchFamily="66" charset="0"/>
              </a:rPr>
              <a:t>Счастье нельзя купить,  счастье нельзя  отнять, ему бесполезно подражать.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НО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счастье можно и нужно дарить !!!</a:t>
            </a:r>
          </a:p>
        </p:txBody>
      </p:sp>
      <p:pic>
        <p:nvPicPr>
          <p:cNvPr id="36867" name="Рисунок 1"/>
          <p:cNvPicPr>
            <a:picLocks noChangeAspect="1" noChangeArrowheads="1"/>
          </p:cNvPicPr>
          <p:nvPr/>
        </p:nvPicPr>
        <p:blipFill>
          <a:blip r:embed="rId2"/>
          <a:srcRect l="12119" t="2525" r="10539" b="29604"/>
          <a:stretch>
            <a:fillRect/>
          </a:stretch>
        </p:blipFill>
        <p:spPr bwMode="auto">
          <a:xfrm rot="688533">
            <a:off x="6516688" y="5084763"/>
            <a:ext cx="17049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Цель использования СОТ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600200"/>
            <a:ext cx="3740224" cy="4525963"/>
          </a:xfrm>
        </p:spPr>
        <p:txBody>
          <a:bodyPr/>
          <a:lstStyle/>
          <a:p>
            <a:pPr marL="342900" lvl="8" indent="-342900" algn="just" fontAlgn="base">
              <a:spcAft>
                <a:spcPct val="0"/>
              </a:spcAft>
              <a:buFont typeface="Arial" pitchFamily="34" charset="0"/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  <a:p>
            <a:pPr marL="342900" lvl="8" indent="-342900" algn="just" fontAlgn="base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Активность</a:t>
            </a:r>
          </a:p>
          <a:p>
            <a:pPr marL="342900" lvl="8" indent="-342900" algn="just" fontAlgn="base">
              <a:spcAft>
                <a:spcPct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воспитанников</a:t>
            </a:r>
          </a:p>
          <a:p>
            <a:pPr marL="342900" lvl="8" indent="-342900" algn="just" fontAlgn="base">
              <a:spcAft>
                <a:spcPct val="0"/>
              </a:spcAft>
              <a:buFont typeface="Arial" pitchFamily="34" charset="0"/>
              <a:buNone/>
              <a:defRPr/>
            </a:pPr>
            <a:endParaRPr lang="ru-RU" sz="3200" dirty="0" smtClean="0">
              <a:latin typeface="Comic Sans MS" pitchFamily="66" charset="0"/>
            </a:endParaRPr>
          </a:p>
          <a:p>
            <a:pPr marL="342900" lvl="8" indent="-342900" algn="just" fontAlgn="base">
              <a:spcAft>
                <a:spcPct val="0"/>
              </a:spcAft>
              <a:buFont typeface="Arial" pitchFamily="34" charset="0"/>
              <a:buNone/>
              <a:defRPr/>
            </a:pPr>
            <a:endParaRPr lang="ru-RU" sz="3200" dirty="0" smtClean="0">
              <a:latin typeface="Comic Sans MS" pitchFamily="66" charset="0"/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16387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</a:t>
            </a:r>
            <a:r>
              <a:rPr lang="ru-RU" sz="3600" smtClean="0">
                <a:latin typeface="Comic Sans MS" pitchFamily="66" charset="0"/>
              </a:rPr>
              <a:t>Деятельность воспитанников как процесс творчества</a:t>
            </a:r>
            <a:endParaRPr lang="ru-RU" sz="3600" smtClean="0"/>
          </a:p>
        </p:txBody>
      </p:sp>
      <p:pic>
        <p:nvPicPr>
          <p:cNvPr id="16388" name="Рисунок 4"/>
          <p:cNvPicPr>
            <a:picLocks noChangeArrowheads="1"/>
          </p:cNvPicPr>
          <p:nvPr/>
        </p:nvPicPr>
        <p:blipFill>
          <a:blip r:embed="rId2"/>
          <a:srcRect l="-127" t="-427" r="-166" b="-584"/>
          <a:stretch>
            <a:fillRect/>
          </a:stretch>
        </p:blipFill>
        <p:spPr bwMode="auto">
          <a:xfrm rot="210967">
            <a:off x="2741613" y="4583113"/>
            <a:ext cx="33496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5292725" y="1341438"/>
            <a:ext cx="1871663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476375" y="1268413"/>
            <a:ext cx="2159000" cy="936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400" dirty="0" smtClean="0"/>
              <a:t>Педагогическая  цель</a:t>
            </a:r>
            <a:br>
              <a:rPr lang="ru-RU" sz="4400" dirty="0" smtClean="0"/>
            </a:br>
            <a:r>
              <a:rPr lang="ru-RU" sz="4400" dirty="0" smtClean="0"/>
              <a:t>технологий игровой и КТД -</a:t>
            </a:r>
            <a:endParaRPr lang="ru-RU" sz="4400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i="1" smtClean="0"/>
              <a:t>      </a:t>
            </a:r>
            <a:r>
              <a:rPr lang="ru-RU" sz="2800" i="1" smtClean="0">
                <a:latin typeface="Comic Sans MS" pitchFamily="66" charset="0"/>
              </a:rPr>
              <a:t>личность, </a:t>
            </a:r>
          </a:p>
          <a:p>
            <a:pPr algn="ctr" eaLnBrk="1" hangingPunct="1">
              <a:buFont typeface="Wingdings" pitchFamily="2" charset="2"/>
              <a:buChar char="ü"/>
            </a:pPr>
            <a:r>
              <a:rPr lang="ru-RU" sz="2800" smtClean="0">
                <a:latin typeface="Comic Sans MS" pitchFamily="66" charset="0"/>
              </a:rPr>
              <a:t>осознающая и принимающая ценности человеческого опыта,</a:t>
            </a:r>
          </a:p>
          <a:p>
            <a:pPr algn="ctr" eaLnBrk="1" hangingPunct="1">
              <a:buFont typeface="Wingdings" pitchFamily="2" charset="2"/>
              <a:buChar char="ü"/>
            </a:pPr>
            <a:r>
              <a:rPr lang="ru-RU" sz="2800" smtClean="0">
                <a:latin typeface="Comic Sans MS" pitchFamily="66" charset="0"/>
              </a:rPr>
              <a:t> способная участвовать в творческом преобразовании действительности, </a:t>
            </a:r>
          </a:p>
          <a:p>
            <a:pPr algn="ctr" eaLnBrk="1" hangingPunct="1">
              <a:buFont typeface="Wingdings" pitchFamily="2" charset="2"/>
              <a:buChar char="ü"/>
            </a:pPr>
            <a:r>
              <a:rPr lang="ru-RU" sz="2800" smtClean="0">
                <a:latin typeface="Comic Sans MS" pitchFamily="66" charset="0"/>
              </a:rPr>
              <a:t>имеющая потребность в самопознании и самореализации, 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Comic Sans MS" pitchFamily="66" charset="0"/>
              </a:rPr>
              <a:t>т.е. личность с «совершенной душой».</a:t>
            </a:r>
          </a:p>
          <a:p>
            <a:pPr eaLnBrk="1" hangingPunct="1"/>
            <a:endParaRPr lang="ru-RU" smtClean="0"/>
          </a:p>
        </p:txBody>
      </p:sp>
      <p:pic>
        <p:nvPicPr>
          <p:cNvPr id="17411" name="Рисунок 5" descr="H:\2013-06-13 11.53.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5516563"/>
            <a:ext cx="1668463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6" descr="H:\2014-02-05 13.41.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708035">
            <a:off x="-142875" y="3776663"/>
            <a:ext cx="18557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Цель занятий  детского объединения «Лицедеи»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Раскрытие творческой индивидуальности каждого.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Comic Sans MS" pitchFamily="66" charset="0"/>
            </a:endParaRPr>
          </a:p>
        </p:txBody>
      </p:sp>
      <p:pic>
        <p:nvPicPr>
          <p:cNvPr id="18435" name="Рисунок 4"/>
          <p:cNvPicPr>
            <a:picLocks noChangeArrowheads="1"/>
          </p:cNvPicPr>
          <p:nvPr/>
        </p:nvPicPr>
        <p:blipFill>
          <a:blip r:embed="rId2"/>
          <a:srcRect l="-127" t="-427" r="-166" b="-584"/>
          <a:stretch>
            <a:fillRect/>
          </a:stretch>
        </p:blipFill>
        <p:spPr bwMode="auto">
          <a:xfrm rot="210967">
            <a:off x="2312988" y="4270375"/>
            <a:ext cx="2720975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rrowheads="1"/>
          </p:cNvPicPr>
          <p:nvPr/>
        </p:nvPicPr>
        <p:blipFill>
          <a:blip r:embed="rId2"/>
          <a:srcRect l="-127" t="-427" r="-166" b="-584"/>
          <a:stretch>
            <a:fillRect/>
          </a:stretch>
        </p:blipFill>
        <p:spPr bwMode="auto">
          <a:xfrm rot="210967">
            <a:off x="4900613" y="3852863"/>
            <a:ext cx="2744787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60350"/>
            <a:ext cx="7900987" cy="12239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Игра как эквивалент творческой деятельности 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arenR"/>
            </a:pPr>
            <a:r>
              <a:rPr lang="ru-RU" smtClean="0">
                <a:latin typeface="Comic Sans MS" pitchFamily="66" charset="0"/>
              </a:rPr>
              <a:t>Создаёт условия для раскрытия  индивидуальности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ru-RU" smtClean="0">
                <a:latin typeface="Comic Sans MS" pitchFamily="66" charset="0"/>
              </a:rPr>
              <a:t>Помогает наладить отношения с другими людьми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ru-RU" smtClean="0">
                <a:latin typeface="Comic Sans MS" pitchFamily="66" charset="0"/>
              </a:rPr>
              <a:t>Раскрывает лучшие стороны характера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76250"/>
            <a:ext cx="7900987" cy="15128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Конечный результат использования  технологий: игровой и КТД</a:t>
            </a:r>
            <a:br>
              <a:rPr lang="ru-RU" sz="4000" dirty="0" smtClean="0">
                <a:latin typeface="Comic Sans MS" pitchFamily="66" charset="0"/>
              </a:rPr>
            </a:br>
            <a:endParaRPr lang="ru-RU" sz="4000" dirty="0">
              <a:latin typeface="Comic Sans MS" pitchFamily="66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285875" y="2060575"/>
            <a:ext cx="7400925" cy="40655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</a:t>
            </a:r>
            <a:r>
              <a:rPr lang="ru-RU" sz="2800" i="1" smtClean="0">
                <a:latin typeface="Comic Sans MS" pitchFamily="66" charset="0"/>
              </a:rPr>
              <a:t>Воспитанник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800" smtClean="0">
                <a:latin typeface="Comic Sans MS" pitchFamily="66" charset="0"/>
              </a:rPr>
              <a:t> с удовлетворёнными творческими способностям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800" smtClean="0">
                <a:latin typeface="Comic Sans MS" pitchFamily="66" charset="0"/>
              </a:rPr>
              <a:t> с усвоенным общественным опытом</a:t>
            </a:r>
          </a:p>
          <a:p>
            <a:pPr eaLnBrk="1" hangingPunct="1">
              <a:buFont typeface="Arial" charset="0"/>
              <a:buNone/>
            </a:pPr>
            <a:endParaRPr lang="ru-RU" sz="2800" smtClean="0"/>
          </a:p>
          <a:p>
            <a:pPr eaLnBrk="1" hangingPunct="1">
              <a:buFont typeface="Arial" charset="0"/>
              <a:buNone/>
            </a:pPr>
            <a:r>
              <a:rPr lang="ru-RU" sz="2800" smtClean="0"/>
              <a:t>    К.Д.Ушинский, П.П. Блонский, С.Л.Рубинштейн, С.Т.Шацкий, Д.Б.Эльконин, И.П.Волков, И.П.Иванов</a:t>
            </a:r>
            <a:endParaRPr lang="ru-RU" sz="280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Промежуточный  результат:</a:t>
            </a:r>
            <a:endParaRPr lang="ru-RU" sz="4000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mtClean="0">
                <a:latin typeface="Comic Sans MS" pitchFamily="66" charset="0"/>
              </a:rPr>
              <a:t>Интерес к творческой деятельности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>
                <a:latin typeface="Comic Sans MS" pitchFamily="66" charset="0"/>
              </a:rPr>
              <a:t>Познавательная активность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>
                <a:latin typeface="Comic Sans MS" pitchFamily="66" charset="0"/>
              </a:rPr>
              <a:t>Опыт нравственного выбора</a:t>
            </a:r>
          </a:p>
        </p:txBody>
      </p:sp>
      <p:pic>
        <p:nvPicPr>
          <p:cNvPr id="21507" name="Picture 3" descr="F:\ЦВР1\фото\Заседание штаб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41473">
            <a:off x="1298575" y="4071938"/>
            <a:ext cx="2862263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F:\ЦВР1\фото\Сцена А зори здесь тихи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27384">
            <a:off x="5381625" y="4559300"/>
            <a:ext cx="26638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Comic Sans MS" pitchFamily="66" charset="0"/>
              </a:rPr>
              <a:t>Игровая театральная педагогика </a:t>
            </a:r>
            <a:r>
              <a:rPr lang="ru-RU" sz="4000" dirty="0" err="1" smtClean="0">
                <a:latin typeface="Comic Sans MS" pitchFamily="66" charset="0"/>
              </a:rPr>
              <a:t>Ю.Колчеева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Comic Sans MS" pitchFamily="66" charset="0"/>
              </a:rPr>
              <a:t>   </a:t>
            </a:r>
            <a:r>
              <a:rPr lang="ru-RU" i="1" smtClean="0">
                <a:latin typeface="Comic Sans MS" pitchFamily="66" charset="0"/>
              </a:rPr>
              <a:t>Освоение сценического пространства:</a:t>
            </a:r>
          </a:p>
          <a:p>
            <a:pPr eaLnBrk="1" hangingPunct="1"/>
            <a:endParaRPr lang="ru-RU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Творческие задания - игры с воображаемыми предметами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Театр-экспромт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>
                <a:latin typeface="Comic Sans MS" pitchFamily="66" charset="0"/>
              </a:rPr>
              <a:t>Этюды-импровизации</a:t>
            </a:r>
          </a:p>
        </p:txBody>
      </p:sp>
      <p:pic>
        <p:nvPicPr>
          <p:cNvPr id="22531" name="Рисунок 5" descr="H:\2014-06-18 11.02.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25314">
            <a:off x="6372225" y="4581525"/>
            <a:ext cx="20510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5980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TS030005980</Template>
  <TotalTime>320</TotalTime>
  <Words>367</Words>
  <Application>Microsoft Office PowerPoint</Application>
  <PresentationFormat>Экран (4:3)</PresentationFormat>
  <Paragraphs>133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ArtScript</vt:lpstr>
      <vt:lpstr>Cansellarist</vt:lpstr>
      <vt:lpstr>Calibri</vt:lpstr>
      <vt:lpstr>Comic Sans MS</vt:lpstr>
      <vt:lpstr>Times New Roman</vt:lpstr>
      <vt:lpstr>Wingdings</vt:lpstr>
      <vt:lpstr>TS030005980</vt:lpstr>
      <vt:lpstr>ПЕДАГОГИЧЕСКИЕ ВОЗМОЖНОСТИ  СОЦИАЛЬНО-ВОСПИТАТЕЛЬНЫХ ТЕХНОЛОГИЙ:  ИГРОВОЙ И КТД.</vt:lpstr>
      <vt:lpstr>Цель воспитания  педагога ДО</vt:lpstr>
      <vt:lpstr>Цель использования СОТ</vt:lpstr>
      <vt:lpstr>Педагогическая  цель технологий игровой и КТД -</vt:lpstr>
      <vt:lpstr>Цель занятий  детского объединения «Лицедеи»</vt:lpstr>
      <vt:lpstr>Игра как эквивалент творческой деятельности  </vt:lpstr>
      <vt:lpstr>Конечный результат использования  технологий: игровой и КТД </vt:lpstr>
      <vt:lpstr>Промежуточный  результат:</vt:lpstr>
      <vt:lpstr>Игровая театральная педагогика Ю.Колчеева</vt:lpstr>
      <vt:lpstr>Интерактивные игры </vt:lpstr>
      <vt:lpstr>Групповые тренинговые  игры</vt:lpstr>
      <vt:lpstr>Психотехнические  упражнения- игры (Н.Самоукина):  </vt:lpstr>
      <vt:lpstr>Творческие групповые игры</vt:lpstr>
      <vt:lpstr>Кружковцы – совет КТД</vt:lpstr>
      <vt:lpstr>Художественные КТД: </vt:lpstr>
      <vt:lpstr>Этапы КТД </vt:lpstr>
      <vt:lpstr>Этапы КТД </vt:lpstr>
      <vt:lpstr>Этапы КТД </vt:lpstr>
      <vt:lpstr>КТД - праздник</vt:lpstr>
      <vt:lpstr>Моя цель как педагога ДО – </vt:lpstr>
      <vt:lpstr>Средство усвоения социальных установок</vt:lpstr>
      <vt:lpstr>Педагогические возможности игровой технологии и технологии КТД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Васильевич Гоголь 20 марта (1апреля) 1809 - 21 февраля (4марта) 1852</dc:title>
  <dc:creator>виктор</dc:creator>
  <cp:lastModifiedBy>Светлана Юрьевна</cp:lastModifiedBy>
  <cp:revision>38</cp:revision>
  <dcterms:created xsi:type="dcterms:W3CDTF">2013-01-19T18:41:33Z</dcterms:created>
  <dcterms:modified xsi:type="dcterms:W3CDTF">2021-06-10T12:16:05Z</dcterms:modified>
</cp:coreProperties>
</file>