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98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16C80-1423-454C-9E41-62A7B62C55C6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40B232-1B43-4CFB-8C32-1B391D6D9C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9355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40B232-1B43-4CFB-8C32-1B391D6D9C11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272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r>
              <a:rPr lang="ru-RU" sz="3600" b="1" dirty="0"/>
              <a:t>Система оценки достижения планируемых результатов при реализации ФГОС НОО при </a:t>
            </a:r>
            <a:r>
              <a:rPr lang="ru-RU" sz="3600" b="1" dirty="0" err="1"/>
              <a:t>безотметочном</a:t>
            </a:r>
            <a:r>
              <a:rPr lang="ru-RU" sz="3600" b="1" dirty="0"/>
              <a:t> обучении</a:t>
            </a:r>
          </a:p>
        </p:txBody>
      </p:sp>
      <p:pic>
        <p:nvPicPr>
          <p:cNvPr id="1026" name="Picture 2" descr="F:\1 класс 2019-2020\1 класс 2019 фото\IMG-20190902-WA01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575318"/>
            <a:ext cx="3394471" cy="382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1 класс 2019-2020\1 класс 2019 фото\IMG-20190902-WA007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2562081"/>
            <a:ext cx="3096344" cy="385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419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«Дерево» </a:t>
            </a:r>
          </a:p>
        </p:txBody>
      </p:sp>
      <p:pic>
        <p:nvPicPr>
          <p:cNvPr id="7171" name="Picture 3" descr="C:\Users\User\Desktop\img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268760"/>
            <a:ext cx="8136904" cy="547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325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лист </a:t>
            </a:r>
            <a:r>
              <a:rPr lang="ru-RU" dirty="0"/>
              <a:t>индивидуальных </a:t>
            </a:r>
            <a:r>
              <a:rPr lang="ru-RU" dirty="0" smtClean="0"/>
              <a:t>достижений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/>
              <a:t>Портфолио</a:t>
            </a:r>
          </a:p>
          <a:p>
            <a:pPr marL="0" indent="0">
              <a:buNone/>
            </a:pPr>
            <a:r>
              <a:rPr lang="ru-RU" sz="4000" b="1" dirty="0"/>
              <a:t>(портфель достижений ученика)</a:t>
            </a:r>
          </a:p>
        </p:txBody>
      </p:sp>
    </p:spTree>
    <p:extLst>
      <p:ext uri="{BB962C8B-B14F-4D97-AF65-F5344CB8AC3E}">
        <p14:creationId xmlns:p14="http://schemas.microsoft.com/office/powerpoint/2010/main" val="709101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«</a:t>
            </a:r>
            <a:r>
              <a:rPr lang="ru-RU" dirty="0" smtClean="0"/>
              <a:t>Правила </a:t>
            </a:r>
            <a:r>
              <a:rPr lang="ru-RU" dirty="0"/>
              <a:t>оценочной безопасности»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2420888"/>
            <a:ext cx="4195192" cy="3659237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Char char="q"/>
            </a:pPr>
            <a:r>
              <a:rPr lang="ru-RU" sz="4400" dirty="0"/>
              <a:t>Не скупимся на похвалу.</a:t>
            </a:r>
          </a:p>
        </p:txBody>
      </p:sp>
      <p:pic>
        <p:nvPicPr>
          <p:cNvPr id="8195" name="Picture 3" descr="C:\Users\User\Desktop\1 Б\IMG-20200207-WA0000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1628800"/>
            <a:ext cx="3816425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0962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ru-RU" dirty="0"/>
              <a:t>Радуемся за успех другого, помогаем ему при неудаче</a:t>
            </a:r>
          </a:p>
        </p:txBody>
      </p:sp>
      <p:pic>
        <p:nvPicPr>
          <p:cNvPr id="9219" name="Picture 3" descr="C:\Users\User\Desktop\1 Б\20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628800"/>
            <a:ext cx="3600400" cy="46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User\Desktop\1 Б\200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628800"/>
            <a:ext cx="3744416" cy="46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137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Char char="q"/>
            </a:pPr>
            <a:r>
              <a:rPr lang="ru-RU" dirty="0"/>
              <a:t>«На ложку дёгтя – бочка мёда»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User\Desktop\1 Б\2086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0988" y="620688"/>
            <a:ext cx="429101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User\Desktop\1 Б\236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620688"/>
            <a:ext cx="4248472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61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ru-RU" dirty="0"/>
              <a:t>Ставить перед ребёнком только конкретные цели. </a:t>
            </a:r>
          </a:p>
        </p:txBody>
      </p:sp>
      <p:pic>
        <p:nvPicPr>
          <p:cNvPr id="11266" name="Picture 2" descr="F:\1 класс 2019-2020\1 класс 2019 фото\IMG-20190913-WA00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3816424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F:\1 класс 2019-2020\1 класс 2019 фото\IMG-20191003-WA0019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4128657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741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ru-RU" dirty="0"/>
              <a:t>Формула «опять ты НЕ…» - верный способ выращивания неудачника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F:\1 класс 2019-2020\1 класс 2019 фото\IMG-20191003-WA001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248471" cy="5093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User\Desktop\1 Б\2092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8640"/>
            <a:ext cx="4320480" cy="50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524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ru-RU" dirty="0"/>
              <a:t>Не высмеиваем, а шутим по - доброму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4" name="Picture 2" descr="F:\1 класс 2019-2020\1 б фото\IMG-20191108-WA0020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268760"/>
            <a:ext cx="3275856" cy="5055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F:\1 класс 2019-2020\1 б фото\IMG-20191108-WA0012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61587" y="1268760"/>
            <a:ext cx="3857625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F:\1 класс 2019-2020\1 класс 2019 фото\IMG-20191004-WA00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242104"/>
            <a:ext cx="6858000" cy="544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717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571500" indent="-571500">
              <a:buFont typeface="Wingdings" pitchFamily="2" charset="2"/>
              <a:buChar char="q"/>
            </a:pPr>
            <a:r>
              <a:rPr lang="ru-RU" dirty="0"/>
              <a:t>Хвалим исполнителя, критикуем исполнение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F:\1 класс 2019-2020\1 б фото\1574847111878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747"/>
            <a:ext cx="2232248" cy="394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F:\1 класс 2019-2020\1 б фото\IMG-20191204-WA0021.jpe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692696"/>
            <a:ext cx="237626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F:\1 класс 2019-2020\1 б фото\157320344012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76200"/>
            <a:ext cx="1828840" cy="3856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F:\1 класс 2019-2020\1 б фото\IMG-20191204-WA0023.jpe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196752"/>
            <a:ext cx="2217241" cy="394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3" name="Picture 7" descr="C:\Users\User\Desktop\1 Б\IMG-20200116-WA0003.jpe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9644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428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1 Б\22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460432" cy="634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43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  Действие </a:t>
            </a:r>
            <a:r>
              <a:rPr lang="ru-RU" b="1" dirty="0"/>
              <a:t>оценки – это есть то действие, благодаря которому человек оценивает свои возможности действовать, определяет, достаточно ли у него знаний для решения новой задачи, каких именно знаний недостаёт».</a:t>
            </a:r>
          </a:p>
          <a:p>
            <a:pPr marL="0" indent="0" algn="ctr">
              <a:buNone/>
            </a:pPr>
            <a:r>
              <a:rPr lang="ru-RU" b="1" dirty="0" smtClean="0"/>
              <a:t>         </a:t>
            </a:r>
            <a:r>
              <a:rPr lang="ru-RU" b="1" dirty="0" err="1" smtClean="0"/>
              <a:t>Г.Цукерман</a:t>
            </a: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3740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8458200" cy="3024336"/>
          </a:xfrm>
        </p:spPr>
        <p:txBody>
          <a:bodyPr>
            <a:normAutofit/>
          </a:bodyPr>
          <a:lstStyle/>
          <a:p>
            <a:pPr marL="571500" indent="-571500" algn="l">
              <a:buFont typeface="Arial" pitchFamily="34" charset="0"/>
              <a:buChar char="•"/>
            </a:pPr>
            <a:r>
              <a:rPr lang="ru-RU" sz="4000" b="1" dirty="0" err="1" smtClean="0"/>
              <a:t>Здоровьесберегающая</a:t>
            </a:r>
            <a:endParaRPr lang="ru-RU" sz="4000" b="1" dirty="0"/>
          </a:p>
          <a:p>
            <a:pPr marL="571500" indent="-571500" algn="l">
              <a:buFont typeface="Arial" pitchFamily="34" charset="0"/>
              <a:buChar char="•"/>
            </a:pPr>
            <a:r>
              <a:rPr lang="ru-RU" sz="4000" b="1" dirty="0" smtClean="0"/>
              <a:t>Психологическая </a:t>
            </a:r>
          </a:p>
          <a:p>
            <a:pPr marL="571500" indent="-571500" algn="l">
              <a:buFont typeface="Arial" pitchFamily="34" charset="0"/>
              <a:buChar char="•"/>
            </a:pPr>
            <a:r>
              <a:rPr lang="ru-RU" sz="4000" b="1" dirty="0"/>
              <a:t>Динамическая</a:t>
            </a:r>
            <a:endParaRPr lang="ru-RU" sz="4000" b="1" dirty="0" smtClean="0"/>
          </a:p>
          <a:p>
            <a:pPr algn="l"/>
            <a:endParaRPr lang="ru-RU" sz="4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404664"/>
            <a:ext cx="8686800" cy="118482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Функции </a:t>
            </a:r>
            <a:r>
              <a:rPr lang="ru-RU" dirty="0" err="1"/>
              <a:t>безотметочного</a:t>
            </a:r>
            <a:r>
              <a:rPr lang="ru-RU" dirty="0"/>
              <a:t> оценивания в начальном образовании.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840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приёмы </a:t>
            </a:r>
            <a:r>
              <a:rPr lang="ru-RU" dirty="0" err="1"/>
              <a:t>безотметочного</a:t>
            </a:r>
            <a:r>
              <a:rPr lang="ru-RU" dirty="0"/>
              <a:t> оценивания знаний и умений: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• Волшебные линеечки </a:t>
            </a:r>
          </a:p>
          <a:p>
            <a:pPr marL="0" indent="0">
              <a:buNone/>
            </a:pPr>
            <a:r>
              <a:rPr lang="ru-RU" dirty="0"/>
              <a:t>• Словесное оценивание </a:t>
            </a:r>
          </a:p>
          <a:p>
            <a:pPr marL="0" indent="0">
              <a:buNone/>
            </a:pPr>
            <a:r>
              <a:rPr lang="ru-RU" dirty="0"/>
              <a:t>• Знаковая символика </a:t>
            </a:r>
          </a:p>
          <a:p>
            <a:pPr marL="0" indent="0">
              <a:buNone/>
            </a:pPr>
            <a:r>
              <a:rPr lang="ru-RU" dirty="0"/>
              <a:t>• «Лесенка» </a:t>
            </a:r>
          </a:p>
          <a:p>
            <a:pPr marL="0" indent="0">
              <a:buNone/>
            </a:pPr>
            <a:r>
              <a:rPr lang="ru-RU" dirty="0"/>
              <a:t>• «Солнышко» </a:t>
            </a:r>
          </a:p>
          <a:p>
            <a:pPr marL="0" indent="0">
              <a:buNone/>
            </a:pPr>
            <a:r>
              <a:rPr lang="ru-RU" dirty="0"/>
              <a:t>• «Подъём в гору» </a:t>
            </a:r>
          </a:p>
          <a:p>
            <a:pPr marL="0" indent="0">
              <a:buNone/>
            </a:pPr>
            <a:r>
              <a:rPr lang="ru-RU" dirty="0"/>
              <a:t>• «Дерево» </a:t>
            </a:r>
          </a:p>
          <a:p>
            <a:pPr marL="0" indent="0">
              <a:buNone/>
            </a:pPr>
            <a:r>
              <a:rPr lang="ru-RU" dirty="0"/>
              <a:t>• Карта достижений </a:t>
            </a:r>
          </a:p>
          <a:p>
            <a:pPr marL="0" indent="0">
              <a:buNone/>
            </a:pPr>
            <a:r>
              <a:rPr lang="ru-RU" dirty="0"/>
              <a:t>• Портфолио 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6128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76672"/>
            <a:ext cx="8710166" cy="5760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87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img3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972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Знаковая символика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/>
              <a:t>« ! » - отлично выполнил </a:t>
            </a:r>
          </a:p>
          <a:p>
            <a:pPr marL="0" indent="0">
              <a:buNone/>
            </a:pPr>
            <a:r>
              <a:rPr lang="ru-RU" sz="4400" b="1" dirty="0"/>
              <a:t>«+» - хорошо </a:t>
            </a:r>
          </a:p>
          <a:p>
            <a:pPr marL="0" indent="0">
              <a:buNone/>
            </a:pPr>
            <a:r>
              <a:rPr lang="ru-RU" sz="4400" b="1" dirty="0"/>
              <a:t>«?» - есть затруднения </a:t>
            </a:r>
          </a:p>
          <a:p>
            <a:pPr marL="0" indent="0">
              <a:buNone/>
            </a:pPr>
            <a:r>
              <a:rPr lang="ru-RU" sz="4400" b="1" dirty="0"/>
              <a:t>«-» - не справился с работой </a:t>
            </a:r>
          </a:p>
          <a:p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408848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Оценочная лесенка </a:t>
            </a:r>
          </a:p>
        </p:txBody>
      </p:sp>
      <p:pic>
        <p:nvPicPr>
          <p:cNvPr id="5122" name="Picture 2" descr="C:\Users\User\Desktop\img_s691462_1_2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6000" y="1899444"/>
            <a:ext cx="7264400" cy="383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1484784"/>
            <a:ext cx="8128000" cy="4992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3486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«Солнышко» </a:t>
            </a:r>
          </a:p>
        </p:txBody>
      </p:sp>
      <p:pic>
        <p:nvPicPr>
          <p:cNvPr id="6147" name="Picture 3" descr="C:\Users\User\Desktop\999743_4 (1)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00808"/>
            <a:ext cx="7704856" cy="4739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1945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68</TotalTime>
  <Words>195</Words>
  <Application>Microsoft Office PowerPoint</Application>
  <PresentationFormat>Экран (4:3)</PresentationFormat>
  <Paragraphs>38</Paragraphs>
  <Slides>19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Calibri</vt:lpstr>
      <vt:lpstr>Franklin Gothic Book</vt:lpstr>
      <vt:lpstr>Franklin Gothic Medium</vt:lpstr>
      <vt:lpstr>Wingdings</vt:lpstr>
      <vt:lpstr>Wingdings 2</vt:lpstr>
      <vt:lpstr>Трек</vt:lpstr>
      <vt:lpstr>Система оценки достижения планируемых результатов при реализации ФГОС НОО при безотметочном обучении</vt:lpstr>
      <vt:lpstr>Презентация PowerPoint</vt:lpstr>
      <vt:lpstr>Функции безотметочного оценивания в начальном образовании. </vt:lpstr>
      <vt:lpstr>приёмы безотметочного оценивания знаний и умений:</vt:lpstr>
      <vt:lpstr>  </vt:lpstr>
      <vt:lpstr>Презентация PowerPoint</vt:lpstr>
      <vt:lpstr>Знаковая символика </vt:lpstr>
      <vt:lpstr>Оценочная лесенка </vt:lpstr>
      <vt:lpstr>«Солнышко» </vt:lpstr>
      <vt:lpstr>«Дерево» </vt:lpstr>
      <vt:lpstr>лист индивидуальных достижений</vt:lpstr>
      <vt:lpstr>«Правила оценочной безопасности»</vt:lpstr>
      <vt:lpstr>Радуемся за успех другого, помогаем ему при неудаче</vt:lpstr>
      <vt:lpstr>«На ложку дёгтя – бочка мёда» </vt:lpstr>
      <vt:lpstr>Ставить перед ребёнком только конкретные цели. </vt:lpstr>
      <vt:lpstr>Формула «опять ты НЕ…» - верный способ выращивания неудачника</vt:lpstr>
      <vt:lpstr>Не высмеиваем, а шутим по - доброму</vt:lpstr>
      <vt:lpstr>Хвалим исполнителя, критикуем исполнение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оценки достижения планируемых результатов при реализации ФГОС НОО при безотметочном обучении</dc:title>
  <dc:creator>Пользователь</dc:creator>
  <cp:lastModifiedBy>User</cp:lastModifiedBy>
  <cp:revision>10</cp:revision>
  <dcterms:created xsi:type="dcterms:W3CDTF">2020-02-25T19:11:59Z</dcterms:created>
  <dcterms:modified xsi:type="dcterms:W3CDTF">2021-06-10T08:37:50Z</dcterms:modified>
</cp:coreProperties>
</file>