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7" r:id="rId9"/>
    <p:sldId id="268" r:id="rId10"/>
    <p:sldId id="261" r:id="rId11"/>
    <p:sldId id="271" r:id="rId12"/>
    <p:sldId id="269" r:id="rId13"/>
    <p:sldId id="262" r:id="rId14"/>
    <p:sldId id="272" r:id="rId15"/>
    <p:sldId id="273" r:id="rId16"/>
    <p:sldId id="263" r:id="rId17"/>
    <p:sldId id="276" r:id="rId18"/>
    <p:sldId id="277" r:id="rId19"/>
    <p:sldId id="266" r:id="rId20"/>
    <p:sldId id="278" r:id="rId21"/>
    <p:sldId id="279" r:id="rId22"/>
    <p:sldId id="274" r:id="rId23"/>
    <p:sldId id="280" r:id="rId24"/>
    <p:sldId id="281" r:id="rId25"/>
    <p:sldId id="275" r:id="rId26"/>
    <p:sldId id="282" r:id="rId27"/>
    <p:sldId id="283" r:id="rId28"/>
    <p:sldId id="284" r:id="rId29"/>
    <p:sldId id="285" r:id="rId30"/>
    <p:sldId id="286" r:id="rId31"/>
    <p:sldId id="288" r:id="rId32"/>
    <p:sldId id="289" r:id="rId33"/>
    <p:sldId id="290" r:id="rId34"/>
    <p:sldId id="291" r:id="rId35"/>
    <p:sldId id="292" r:id="rId36"/>
    <p:sldId id="287" r:id="rId3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011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309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080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125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499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27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544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833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144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9733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601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7381D-E6B1-46DD-AE0D-4BC60E0C5001}" type="datetimeFigureOut">
              <a:rPr lang="ru-RU" smtClean="0"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BD3D1-01A2-46A1-8150-184C989872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691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Задание1.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Последнюю ночь перед уходом в подземелье Володя н..</a:t>
            </a:r>
            <a:r>
              <a:rPr lang="ru-RU" dirty="0" err="1" smtClean="0"/>
              <a:t>чевал</a:t>
            </a:r>
            <a:r>
              <a:rPr lang="ru-RU" dirty="0" smtClean="0"/>
              <a:t> в доме дяди Гриценко.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Заскв</a:t>
            </a:r>
            <a:r>
              <a:rPr lang="ru-RU" dirty="0"/>
              <a:t>..</a:t>
            </a:r>
            <a:r>
              <a:rPr lang="ru-RU" dirty="0" err="1"/>
              <a:t>зили</a:t>
            </a:r>
            <a:r>
              <a:rPr lang="ru-RU" dirty="0"/>
              <a:t> первые проблески </a:t>
            </a:r>
            <a:r>
              <a:rPr lang="ru-RU" dirty="0" smtClean="0"/>
              <a:t>рассвета.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Во все времена года хорош </a:t>
            </a:r>
            <a:r>
              <a:rPr lang="ru-RU" dirty="0" smtClean="0"/>
              <a:t>русский лес: </a:t>
            </a:r>
            <a:r>
              <a:rPr lang="ru-RU" dirty="0" err="1"/>
              <a:t>з..</a:t>
            </a:r>
            <a:r>
              <a:rPr lang="ru-RU" dirty="0" err="1" smtClean="0"/>
              <a:t>мой</a:t>
            </a:r>
            <a:r>
              <a:rPr lang="ru-RU" dirty="0" smtClean="0"/>
              <a:t>, летом, </a:t>
            </a:r>
            <a:r>
              <a:rPr lang="ru-RU" dirty="0"/>
              <a:t>осенью и в..</a:t>
            </a:r>
            <a:r>
              <a:rPr lang="ru-RU" dirty="0" err="1"/>
              <a:t>сной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Лучи не зашедшего еще за г..</a:t>
            </a:r>
            <a:r>
              <a:rPr lang="ru-RU" dirty="0" err="1"/>
              <a:t>ризонт</a:t>
            </a:r>
            <a:r>
              <a:rPr lang="ru-RU" dirty="0"/>
              <a:t> </a:t>
            </a:r>
            <a:r>
              <a:rPr lang="ru-RU" dirty="0" smtClean="0"/>
              <a:t>солнца </a:t>
            </a:r>
            <a:r>
              <a:rPr lang="ru-RU" dirty="0" err="1"/>
              <a:t>ск</a:t>
            </a:r>
            <a:r>
              <a:rPr lang="ru-RU" dirty="0"/>
              <a:t>..</a:t>
            </a:r>
            <a:r>
              <a:rPr lang="ru-RU" dirty="0" err="1"/>
              <a:t>льзили</a:t>
            </a:r>
            <a:r>
              <a:rPr lang="ru-RU" dirty="0"/>
              <a:t> по </a:t>
            </a:r>
            <a:r>
              <a:rPr lang="ru-RU" dirty="0" smtClean="0"/>
              <a:t>легким </a:t>
            </a:r>
            <a:r>
              <a:rPr lang="ru-RU" dirty="0"/>
              <a:t>волнам, </a:t>
            </a:r>
            <a:r>
              <a:rPr lang="ru-RU" dirty="0" err="1"/>
              <a:t>наб</a:t>
            </a:r>
            <a:r>
              <a:rPr lang="ru-RU" dirty="0"/>
              <a:t>..</a:t>
            </a:r>
            <a:r>
              <a:rPr lang="ru-RU" dirty="0" err="1"/>
              <a:t>гавшим</a:t>
            </a:r>
            <a:r>
              <a:rPr lang="ru-RU" dirty="0"/>
              <a:t> на </a:t>
            </a:r>
            <a:r>
              <a:rPr lang="ru-RU" dirty="0" smtClean="0"/>
              <a:t>берег.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 </a:t>
            </a:r>
            <a:r>
              <a:rPr lang="ru-RU" dirty="0"/>
              <a:t>ребятам к..</a:t>
            </a:r>
            <a:r>
              <a:rPr lang="ru-RU" dirty="0" err="1"/>
              <a:t>залось</a:t>
            </a:r>
            <a:r>
              <a:rPr lang="ru-RU" dirty="0"/>
              <a:t> что они добр..</a:t>
            </a:r>
            <a:r>
              <a:rPr lang="ru-RU" dirty="0" err="1"/>
              <a:t>лись</a:t>
            </a:r>
            <a:r>
              <a:rPr lang="ru-RU" dirty="0"/>
              <a:t> до самого края света, что дальше уже нет </a:t>
            </a:r>
            <a:r>
              <a:rPr lang="ru-RU" dirty="0" smtClean="0"/>
              <a:t>ничего.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Дом </a:t>
            </a:r>
            <a:r>
              <a:rPr lang="ru-RU" dirty="0" err="1"/>
              <a:t>ст</a:t>
            </a:r>
            <a:r>
              <a:rPr lang="ru-RU" dirty="0"/>
              <a:t>..ял </a:t>
            </a:r>
            <a:r>
              <a:rPr lang="ru-RU" dirty="0" smtClean="0"/>
              <a:t>несколько </a:t>
            </a:r>
            <a:r>
              <a:rPr lang="ru-RU" dirty="0"/>
              <a:t>в </a:t>
            </a:r>
            <a:r>
              <a:rPr lang="ru-RU" dirty="0" err="1"/>
              <a:t>ст</a:t>
            </a:r>
            <a:r>
              <a:rPr lang="ru-RU" dirty="0"/>
              <a:t>..</a:t>
            </a:r>
            <a:r>
              <a:rPr lang="ru-RU" dirty="0" err="1"/>
              <a:t>роне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Сад л..</a:t>
            </a:r>
            <a:r>
              <a:rPr lang="ru-RU" dirty="0" err="1"/>
              <a:t>петал</a:t>
            </a:r>
            <a:r>
              <a:rPr lang="ru-RU" dirty="0"/>
              <a:t> тополиной листвой</a:t>
            </a:r>
          </a:p>
        </p:txBody>
      </p:sp>
    </p:spTree>
    <p:extLst>
      <p:ext uri="{BB962C8B-B14F-4D97-AF65-F5344CB8AC3E}">
        <p14:creationId xmlns:p14="http://schemas.microsoft.com/office/powerpoint/2010/main" val="414073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Задание4.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Под деревьями </a:t>
            </a:r>
            <a:r>
              <a:rPr lang="ru-RU" dirty="0" smtClean="0"/>
              <a:t>расстилают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 белые </a:t>
            </a:r>
            <a:r>
              <a:rPr lang="ru-RU" dirty="0" smtClean="0"/>
              <a:t>сугробы.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Красные искры </a:t>
            </a:r>
            <a:r>
              <a:rPr lang="ru-RU" dirty="0" smtClean="0"/>
              <a:t>уносят..</a:t>
            </a:r>
            <a:r>
              <a:rPr lang="ru-RU" dirty="0" err="1" smtClean="0"/>
              <a:t>ся</a:t>
            </a:r>
            <a:r>
              <a:rPr lang="ru-RU" dirty="0" smtClean="0"/>
              <a:t> </a:t>
            </a:r>
            <a:r>
              <a:rPr lang="ru-RU" dirty="0"/>
              <a:t>в небо и </a:t>
            </a:r>
            <a:r>
              <a:rPr lang="ru-RU" dirty="0" smtClean="0"/>
              <a:t>остывают.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В </a:t>
            </a:r>
            <a:r>
              <a:rPr lang="ru-RU" dirty="0" smtClean="0"/>
              <a:t>изящных снежно-белых </a:t>
            </a:r>
            <a:r>
              <a:rPr lang="ru-RU" dirty="0"/>
              <a:t>цветках </a:t>
            </a:r>
            <a:r>
              <a:rPr lang="ru-RU" dirty="0" err="1" smtClean="0"/>
              <a:t>прячт</a:t>
            </a:r>
            <a:r>
              <a:rPr lang="ru-RU" dirty="0" smtClean="0"/>
              <a:t>…</a:t>
            </a:r>
            <a:r>
              <a:rPr lang="ru-RU" dirty="0" err="1" smtClean="0"/>
              <a:t>ся</a:t>
            </a:r>
            <a:r>
              <a:rPr lang="ru-RU" dirty="0" smtClean="0"/>
              <a:t> зима, </a:t>
            </a:r>
            <a:r>
              <a:rPr lang="ru-RU" dirty="0"/>
              <a:t>ждёт </a:t>
            </a:r>
            <a:r>
              <a:rPr lang="ru-RU" dirty="0" smtClean="0"/>
              <a:t>своей </a:t>
            </a:r>
            <a:r>
              <a:rPr lang="ru-RU" dirty="0"/>
              <a:t>поры.</a:t>
            </a:r>
          </a:p>
        </p:txBody>
      </p:sp>
    </p:spTree>
    <p:extLst>
      <p:ext uri="{BB962C8B-B14F-4D97-AF65-F5344CB8AC3E}">
        <p14:creationId xmlns:p14="http://schemas.microsoft.com/office/powerpoint/2010/main" val="391091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Задание4. </a:t>
            </a:r>
            <a:r>
              <a:rPr lang="ru-RU" b="1" dirty="0" err="1" smtClean="0"/>
              <a:t>Тся</a:t>
            </a:r>
            <a:r>
              <a:rPr lang="en-US" b="1" dirty="0" smtClean="0"/>
              <a:t>/</a:t>
            </a:r>
            <a:r>
              <a:rPr lang="ru-RU" b="1" dirty="0" err="1" smtClean="0"/>
              <a:t>ться</a:t>
            </a:r>
            <a:r>
              <a:rPr lang="ru-RU" b="1" dirty="0" smtClean="0"/>
              <a:t> в глаголах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Под деревьями </a:t>
            </a:r>
            <a:r>
              <a:rPr lang="ru-RU" dirty="0" smtClean="0"/>
              <a:t>расстилают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/>
              <a:t> белые </a:t>
            </a:r>
            <a:r>
              <a:rPr lang="ru-RU" dirty="0" smtClean="0"/>
              <a:t>сугробы.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Красные искры </a:t>
            </a:r>
            <a:r>
              <a:rPr lang="ru-RU" dirty="0" smtClean="0"/>
              <a:t>уносят..</a:t>
            </a:r>
            <a:r>
              <a:rPr lang="ru-RU" dirty="0" err="1" smtClean="0"/>
              <a:t>ся</a:t>
            </a:r>
            <a:r>
              <a:rPr lang="ru-RU" dirty="0" smtClean="0"/>
              <a:t> </a:t>
            </a:r>
            <a:r>
              <a:rPr lang="ru-RU" dirty="0"/>
              <a:t>в небо и </a:t>
            </a:r>
            <a:r>
              <a:rPr lang="ru-RU" dirty="0" smtClean="0"/>
              <a:t>остывают.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В </a:t>
            </a:r>
            <a:r>
              <a:rPr lang="ru-RU" dirty="0" smtClean="0"/>
              <a:t>изящных снежно-белых </a:t>
            </a:r>
            <a:r>
              <a:rPr lang="ru-RU" dirty="0"/>
              <a:t>цветках </a:t>
            </a:r>
            <a:r>
              <a:rPr lang="ru-RU" dirty="0" err="1" smtClean="0"/>
              <a:t>прячт</a:t>
            </a:r>
            <a:r>
              <a:rPr lang="ru-RU" dirty="0" smtClean="0"/>
              <a:t>…</a:t>
            </a:r>
            <a:r>
              <a:rPr lang="ru-RU" dirty="0" err="1" smtClean="0"/>
              <a:t>ся</a:t>
            </a:r>
            <a:r>
              <a:rPr lang="ru-RU" dirty="0" smtClean="0"/>
              <a:t> зима, </a:t>
            </a:r>
            <a:r>
              <a:rPr lang="ru-RU" dirty="0"/>
              <a:t>ждёт </a:t>
            </a:r>
            <a:r>
              <a:rPr lang="ru-RU" dirty="0" smtClean="0"/>
              <a:t>своей </a:t>
            </a:r>
            <a:r>
              <a:rPr lang="ru-RU" dirty="0"/>
              <a:t>поры.</a:t>
            </a:r>
          </a:p>
        </p:txBody>
      </p:sp>
    </p:spTree>
    <p:extLst>
      <p:ext uri="{BB962C8B-B14F-4D97-AF65-F5344CB8AC3E}">
        <p14:creationId xmlns:p14="http://schemas.microsoft.com/office/powerpoint/2010/main" val="304802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5" y="526472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Задание4. </a:t>
            </a:r>
            <a:r>
              <a:rPr lang="ru-RU" b="1" dirty="0" err="1" smtClean="0"/>
              <a:t>Тся</a:t>
            </a:r>
            <a:r>
              <a:rPr lang="en-US" b="1" dirty="0" smtClean="0"/>
              <a:t>/</a:t>
            </a:r>
            <a:r>
              <a:rPr lang="ru-RU" b="1" dirty="0" err="1" smtClean="0"/>
              <a:t>ться</a:t>
            </a:r>
            <a:r>
              <a:rPr lang="ru-RU" b="1" dirty="0" smtClean="0"/>
              <a:t> в глаголах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расстилаю</a:t>
            </a:r>
            <a:r>
              <a:rPr lang="ru-RU" dirty="0" smtClean="0">
                <a:solidFill>
                  <a:srgbClr val="FF0000"/>
                </a:solidFill>
              </a:rPr>
              <a:t>тся </a:t>
            </a:r>
            <a:r>
              <a:rPr lang="ru-RU" dirty="0" smtClean="0"/>
              <a:t>сугробы( что делают?).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искры(что делают?) унося</a:t>
            </a:r>
            <a:r>
              <a:rPr lang="ru-RU" dirty="0" smtClean="0">
                <a:solidFill>
                  <a:srgbClr val="FF0000"/>
                </a:solidFill>
              </a:rPr>
              <a:t>тся</a:t>
            </a:r>
            <a:r>
              <a:rPr lang="ru-RU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пряче</a:t>
            </a:r>
            <a:r>
              <a:rPr lang="ru-RU" dirty="0" smtClean="0">
                <a:solidFill>
                  <a:srgbClr val="FF0000"/>
                </a:solidFill>
              </a:rPr>
              <a:t>тся</a:t>
            </a:r>
            <a:r>
              <a:rPr lang="ru-RU" dirty="0" smtClean="0"/>
              <a:t> зима( что делает?)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90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5.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Среди </a:t>
            </a:r>
            <a:r>
              <a:rPr lang="ru-RU" dirty="0" smtClean="0"/>
              <a:t>охотников </a:t>
            </a:r>
            <a:r>
              <a:rPr lang="ru-RU" dirty="0"/>
              <a:t>и пут..</a:t>
            </a:r>
            <a:r>
              <a:rPr lang="ru-RU" dirty="0" err="1" smtClean="0"/>
              <a:t>шественников</a:t>
            </a:r>
            <a:r>
              <a:rPr lang="ru-RU" dirty="0" smtClean="0"/>
              <a:t> </a:t>
            </a:r>
            <a:r>
              <a:rPr lang="ru-RU" dirty="0"/>
              <a:t>есть </a:t>
            </a:r>
            <a:r>
              <a:rPr lang="ru-RU" dirty="0" smtClean="0"/>
              <a:t>особенно неоценимые </a:t>
            </a:r>
            <a:r>
              <a:rPr lang="ru-RU" dirty="0"/>
              <a:t>в </a:t>
            </a:r>
            <a:r>
              <a:rPr lang="ru-RU" dirty="0" err="1"/>
              <a:t>пут..шествиях</a:t>
            </a:r>
            <a:r>
              <a:rPr lang="ru-RU" dirty="0"/>
              <a:t> люди.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Лёгкий </a:t>
            </a:r>
            <a:r>
              <a:rPr lang="ru-RU" dirty="0"/>
              <a:t>ветер </a:t>
            </a:r>
            <a:r>
              <a:rPr lang="ru-RU" dirty="0" smtClean="0"/>
              <a:t>шевелил </a:t>
            </a:r>
            <a:r>
              <a:rPr lang="ru-RU" dirty="0"/>
              <a:t>густые травы, </a:t>
            </a:r>
            <a:r>
              <a:rPr lang="ru-RU" dirty="0" smtClean="0"/>
              <a:t>пестревшие </a:t>
            </a:r>
            <a:r>
              <a:rPr lang="ru-RU" dirty="0" err="1"/>
              <a:t>разн</a:t>
            </a:r>
            <a:r>
              <a:rPr lang="ru-RU" dirty="0"/>
              <a:t>..цветными </a:t>
            </a:r>
            <a:r>
              <a:rPr lang="ru-RU" dirty="0" smtClean="0"/>
              <a:t>головками.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 </a:t>
            </a:r>
            <a:r>
              <a:rPr lang="ru-RU" dirty="0" smtClean="0"/>
              <a:t>деревьев </a:t>
            </a:r>
            <a:r>
              <a:rPr lang="ru-RU" dirty="0"/>
              <a:t>осыпались листья и </a:t>
            </a:r>
            <a:r>
              <a:rPr lang="ru-RU" dirty="0" err="1"/>
              <a:t>сад..</a:t>
            </a:r>
            <a:r>
              <a:rPr lang="ru-RU" dirty="0" err="1" smtClean="0"/>
              <a:t>воды</a:t>
            </a:r>
            <a:r>
              <a:rPr lang="ru-RU" dirty="0" smtClean="0"/>
              <a:t> </a:t>
            </a:r>
            <a:r>
              <a:rPr lang="ru-RU" dirty="0"/>
              <a:t>стали зарывать в землю виноградные лозы. </a:t>
            </a:r>
          </a:p>
        </p:txBody>
      </p:sp>
    </p:spTree>
    <p:extLst>
      <p:ext uri="{BB962C8B-B14F-4D97-AF65-F5344CB8AC3E}">
        <p14:creationId xmlns:p14="http://schemas.microsoft.com/office/powerpoint/2010/main" val="174082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5. </a:t>
            </a:r>
            <a:r>
              <a:rPr lang="ru-RU" b="1" dirty="0" smtClean="0"/>
              <a:t>Соединительная гласная О</a:t>
            </a:r>
            <a:r>
              <a:rPr lang="en-US" b="1" dirty="0" smtClean="0"/>
              <a:t>/</a:t>
            </a:r>
            <a:r>
              <a:rPr lang="ru-RU" b="1" dirty="0" smtClean="0"/>
              <a:t>Е 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Среди </a:t>
            </a:r>
            <a:r>
              <a:rPr lang="ru-RU" dirty="0" smtClean="0"/>
              <a:t>охотников </a:t>
            </a:r>
            <a:r>
              <a:rPr lang="ru-RU" dirty="0"/>
              <a:t>и пут..</a:t>
            </a:r>
            <a:r>
              <a:rPr lang="ru-RU" dirty="0" err="1" smtClean="0"/>
              <a:t>шественников</a:t>
            </a:r>
            <a:r>
              <a:rPr lang="ru-RU" dirty="0" smtClean="0"/>
              <a:t> </a:t>
            </a:r>
            <a:r>
              <a:rPr lang="ru-RU" dirty="0"/>
              <a:t>есть </a:t>
            </a:r>
            <a:r>
              <a:rPr lang="ru-RU" dirty="0" smtClean="0"/>
              <a:t>особенно неоценимые </a:t>
            </a:r>
            <a:r>
              <a:rPr lang="ru-RU" dirty="0"/>
              <a:t>в </a:t>
            </a:r>
            <a:r>
              <a:rPr lang="ru-RU" dirty="0" err="1"/>
              <a:t>пут..шествиях</a:t>
            </a:r>
            <a:r>
              <a:rPr lang="ru-RU" dirty="0"/>
              <a:t> люди.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Лёгкий </a:t>
            </a:r>
            <a:r>
              <a:rPr lang="ru-RU" dirty="0"/>
              <a:t>ветер </a:t>
            </a:r>
            <a:r>
              <a:rPr lang="ru-RU" dirty="0" smtClean="0"/>
              <a:t>шевелил </a:t>
            </a:r>
            <a:r>
              <a:rPr lang="ru-RU" dirty="0"/>
              <a:t>густые травы, </a:t>
            </a:r>
            <a:r>
              <a:rPr lang="ru-RU" dirty="0" smtClean="0"/>
              <a:t>пестревшие </a:t>
            </a:r>
            <a:r>
              <a:rPr lang="ru-RU" dirty="0" err="1"/>
              <a:t>разн</a:t>
            </a:r>
            <a:r>
              <a:rPr lang="ru-RU" dirty="0"/>
              <a:t>..цветными </a:t>
            </a:r>
            <a:r>
              <a:rPr lang="ru-RU" dirty="0" smtClean="0"/>
              <a:t>головками.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 </a:t>
            </a:r>
            <a:r>
              <a:rPr lang="ru-RU" dirty="0" smtClean="0"/>
              <a:t>деревьев </a:t>
            </a:r>
            <a:r>
              <a:rPr lang="ru-RU" dirty="0"/>
              <a:t>осыпались листья и </a:t>
            </a:r>
            <a:r>
              <a:rPr lang="ru-RU" dirty="0" err="1"/>
              <a:t>сад..</a:t>
            </a:r>
            <a:r>
              <a:rPr lang="ru-RU" dirty="0" err="1" smtClean="0"/>
              <a:t>воды</a:t>
            </a:r>
            <a:r>
              <a:rPr lang="ru-RU" dirty="0" smtClean="0"/>
              <a:t> </a:t>
            </a:r>
            <a:r>
              <a:rPr lang="ru-RU" dirty="0"/>
              <a:t>стали зарывать в землю виноградные лозы. </a:t>
            </a:r>
          </a:p>
        </p:txBody>
      </p:sp>
    </p:spTree>
    <p:extLst>
      <p:ext uri="{BB962C8B-B14F-4D97-AF65-F5344CB8AC3E}">
        <p14:creationId xmlns:p14="http://schemas.microsoft.com/office/powerpoint/2010/main" val="318524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5. </a:t>
            </a:r>
            <a:r>
              <a:rPr lang="ru-RU" b="1" dirty="0" smtClean="0"/>
              <a:t>Соединительная гласная О</a:t>
            </a:r>
            <a:r>
              <a:rPr lang="en-US" b="1" dirty="0" smtClean="0"/>
              <a:t>/</a:t>
            </a:r>
            <a:r>
              <a:rPr lang="ru-RU" b="1" dirty="0" smtClean="0"/>
              <a:t>Е 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sz="3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accent6"/>
                </a:solidFill>
              </a:rPr>
              <a:t>Пут</a:t>
            </a:r>
            <a:r>
              <a:rPr lang="ru-RU" sz="3600" dirty="0" smtClean="0"/>
              <a:t>е</a:t>
            </a:r>
            <a:r>
              <a:rPr lang="ru-RU" sz="3600" dirty="0" smtClean="0">
                <a:solidFill>
                  <a:schemeClr val="accent6"/>
                </a:solidFill>
              </a:rPr>
              <a:t>шеств</a:t>
            </a:r>
            <a:r>
              <a:rPr lang="ru-RU" sz="3600" dirty="0" smtClean="0"/>
              <a:t>енников, </a:t>
            </a:r>
            <a:r>
              <a:rPr lang="ru-RU" sz="3600" dirty="0" smtClean="0">
                <a:solidFill>
                  <a:schemeClr val="accent6"/>
                </a:solidFill>
              </a:rPr>
              <a:t>пут</a:t>
            </a:r>
            <a:r>
              <a:rPr lang="ru-RU" sz="3600" dirty="0" smtClean="0"/>
              <a:t>е</a:t>
            </a:r>
            <a:r>
              <a:rPr lang="ru-RU" sz="3600" dirty="0" smtClean="0">
                <a:solidFill>
                  <a:schemeClr val="accent6"/>
                </a:solidFill>
              </a:rPr>
              <a:t>шеств</a:t>
            </a:r>
            <a:r>
              <a:rPr lang="ru-RU" sz="3600" dirty="0" smtClean="0"/>
              <a:t>иях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accent6"/>
                </a:solidFill>
              </a:rPr>
              <a:t>разн</a:t>
            </a:r>
            <a:r>
              <a:rPr lang="ru-RU" sz="3600" dirty="0" smtClean="0"/>
              <a:t>о</a:t>
            </a:r>
            <a:r>
              <a:rPr lang="ru-RU" sz="3600" dirty="0" smtClean="0">
                <a:solidFill>
                  <a:schemeClr val="accent6"/>
                </a:solidFill>
              </a:rPr>
              <a:t>цвет</a:t>
            </a:r>
            <a:r>
              <a:rPr lang="ru-RU" sz="3600" dirty="0" smtClean="0"/>
              <a:t>ными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accent6"/>
                </a:solidFill>
              </a:rPr>
              <a:t>сад</a:t>
            </a:r>
            <a:r>
              <a:rPr lang="ru-RU" sz="3600" dirty="0" smtClean="0"/>
              <a:t>о</a:t>
            </a:r>
            <a:r>
              <a:rPr lang="ru-RU" sz="3600" dirty="0" smtClean="0">
                <a:solidFill>
                  <a:schemeClr val="accent6"/>
                </a:solidFill>
              </a:rPr>
              <a:t>вод</a:t>
            </a:r>
            <a:r>
              <a:rPr lang="ru-RU" sz="3600" dirty="0" smtClean="0"/>
              <a:t>ы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4100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6.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Его </a:t>
            </a:r>
            <a:r>
              <a:rPr lang="ru-RU" dirty="0" err="1"/>
              <a:t>пр..влекло</a:t>
            </a:r>
            <a:r>
              <a:rPr lang="ru-RU" dirty="0"/>
              <a:t> ржание наших </a:t>
            </a:r>
            <a:r>
              <a:rPr lang="ru-RU" dirty="0" smtClean="0"/>
              <a:t>лошадей.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Мы </a:t>
            </a:r>
            <a:r>
              <a:rPr lang="ru-RU" dirty="0" smtClean="0"/>
              <a:t>старались </a:t>
            </a:r>
            <a:r>
              <a:rPr lang="ru-RU" dirty="0"/>
              <a:t>заметить в нём </a:t>
            </a:r>
            <a:r>
              <a:rPr lang="ru-RU" dirty="0" smtClean="0"/>
              <a:t>что-нибудь особенное </a:t>
            </a:r>
            <a:r>
              <a:rPr lang="ru-RU" dirty="0"/>
              <a:t>и </a:t>
            </a:r>
            <a:r>
              <a:rPr lang="ru-RU" dirty="0" smtClean="0"/>
              <a:t>внимательно </a:t>
            </a:r>
            <a:r>
              <a:rPr lang="ru-RU" dirty="0"/>
              <a:t>к нему </a:t>
            </a:r>
            <a:r>
              <a:rPr lang="ru-RU" dirty="0" err="1" smtClean="0"/>
              <a:t>пр</a:t>
            </a:r>
            <a:r>
              <a:rPr lang="ru-RU" dirty="0" smtClean="0"/>
              <a:t>(и/е)</a:t>
            </a:r>
            <a:r>
              <a:rPr lang="ru-RU" dirty="0" err="1" smtClean="0"/>
              <a:t>глядывались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</a:t>
            </a:r>
            <a:r>
              <a:rPr lang="ru-RU" dirty="0"/>
              <a:t>летние каникулы я </a:t>
            </a:r>
            <a:r>
              <a:rPr lang="ru-RU" dirty="0" err="1" smtClean="0"/>
              <a:t>пр</a:t>
            </a:r>
            <a:r>
              <a:rPr lang="ru-RU" dirty="0" smtClean="0"/>
              <a:t>…ехал </a:t>
            </a:r>
            <a:r>
              <a:rPr lang="ru-RU" dirty="0"/>
              <a:t>к бабушке в </a:t>
            </a:r>
            <a:r>
              <a:rPr lang="ru-RU" dirty="0" smtClean="0"/>
              <a:t>деревню.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моторная </a:t>
            </a:r>
            <a:r>
              <a:rPr lang="ru-RU" dirty="0"/>
              <a:t>лодка </a:t>
            </a:r>
            <a:r>
              <a:rPr lang="ru-RU" dirty="0" err="1" smtClean="0"/>
              <a:t>пр</a:t>
            </a:r>
            <a:r>
              <a:rPr lang="ru-RU" dirty="0" smtClean="0"/>
              <a:t>…</a:t>
            </a:r>
            <a:r>
              <a:rPr lang="ru-RU" dirty="0" err="1" smtClean="0"/>
              <a:t>ближалась</a:t>
            </a:r>
            <a:r>
              <a:rPr lang="ru-RU" dirty="0" smtClean="0"/>
              <a:t> </a:t>
            </a:r>
            <a:r>
              <a:rPr lang="ru-RU" dirty="0"/>
              <a:t>к берегу довольно быстро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Внезапный </a:t>
            </a:r>
            <a:r>
              <a:rPr lang="ru-RU" dirty="0"/>
              <a:t>стук в дверь </a:t>
            </a:r>
            <a:r>
              <a:rPr lang="ru-RU" dirty="0" err="1" smtClean="0"/>
              <a:t>пр</a:t>
            </a:r>
            <a:r>
              <a:rPr lang="ru-RU" dirty="0" smtClean="0"/>
              <a:t>…рвал </a:t>
            </a:r>
            <a:r>
              <a:rPr lang="ru-RU" dirty="0"/>
              <a:t>мой рассказ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День </a:t>
            </a:r>
            <a:r>
              <a:rPr lang="ru-RU" dirty="0"/>
              <a:t>выдался </a:t>
            </a:r>
            <a:r>
              <a:rPr lang="ru-RU" dirty="0" err="1" smtClean="0"/>
              <a:t>пр</a:t>
            </a:r>
            <a:r>
              <a:rPr lang="ru-RU" dirty="0" smtClean="0"/>
              <a:t>…скверный.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883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6. </a:t>
            </a:r>
            <a:r>
              <a:rPr lang="ru-RU" b="1" dirty="0" smtClean="0"/>
              <a:t>Приставки при</a:t>
            </a:r>
            <a:r>
              <a:rPr lang="en-US" b="1" dirty="0" smtClean="0"/>
              <a:t>-/</a:t>
            </a:r>
            <a:r>
              <a:rPr lang="ru-RU" b="1" dirty="0" smtClean="0"/>
              <a:t>пре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Его </a:t>
            </a:r>
            <a:r>
              <a:rPr lang="ru-RU" dirty="0" err="1"/>
              <a:t>пр..влекло</a:t>
            </a:r>
            <a:r>
              <a:rPr lang="ru-RU" dirty="0"/>
              <a:t> ржание наших </a:t>
            </a:r>
            <a:r>
              <a:rPr lang="ru-RU" dirty="0" smtClean="0"/>
              <a:t>лошадей.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Мы </a:t>
            </a:r>
            <a:r>
              <a:rPr lang="ru-RU" dirty="0" smtClean="0"/>
              <a:t>старались </a:t>
            </a:r>
            <a:r>
              <a:rPr lang="ru-RU" dirty="0"/>
              <a:t>заметить в нём </a:t>
            </a:r>
            <a:r>
              <a:rPr lang="ru-RU" dirty="0" smtClean="0"/>
              <a:t>что-нибудь особенное </a:t>
            </a:r>
            <a:r>
              <a:rPr lang="ru-RU" dirty="0"/>
              <a:t>и </a:t>
            </a:r>
            <a:r>
              <a:rPr lang="ru-RU" dirty="0" smtClean="0"/>
              <a:t>внимательно </a:t>
            </a:r>
            <a:r>
              <a:rPr lang="ru-RU" dirty="0"/>
              <a:t>к нему </a:t>
            </a:r>
            <a:r>
              <a:rPr lang="ru-RU" dirty="0" err="1" smtClean="0"/>
              <a:t>пр</a:t>
            </a:r>
            <a:r>
              <a:rPr lang="ru-RU" dirty="0" smtClean="0"/>
              <a:t>(и/е)</a:t>
            </a:r>
            <a:r>
              <a:rPr lang="ru-RU" dirty="0" err="1" smtClean="0"/>
              <a:t>глядывались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На </a:t>
            </a:r>
            <a:r>
              <a:rPr lang="ru-RU" dirty="0"/>
              <a:t>летние каникулы я </a:t>
            </a:r>
            <a:r>
              <a:rPr lang="ru-RU" dirty="0" err="1" smtClean="0"/>
              <a:t>пр</a:t>
            </a:r>
            <a:r>
              <a:rPr lang="ru-RU" dirty="0" smtClean="0"/>
              <a:t>…ехал </a:t>
            </a:r>
            <a:r>
              <a:rPr lang="ru-RU" dirty="0"/>
              <a:t>к бабушке в </a:t>
            </a:r>
            <a:r>
              <a:rPr lang="ru-RU" dirty="0" smtClean="0"/>
              <a:t>деревню.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моторная </a:t>
            </a:r>
            <a:r>
              <a:rPr lang="ru-RU" dirty="0"/>
              <a:t>лодка </a:t>
            </a:r>
            <a:r>
              <a:rPr lang="ru-RU" dirty="0" err="1" smtClean="0"/>
              <a:t>пр</a:t>
            </a:r>
            <a:r>
              <a:rPr lang="ru-RU" dirty="0" smtClean="0"/>
              <a:t>…</a:t>
            </a:r>
            <a:r>
              <a:rPr lang="ru-RU" dirty="0" err="1" smtClean="0"/>
              <a:t>ближалась</a:t>
            </a:r>
            <a:r>
              <a:rPr lang="ru-RU" dirty="0" smtClean="0"/>
              <a:t> </a:t>
            </a:r>
            <a:r>
              <a:rPr lang="ru-RU" dirty="0"/>
              <a:t>к берегу довольно быстро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Внезапный </a:t>
            </a:r>
            <a:r>
              <a:rPr lang="ru-RU" dirty="0"/>
              <a:t>стук в дверь </a:t>
            </a:r>
            <a:r>
              <a:rPr lang="ru-RU" dirty="0" err="1" smtClean="0"/>
              <a:t>пр</a:t>
            </a:r>
            <a:r>
              <a:rPr lang="ru-RU" dirty="0" smtClean="0"/>
              <a:t>…рвал </a:t>
            </a:r>
            <a:r>
              <a:rPr lang="ru-RU" dirty="0"/>
              <a:t>мой рассказ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День </a:t>
            </a:r>
            <a:r>
              <a:rPr lang="ru-RU" dirty="0"/>
              <a:t>выдался </a:t>
            </a:r>
            <a:r>
              <a:rPr lang="ru-RU" dirty="0" err="1" smtClean="0"/>
              <a:t>пр</a:t>
            </a:r>
            <a:r>
              <a:rPr lang="ru-RU" dirty="0" smtClean="0"/>
              <a:t>…скверный.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66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6. </a:t>
            </a:r>
            <a:r>
              <a:rPr lang="ru-RU" b="1" dirty="0" smtClean="0"/>
              <a:t>Приставки при</a:t>
            </a:r>
            <a:r>
              <a:rPr lang="en-US" b="1" dirty="0" smtClean="0"/>
              <a:t>-/</a:t>
            </a:r>
            <a:r>
              <a:rPr lang="ru-RU" b="1" dirty="0" smtClean="0"/>
              <a:t>пре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влекло-</a:t>
            </a:r>
            <a:r>
              <a:rPr lang="ru-RU" dirty="0" err="1" smtClean="0"/>
              <a:t>приближ</a:t>
            </a:r>
            <a:r>
              <a:rPr lang="ru-RU" dirty="0" smtClean="0"/>
              <a:t>.</a:t>
            </a:r>
            <a:r>
              <a:rPr lang="en-US" dirty="0" smtClean="0"/>
              <a:t>/</a:t>
            </a:r>
            <a:r>
              <a:rPr lang="ru-RU" dirty="0" err="1" smtClean="0"/>
              <a:t>присоед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глядывались –неполнота действ.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ехал –</a:t>
            </a:r>
            <a:r>
              <a:rPr lang="ru-RU" dirty="0" err="1" smtClean="0"/>
              <a:t>приближ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при</a:t>
            </a:r>
            <a:r>
              <a:rPr lang="ru-RU" dirty="0" smtClean="0"/>
              <a:t>ближалась –</a:t>
            </a:r>
            <a:r>
              <a:rPr lang="ru-RU" dirty="0" err="1" smtClean="0"/>
              <a:t>приближ</a:t>
            </a:r>
            <a:r>
              <a:rPr lang="ru-RU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Пре</a:t>
            </a:r>
            <a:r>
              <a:rPr lang="ru-RU" dirty="0" smtClean="0"/>
              <a:t>рвал =пере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Пре</a:t>
            </a:r>
            <a:r>
              <a:rPr lang="ru-RU" dirty="0" smtClean="0"/>
              <a:t>скверный= очень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3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7.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 концу лета они </a:t>
            </a:r>
            <a:r>
              <a:rPr lang="ru-RU" dirty="0" smtClean="0"/>
              <a:t>превратятся </a:t>
            </a:r>
            <a:r>
              <a:rPr lang="ru-RU" dirty="0"/>
              <a:t>в оранжево(красные) бусинки.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В </a:t>
            </a:r>
            <a:r>
              <a:rPr lang="ru-RU" dirty="0" smtClean="0"/>
              <a:t>изящных </a:t>
            </a:r>
            <a:r>
              <a:rPr lang="ru-RU" dirty="0"/>
              <a:t>снежно(белых) цветках </a:t>
            </a:r>
            <a:r>
              <a:rPr lang="ru-RU" dirty="0" smtClean="0"/>
              <a:t>прячется зима, </a:t>
            </a:r>
            <a:r>
              <a:rPr lang="ru-RU" dirty="0"/>
              <a:t>ждёт </a:t>
            </a:r>
            <a:r>
              <a:rPr lang="ru-RU" dirty="0" smtClean="0"/>
              <a:t>своей </a:t>
            </a:r>
            <a:r>
              <a:rPr lang="ru-RU" dirty="0"/>
              <a:t>поры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Когда спускался первый корабль, был </a:t>
            </a:r>
            <a:r>
              <a:rPr lang="ru-RU" dirty="0" smtClean="0"/>
              <a:t>сильный(пресильный) </a:t>
            </a:r>
            <a:r>
              <a:rPr lang="ru-RU" dirty="0"/>
              <a:t>шторм.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Дует резкий </a:t>
            </a:r>
            <a:r>
              <a:rPr lang="ru-RU" dirty="0" err="1" smtClean="0"/>
              <a:t>юго</a:t>
            </a:r>
            <a:r>
              <a:rPr lang="ru-RU" dirty="0" smtClean="0"/>
              <a:t>(западный) ветер.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Мы влезали на сосны, чтобы осмотреться и увидеть среди разлива зелени тесовую крышу с кривым </a:t>
            </a:r>
            <a:r>
              <a:rPr lang="ru-RU" dirty="0" err="1" smtClean="0"/>
              <a:t>восми</a:t>
            </a:r>
            <a:r>
              <a:rPr lang="ru-RU" dirty="0" smtClean="0"/>
              <a:t>(конечным)крестом.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Железно(дорожный)узел </a:t>
            </a:r>
            <a:r>
              <a:rPr lang="ru-RU" dirty="0"/>
              <a:t>соединял пять линий. </a:t>
            </a:r>
          </a:p>
        </p:txBody>
      </p:sp>
    </p:spTree>
    <p:extLst>
      <p:ext uri="{BB962C8B-B14F-4D97-AF65-F5344CB8AC3E}">
        <p14:creationId xmlns:p14="http://schemas.microsoft.com/office/powerpoint/2010/main" val="1774958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8"/>
            <a:ext cx="11319164" cy="61791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Задание1. </a:t>
            </a:r>
            <a:r>
              <a:rPr lang="ru-RU" b="1" dirty="0" smtClean="0"/>
              <a:t>Безударная гласная в корне слова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i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Последнюю </a:t>
            </a:r>
            <a:r>
              <a:rPr lang="ru-RU" dirty="0"/>
              <a:t>ночь перед уходом в подземелье Володя н..</a:t>
            </a:r>
            <a:r>
              <a:rPr lang="ru-RU" dirty="0" err="1"/>
              <a:t>чевал</a:t>
            </a:r>
            <a:r>
              <a:rPr lang="ru-RU" dirty="0"/>
              <a:t> в доме дяди Гриценко.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/>
              <a:t>Заскв</a:t>
            </a:r>
            <a:r>
              <a:rPr lang="ru-RU" dirty="0"/>
              <a:t>..</a:t>
            </a:r>
            <a:r>
              <a:rPr lang="ru-RU" dirty="0" err="1"/>
              <a:t>зили</a:t>
            </a:r>
            <a:r>
              <a:rPr lang="ru-RU" dirty="0"/>
              <a:t> первые проблески </a:t>
            </a:r>
            <a:r>
              <a:rPr lang="ru-RU" dirty="0" smtClean="0"/>
              <a:t>рассвета.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Во все времена года хорош </a:t>
            </a:r>
            <a:r>
              <a:rPr lang="ru-RU" dirty="0" smtClean="0"/>
              <a:t>русский лес: </a:t>
            </a:r>
            <a:r>
              <a:rPr lang="ru-RU" dirty="0" err="1"/>
              <a:t>з..</a:t>
            </a:r>
            <a:r>
              <a:rPr lang="ru-RU" dirty="0" err="1" smtClean="0"/>
              <a:t>мой</a:t>
            </a:r>
            <a:r>
              <a:rPr lang="ru-RU" dirty="0" smtClean="0"/>
              <a:t>, летом, </a:t>
            </a:r>
            <a:r>
              <a:rPr lang="ru-RU" dirty="0"/>
              <a:t>осенью и в..</a:t>
            </a:r>
            <a:r>
              <a:rPr lang="ru-RU" dirty="0" err="1"/>
              <a:t>сной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Лучи не зашедшего еще за г..</a:t>
            </a:r>
            <a:r>
              <a:rPr lang="ru-RU" dirty="0" err="1"/>
              <a:t>ризонт</a:t>
            </a:r>
            <a:r>
              <a:rPr lang="ru-RU" dirty="0"/>
              <a:t> </a:t>
            </a:r>
            <a:r>
              <a:rPr lang="ru-RU" dirty="0" smtClean="0"/>
              <a:t>солнца </a:t>
            </a:r>
            <a:r>
              <a:rPr lang="ru-RU" dirty="0" err="1"/>
              <a:t>ск</a:t>
            </a:r>
            <a:r>
              <a:rPr lang="ru-RU" dirty="0"/>
              <a:t>..</a:t>
            </a:r>
            <a:r>
              <a:rPr lang="ru-RU" dirty="0" err="1"/>
              <a:t>льзили</a:t>
            </a:r>
            <a:r>
              <a:rPr lang="ru-RU" dirty="0"/>
              <a:t> по </a:t>
            </a:r>
            <a:r>
              <a:rPr lang="ru-RU" dirty="0" smtClean="0"/>
              <a:t>легким </a:t>
            </a:r>
            <a:r>
              <a:rPr lang="ru-RU" dirty="0"/>
              <a:t>волнам, </a:t>
            </a:r>
            <a:r>
              <a:rPr lang="ru-RU" dirty="0" err="1"/>
              <a:t>наб</a:t>
            </a:r>
            <a:r>
              <a:rPr lang="ru-RU" dirty="0"/>
              <a:t>..</a:t>
            </a:r>
            <a:r>
              <a:rPr lang="ru-RU" dirty="0" err="1"/>
              <a:t>гавшим</a:t>
            </a:r>
            <a:r>
              <a:rPr lang="ru-RU" dirty="0"/>
              <a:t> на </a:t>
            </a:r>
            <a:r>
              <a:rPr lang="ru-RU" dirty="0" smtClean="0"/>
              <a:t>берег.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 </a:t>
            </a:r>
            <a:r>
              <a:rPr lang="ru-RU" dirty="0"/>
              <a:t>ребятам к..</a:t>
            </a:r>
            <a:r>
              <a:rPr lang="ru-RU" dirty="0" err="1"/>
              <a:t>залось</a:t>
            </a:r>
            <a:r>
              <a:rPr lang="ru-RU" dirty="0"/>
              <a:t> что они добр..</a:t>
            </a:r>
            <a:r>
              <a:rPr lang="ru-RU" dirty="0" err="1"/>
              <a:t>лись</a:t>
            </a:r>
            <a:r>
              <a:rPr lang="ru-RU" dirty="0"/>
              <a:t> до самого края света, что дальше уже нет </a:t>
            </a:r>
            <a:r>
              <a:rPr lang="ru-RU" dirty="0" smtClean="0"/>
              <a:t>ничего.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Дом </a:t>
            </a:r>
            <a:r>
              <a:rPr lang="ru-RU" dirty="0" err="1"/>
              <a:t>ст</a:t>
            </a:r>
            <a:r>
              <a:rPr lang="ru-RU" dirty="0"/>
              <a:t>..ял </a:t>
            </a:r>
            <a:r>
              <a:rPr lang="ru-RU" dirty="0" smtClean="0"/>
              <a:t>несколько </a:t>
            </a:r>
            <a:r>
              <a:rPr lang="ru-RU" dirty="0"/>
              <a:t>в </a:t>
            </a:r>
            <a:r>
              <a:rPr lang="ru-RU" dirty="0" err="1"/>
              <a:t>ст</a:t>
            </a:r>
            <a:r>
              <a:rPr lang="ru-RU" dirty="0"/>
              <a:t>..</a:t>
            </a:r>
            <a:r>
              <a:rPr lang="ru-RU" dirty="0" err="1"/>
              <a:t>роне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Сад л..</a:t>
            </a:r>
            <a:r>
              <a:rPr lang="ru-RU" dirty="0" err="1"/>
              <a:t>петал</a:t>
            </a:r>
            <a:r>
              <a:rPr lang="ru-RU" dirty="0"/>
              <a:t> тополиной листвой</a:t>
            </a:r>
          </a:p>
        </p:txBody>
      </p:sp>
    </p:spTree>
    <p:extLst>
      <p:ext uri="{BB962C8B-B14F-4D97-AF65-F5344CB8AC3E}">
        <p14:creationId xmlns:p14="http://schemas.microsoft.com/office/powerpoint/2010/main" val="162222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7.</a:t>
            </a:r>
            <a:r>
              <a:rPr lang="ru-RU" b="1" dirty="0" smtClean="0"/>
              <a:t> Слитное</a:t>
            </a:r>
            <a:r>
              <a:rPr lang="en-US" b="1" dirty="0" smtClean="0"/>
              <a:t>/</a:t>
            </a:r>
            <a:r>
              <a:rPr lang="ru-RU" b="1" dirty="0" smtClean="0"/>
              <a:t>дефисное написание сложных прилагательных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 концу лета они </a:t>
            </a:r>
            <a:r>
              <a:rPr lang="ru-RU" dirty="0" smtClean="0"/>
              <a:t>превратятся </a:t>
            </a:r>
            <a:r>
              <a:rPr lang="ru-RU" dirty="0"/>
              <a:t>в оранжево(красные) бусинки.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В </a:t>
            </a:r>
            <a:r>
              <a:rPr lang="ru-RU" dirty="0" smtClean="0"/>
              <a:t>изящных </a:t>
            </a:r>
            <a:r>
              <a:rPr lang="ru-RU" dirty="0"/>
              <a:t>снежно(белых) цветках </a:t>
            </a:r>
            <a:r>
              <a:rPr lang="ru-RU" dirty="0" smtClean="0"/>
              <a:t>прячется зима, </a:t>
            </a:r>
            <a:r>
              <a:rPr lang="ru-RU" dirty="0"/>
              <a:t>ждёт </a:t>
            </a:r>
            <a:r>
              <a:rPr lang="ru-RU" dirty="0" smtClean="0"/>
              <a:t>своей </a:t>
            </a:r>
            <a:r>
              <a:rPr lang="ru-RU" dirty="0"/>
              <a:t>поры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Когда спускался первый корабль, был </a:t>
            </a:r>
            <a:r>
              <a:rPr lang="ru-RU" dirty="0" smtClean="0"/>
              <a:t>сильный(пресильный) </a:t>
            </a:r>
            <a:r>
              <a:rPr lang="ru-RU" dirty="0"/>
              <a:t>шторм.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Дует резкий </a:t>
            </a:r>
            <a:r>
              <a:rPr lang="ru-RU" dirty="0" err="1" smtClean="0"/>
              <a:t>юго</a:t>
            </a:r>
            <a:r>
              <a:rPr lang="ru-RU" dirty="0" smtClean="0"/>
              <a:t>(западный) ветер.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Мы влезали на сосны, чтобы осмотреться и увидеть среди разлива зелени тесовую крышу с </a:t>
            </a:r>
            <a:r>
              <a:rPr lang="ru-RU"/>
              <a:t>кривым </a:t>
            </a:r>
            <a:r>
              <a:rPr lang="ru-RU" smtClean="0"/>
              <a:t>восьми(конечным)крестом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Железно(дорожный)узел </a:t>
            </a:r>
            <a:r>
              <a:rPr lang="ru-RU" dirty="0"/>
              <a:t>соединял пять линий. </a:t>
            </a:r>
          </a:p>
        </p:txBody>
      </p:sp>
    </p:spTree>
    <p:extLst>
      <p:ext uri="{BB962C8B-B14F-4D97-AF65-F5344CB8AC3E}">
        <p14:creationId xmlns:p14="http://schemas.microsoft.com/office/powerpoint/2010/main" val="153092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7.</a:t>
            </a:r>
            <a:r>
              <a:rPr lang="ru-RU" b="1" dirty="0" smtClean="0"/>
              <a:t> Слитное</a:t>
            </a:r>
            <a:r>
              <a:rPr lang="en-US" b="1" dirty="0" smtClean="0"/>
              <a:t>/</a:t>
            </a:r>
            <a:r>
              <a:rPr lang="ru-RU" b="1" dirty="0" smtClean="0"/>
              <a:t>дефисное написание сложных прилагательных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оранжево-красные-</a:t>
            </a:r>
            <a:r>
              <a:rPr lang="ru-RU" b="1" dirty="0" smtClean="0"/>
              <a:t>цвет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</a:t>
            </a:r>
            <a:r>
              <a:rPr lang="ru-RU" dirty="0" smtClean="0"/>
              <a:t>снежно-белых-</a:t>
            </a:r>
            <a:r>
              <a:rPr lang="ru-RU" b="1" dirty="0" smtClean="0"/>
              <a:t>оттенок цвета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сильный-пресильный-</a:t>
            </a:r>
            <a:r>
              <a:rPr lang="ru-RU" b="1" dirty="0" smtClean="0"/>
              <a:t>повторение корней</a:t>
            </a:r>
            <a:endParaRPr lang="ru-RU" b="1" dirty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юго-западный-</a:t>
            </a:r>
            <a:r>
              <a:rPr lang="ru-RU" b="1" dirty="0" smtClean="0"/>
              <a:t>стороны света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восьмиконечным –</a:t>
            </a:r>
            <a:r>
              <a:rPr lang="ru-RU" b="1" dirty="0" smtClean="0"/>
              <a:t>от </a:t>
            </a:r>
            <a:r>
              <a:rPr lang="ru-RU" b="1" dirty="0" err="1" smtClean="0"/>
              <a:t>словосоч</a:t>
            </a:r>
            <a:r>
              <a:rPr lang="ru-RU" dirty="0" smtClean="0"/>
              <a:t>. «восемь концов», </a:t>
            </a:r>
            <a:r>
              <a:rPr lang="ru-RU" b="1" dirty="0" smtClean="0"/>
              <a:t>нельзя поставить союз И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Железнодорожный- </a:t>
            </a:r>
            <a:r>
              <a:rPr lang="ru-RU" b="1" dirty="0" smtClean="0"/>
              <a:t>от </a:t>
            </a:r>
            <a:r>
              <a:rPr lang="ru-RU" b="1" dirty="0" err="1" smtClean="0"/>
              <a:t>словосоч</a:t>
            </a:r>
            <a:r>
              <a:rPr lang="ru-RU" dirty="0" smtClean="0"/>
              <a:t>. «железная дорога», </a:t>
            </a:r>
            <a:r>
              <a:rPr lang="ru-RU" b="1" dirty="0" smtClean="0"/>
              <a:t>нельзя поставить союз 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60935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8.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 тихий зимний день </a:t>
            </a:r>
            <a:r>
              <a:rPr lang="ru-RU" dirty="0" err="1"/>
              <a:t>выйдеш</a:t>
            </a:r>
            <a:r>
              <a:rPr lang="ru-RU" dirty="0"/>
              <a:t>.. в лес на лыжах </a:t>
            </a:r>
            <a:r>
              <a:rPr lang="ru-RU" dirty="0" err="1" smtClean="0"/>
              <a:t>дышиш</a:t>
            </a:r>
            <a:r>
              <a:rPr lang="ru-RU" dirty="0"/>
              <a:t>.. и не </a:t>
            </a:r>
            <a:r>
              <a:rPr lang="ru-RU" dirty="0" err="1" smtClean="0"/>
              <a:t>надышиш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 шее у Петровича висел моток шелку и ниток, а на коленях была какая-то </a:t>
            </a:r>
            <a:r>
              <a:rPr lang="ru-RU" dirty="0" err="1" smtClean="0"/>
              <a:t>ветош</a:t>
            </a:r>
            <a:r>
              <a:rPr lang="ru-RU" dirty="0" smtClean="0"/>
              <a:t>… .</a:t>
            </a:r>
            <a:r>
              <a:rPr lang="ru-RU" dirty="0"/>
              <a:t>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Выражение это говорило, что она решилась, не жалуясь, переносить свое несчастие, и что ее </a:t>
            </a:r>
            <a:r>
              <a:rPr lang="ru-RU" dirty="0" smtClean="0"/>
              <a:t>муж…</a:t>
            </a:r>
            <a:r>
              <a:rPr lang="ru-RU" dirty="0"/>
              <a:t> есть крест, посланный ей от Бога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Солнце только начинало подниматься из-за </a:t>
            </a:r>
            <a:r>
              <a:rPr lang="ru-RU" dirty="0" smtClean="0"/>
              <a:t>туч... 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Он знал, что этот рассказ содействовал к прославлению нашего оружия, и потому надо было делать вид, что не </a:t>
            </a:r>
            <a:r>
              <a:rPr lang="ru-RU" dirty="0" err="1" smtClean="0"/>
              <a:t>сомневаеш</a:t>
            </a:r>
            <a:r>
              <a:rPr lang="ru-RU" dirty="0" smtClean="0"/>
              <a:t>…</a:t>
            </a:r>
            <a:r>
              <a:rPr lang="ru-RU" dirty="0" err="1" smtClean="0"/>
              <a:t>ся</a:t>
            </a:r>
            <a:r>
              <a:rPr lang="ru-RU" dirty="0"/>
              <a:t> в нем.</a:t>
            </a:r>
          </a:p>
        </p:txBody>
      </p:sp>
    </p:spTree>
    <p:extLst>
      <p:ext uri="{BB962C8B-B14F-4D97-AF65-F5344CB8AC3E}">
        <p14:creationId xmlns:p14="http://schemas.microsoft.com/office/powerpoint/2010/main" val="1536381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Задание 8. </a:t>
            </a:r>
            <a:r>
              <a:rPr lang="ru-RU" b="1" dirty="0" smtClean="0"/>
              <a:t>Ь после шипящих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 тихий зимний день </a:t>
            </a:r>
            <a:r>
              <a:rPr lang="ru-RU" dirty="0" err="1"/>
              <a:t>выйдеш</a:t>
            </a:r>
            <a:r>
              <a:rPr lang="ru-RU" dirty="0"/>
              <a:t>.. в лес на лыжах </a:t>
            </a:r>
            <a:r>
              <a:rPr lang="ru-RU" dirty="0" err="1" smtClean="0"/>
              <a:t>дышиш</a:t>
            </a:r>
            <a:r>
              <a:rPr lang="ru-RU" dirty="0"/>
              <a:t>.. и не </a:t>
            </a:r>
            <a:r>
              <a:rPr lang="ru-RU" dirty="0" err="1" smtClean="0"/>
              <a:t>надышиш</a:t>
            </a:r>
            <a:r>
              <a:rPr lang="ru-RU" dirty="0"/>
              <a:t>..</a:t>
            </a:r>
            <a:r>
              <a:rPr lang="ru-RU" dirty="0" err="1"/>
              <a:t>ся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На шее у Петровича висел моток шелку и ниток, а на коленях была какая-то </a:t>
            </a:r>
            <a:r>
              <a:rPr lang="ru-RU" dirty="0" err="1" smtClean="0"/>
              <a:t>ветош</a:t>
            </a:r>
            <a:r>
              <a:rPr lang="ru-RU" dirty="0" smtClean="0"/>
              <a:t>… .</a:t>
            </a:r>
            <a:r>
              <a:rPr lang="ru-RU" dirty="0"/>
              <a:t>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Выражение это говорило, что она решилась, не жалуясь, переносить свое несчастие, и что ее </a:t>
            </a:r>
            <a:r>
              <a:rPr lang="ru-RU" dirty="0" smtClean="0"/>
              <a:t>муж…</a:t>
            </a:r>
            <a:r>
              <a:rPr lang="ru-RU" dirty="0"/>
              <a:t> есть крест, посланный ей от Бога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Солнце только начинало подниматься из-за </a:t>
            </a:r>
            <a:r>
              <a:rPr lang="ru-RU" dirty="0" smtClean="0"/>
              <a:t>туч... 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Он знал, что этот рассказ содействовал к прославлению нашего оружия, и потому надо было делать вид, что не </a:t>
            </a:r>
            <a:r>
              <a:rPr lang="ru-RU" dirty="0" err="1" smtClean="0"/>
              <a:t>сомневаеш</a:t>
            </a:r>
            <a:r>
              <a:rPr lang="ru-RU" dirty="0" smtClean="0"/>
              <a:t>…</a:t>
            </a:r>
            <a:r>
              <a:rPr lang="ru-RU" dirty="0" err="1" smtClean="0"/>
              <a:t>ся</a:t>
            </a:r>
            <a:r>
              <a:rPr lang="ru-RU" dirty="0"/>
              <a:t> в нем.</a:t>
            </a:r>
          </a:p>
        </p:txBody>
      </p:sp>
    </p:spTree>
    <p:extLst>
      <p:ext uri="{BB962C8B-B14F-4D97-AF65-F5344CB8AC3E}">
        <p14:creationId xmlns:p14="http://schemas.microsoft.com/office/powerpoint/2010/main" val="319866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Задание 8. </a:t>
            </a:r>
            <a:r>
              <a:rPr lang="ru-RU" b="1" dirty="0" smtClean="0"/>
              <a:t>Ь после шипящих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Выйдеш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, дышиш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, надышиш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ся- гл.,2л.,ед.ч.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ветош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 –сущ., 3 </a:t>
            </a:r>
            <a:r>
              <a:rPr lang="ru-RU" dirty="0" err="1" smtClean="0"/>
              <a:t>скл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муж</a:t>
            </a:r>
            <a:r>
              <a:rPr lang="ru-RU" dirty="0"/>
              <a:t> </a:t>
            </a:r>
            <a:r>
              <a:rPr lang="ru-RU" dirty="0" smtClean="0"/>
              <a:t>- сущ., 2 </a:t>
            </a:r>
            <a:r>
              <a:rPr lang="ru-RU" dirty="0" err="1" smtClean="0"/>
              <a:t>скл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Туч-сущ. 1 </a:t>
            </a:r>
            <a:r>
              <a:rPr lang="ru-RU" dirty="0" err="1" smtClean="0"/>
              <a:t>скл</a:t>
            </a:r>
            <a:r>
              <a:rPr lang="ru-RU" dirty="0" smtClean="0"/>
              <a:t>., </a:t>
            </a:r>
            <a:r>
              <a:rPr lang="ru-RU" dirty="0" err="1" smtClean="0"/>
              <a:t>мн.ч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сомневаеш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r>
              <a:rPr lang="ru-RU" dirty="0" smtClean="0"/>
              <a:t>ся</a:t>
            </a:r>
            <a:r>
              <a:rPr lang="ru-RU" dirty="0"/>
              <a:t> </a:t>
            </a:r>
            <a:r>
              <a:rPr lang="ru-RU" dirty="0" smtClean="0"/>
              <a:t>-гл., 2 л. </a:t>
            </a:r>
            <a:r>
              <a:rPr lang="ru-RU" dirty="0" err="1" smtClean="0"/>
              <a:t>ед.ч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842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9.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Заливались </a:t>
            </a:r>
            <a:r>
              <a:rPr lang="ru-RU" dirty="0"/>
              <a:t>на разные голоса пели </a:t>
            </a:r>
            <a:r>
              <a:rPr lang="ru-RU" dirty="0" smtClean="0"/>
              <a:t>птиц… 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Алексей </a:t>
            </a:r>
            <a:r>
              <a:rPr lang="ru-RU" dirty="0" err="1"/>
              <a:t>Нилыч</a:t>
            </a:r>
            <a:r>
              <a:rPr lang="ru-RU" dirty="0"/>
              <a:t> сами только что из-за </a:t>
            </a:r>
            <a:r>
              <a:rPr lang="ru-RU" dirty="0" smtClean="0"/>
              <a:t>границ…, </a:t>
            </a:r>
            <a:r>
              <a:rPr lang="ru-RU" dirty="0"/>
              <a:t>после четырехлетнего </a:t>
            </a:r>
            <a:r>
              <a:rPr lang="ru-RU" dirty="0" smtClean="0"/>
              <a:t>отсутствия.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Как так, вы разве пошли бы в пятерку, если б я вам предложил? – брякнул вдруг </a:t>
            </a:r>
            <a:r>
              <a:rPr lang="ru-RU" dirty="0" err="1"/>
              <a:t>Верховенский</a:t>
            </a:r>
            <a:r>
              <a:rPr lang="ru-RU" dirty="0"/>
              <a:t> и положил </a:t>
            </a:r>
            <a:r>
              <a:rPr lang="ru-RU" dirty="0" smtClean="0"/>
              <a:t>ножниц…на </a:t>
            </a:r>
            <a:r>
              <a:rPr lang="ru-RU" dirty="0"/>
              <a:t>стол.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Стыла кровь у всех, кто этот </a:t>
            </a:r>
            <a:r>
              <a:rPr lang="ru-RU" dirty="0" smtClean="0"/>
              <a:t>волчиц…н </a:t>
            </a:r>
            <a:r>
              <a:rPr lang="ru-RU" dirty="0"/>
              <a:t>плач </a:t>
            </a:r>
            <a:r>
              <a:rPr lang="ru-RU" dirty="0" smtClean="0"/>
              <a:t>слышал.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Где это ты, зверь, отрезал нос? – закричала она с гневом. – Мошенник! пьяница! Я сама на тебя донесу </a:t>
            </a:r>
            <a:r>
              <a:rPr lang="ru-RU" dirty="0" err="1" smtClean="0"/>
              <a:t>полиц</a:t>
            </a:r>
            <a:r>
              <a:rPr lang="ru-RU" dirty="0" smtClean="0"/>
              <a:t>…и</a:t>
            </a:r>
            <a:r>
              <a:rPr lang="ru-RU" dirty="0"/>
              <a:t>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Газета может потерять </a:t>
            </a:r>
            <a:r>
              <a:rPr lang="ru-RU" dirty="0" err="1" smtClean="0"/>
              <a:t>репутац</a:t>
            </a:r>
            <a:r>
              <a:rPr lang="ru-RU" dirty="0" smtClean="0"/>
              <a:t>…ю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53958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9</a:t>
            </a:r>
            <a:r>
              <a:rPr lang="ru-RU" b="1" dirty="0" smtClean="0"/>
              <a:t>. Ы</a:t>
            </a:r>
            <a:r>
              <a:rPr lang="en-US" b="1" dirty="0" smtClean="0"/>
              <a:t>/</a:t>
            </a:r>
            <a:r>
              <a:rPr lang="ru-RU" b="1" dirty="0" smtClean="0"/>
              <a:t>И после ц 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Заливались </a:t>
            </a:r>
            <a:r>
              <a:rPr lang="ru-RU" dirty="0"/>
              <a:t>на разные голоса пели </a:t>
            </a:r>
            <a:r>
              <a:rPr lang="ru-RU" dirty="0" smtClean="0"/>
              <a:t>птиц… 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Алексей </a:t>
            </a:r>
            <a:r>
              <a:rPr lang="ru-RU" dirty="0" err="1"/>
              <a:t>Нилыч</a:t>
            </a:r>
            <a:r>
              <a:rPr lang="ru-RU" dirty="0"/>
              <a:t> сами только что из-за </a:t>
            </a:r>
            <a:r>
              <a:rPr lang="ru-RU" dirty="0" smtClean="0"/>
              <a:t>границ…, </a:t>
            </a:r>
            <a:r>
              <a:rPr lang="ru-RU" dirty="0"/>
              <a:t>после четырехлетнего </a:t>
            </a:r>
            <a:r>
              <a:rPr lang="ru-RU" dirty="0" smtClean="0"/>
              <a:t>отсутствия.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Как так, вы разве пошли бы в пятерку, если б я вам предложил? – брякнул вдруг </a:t>
            </a:r>
            <a:r>
              <a:rPr lang="ru-RU" dirty="0" err="1"/>
              <a:t>Верховенский</a:t>
            </a:r>
            <a:r>
              <a:rPr lang="ru-RU" dirty="0"/>
              <a:t> и положил </a:t>
            </a:r>
            <a:r>
              <a:rPr lang="ru-RU" dirty="0" smtClean="0"/>
              <a:t>ножниц…на </a:t>
            </a:r>
            <a:r>
              <a:rPr lang="ru-RU" dirty="0"/>
              <a:t>стол.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Стыла кровь у всех, кто этот </a:t>
            </a:r>
            <a:r>
              <a:rPr lang="ru-RU" dirty="0" smtClean="0"/>
              <a:t>волчиц…н </a:t>
            </a:r>
            <a:r>
              <a:rPr lang="ru-RU" dirty="0"/>
              <a:t>плач </a:t>
            </a:r>
            <a:r>
              <a:rPr lang="ru-RU" dirty="0" smtClean="0"/>
              <a:t>слышал.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Где это ты, зверь, отрезал нос? – закричала она с гневом. – Мошенник! пьяница! Я сама на тебя донесу </a:t>
            </a:r>
            <a:r>
              <a:rPr lang="ru-RU" dirty="0" err="1" smtClean="0"/>
              <a:t>полиц</a:t>
            </a:r>
            <a:r>
              <a:rPr lang="ru-RU" dirty="0" smtClean="0"/>
              <a:t>…и</a:t>
            </a:r>
            <a:r>
              <a:rPr lang="ru-RU" dirty="0"/>
              <a:t>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Газета может потерять </a:t>
            </a:r>
            <a:r>
              <a:rPr lang="ru-RU" dirty="0" err="1" smtClean="0"/>
              <a:t>репутац</a:t>
            </a:r>
            <a:r>
              <a:rPr lang="ru-RU" dirty="0" smtClean="0"/>
              <a:t>…ю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713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6675" y="320634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9</a:t>
            </a:r>
            <a:r>
              <a:rPr lang="ru-RU" b="1" dirty="0" smtClean="0"/>
              <a:t>. Ы</a:t>
            </a:r>
            <a:r>
              <a:rPr lang="en-US" b="1" dirty="0" smtClean="0"/>
              <a:t>/</a:t>
            </a:r>
            <a:r>
              <a:rPr lang="ru-RU" b="1" dirty="0" smtClean="0"/>
              <a:t>И после ц 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птиц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 - </a:t>
            </a:r>
            <a:r>
              <a:rPr lang="ru-RU" b="1" dirty="0" smtClean="0"/>
              <a:t>окончание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Границ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- </a:t>
            </a:r>
            <a:r>
              <a:rPr lang="ru-RU" b="1" dirty="0" smtClean="0"/>
              <a:t>окончание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Ножниц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- </a:t>
            </a:r>
            <a:r>
              <a:rPr lang="ru-RU" b="1" dirty="0" smtClean="0"/>
              <a:t>окончание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волчиц</a:t>
            </a:r>
            <a:r>
              <a:rPr lang="ru-RU" dirty="0" err="1" smtClean="0">
                <a:solidFill>
                  <a:srgbClr val="FF0000"/>
                </a:solidFill>
              </a:rPr>
              <a:t>ын</a:t>
            </a:r>
            <a:r>
              <a:rPr lang="ru-RU" dirty="0" smtClean="0"/>
              <a:t> -</a:t>
            </a:r>
            <a:r>
              <a:rPr lang="ru-RU" b="1" dirty="0" smtClean="0"/>
              <a:t>суффикс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поли</a:t>
            </a:r>
            <a:r>
              <a:rPr lang="ru-RU" dirty="0" smtClean="0">
                <a:solidFill>
                  <a:srgbClr val="FF0000"/>
                </a:solidFill>
              </a:rPr>
              <a:t>ции-</a:t>
            </a:r>
            <a:r>
              <a:rPr lang="ru-RU" dirty="0" smtClean="0"/>
              <a:t> в начальной форме </a:t>
            </a:r>
            <a:r>
              <a:rPr lang="ru-RU" b="1" dirty="0" smtClean="0"/>
              <a:t>на –</a:t>
            </a:r>
            <a:r>
              <a:rPr lang="ru-RU" b="1" dirty="0" err="1" smtClean="0"/>
              <a:t>ция</a:t>
            </a:r>
            <a:r>
              <a:rPr lang="ru-RU" dirty="0" smtClean="0"/>
              <a:t>(полиция)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репута</a:t>
            </a:r>
            <a:r>
              <a:rPr lang="ru-RU" dirty="0" smtClean="0">
                <a:solidFill>
                  <a:srgbClr val="FF0000"/>
                </a:solidFill>
              </a:rPr>
              <a:t>цию</a:t>
            </a:r>
            <a:r>
              <a:rPr lang="ru-RU" dirty="0" smtClean="0"/>
              <a:t>- в нач. форме </a:t>
            </a:r>
            <a:r>
              <a:rPr lang="ru-RU" b="1" dirty="0" smtClean="0"/>
              <a:t>на –</a:t>
            </a:r>
            <a:r>
              <a:rPr lang="ru-RU" b="1" dirty="0" err="1" smtClean="0"/>
              <a:t>ция</a:t>
            </a:r>
            <a:r>
              <a:rPr lang="ru-RU" dirty="0" smtClean="0"/>
              <a:t>(репутация)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069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10</a:t>
            </a:r>
            <a:r>
              <a:rPr lang="ru-RU" b="1" dirty="0" smtClean="0"/>
              <a:t>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Страшно </a:t>
            </a:r>
            <a:r>
              <a:rPr lang="ru-RU" dirty="0" smtClean="0"/>
              <a:t>стан…т</a:t>
            </a:r>
            <a:r>
              <a:rPr lang="ru-RU" dirty="0"/>
              <a:t>, а тут, – точно как будто </a:t>
            </a:r>
            <a:r>
              <a:rPr lang="ru-RU" dirty="0" err="1" smtClean="0"/>
              <a:t>заслыш</a:t>
            </a:r>
            <a:r>
              <a:rPr lang="ru-RU" dirty="0" smtClean="0"/>
              <a:t>…</a:t>
            </a:r>
            <a:r>
              <a:rPr lang="ru-RU" dirty="0" err="1" smtClean="0"/>
              <a:t>шь</a:t>
            </a:r>
            <a:r>
              <a:rPr lang="ru-RU" dirty="0" smtClean="0"/>
              <a:t> </a:t>
            </a:r>
            <a:r>
              <a:rPr lang="ru-RU" dirty="0"/>
              <a:t>кого-то, – чей-то голос, как будто кто-то </a:t>
            </a:r>
            <a:r>
              <a:rPr lang="ru-RU" dirty="0" err="1" smtClean="0"/>
              <a:t>шепч</a:t>
            </a:r>
            <a:r>
              <a:rPr lang="ru-RU" dirty="0" smtClean="0"/>
              <a:t>…т…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err="1" smtClean="0"/>
              <a:t>Одича</a:t>
            </a:r>
            <a:r>
              <a:rPr lang="ru-RU" dirty="0" smtClean="0"/>
              <a:t>…</a:t>
            </a:r>
            <a:r>
              <a:rPr lang="ru-RU" dirty="0" err="1" smtClean="0"/>
              <a:t>шь</a:t>
            </a:r>
            <a:r>
              <a:rPr lang="ru-RU" dirty="0"/>
              <a:t>, </a:t>
            </a:r>
            <a:r>
              <a:rPr lang="ru-RU" dirty="0" err="1" smtClean="0"/>
              <a:t>зна</a:t>
            </a:r>
            <a:r>
              <a:rPr lang="ru-RU" dirty="0" smtClean="0"/>
              <a:t>…те</a:t>
            </a:r>
            <a:r>
              <a:rPr lang="ru-RU" dirty="0"/>
              <a:t>, </a:t>
            </a:r>
            <a:r>
              <a:rPr lang="ru-RU" dirty="0" err="1" smtClean="0"/>
              <a:t>буд</a:t>
            </a:r>
            <a:r>
              <a:rPr lang="ru-RU" dirty="0" smtClean="0"/>
              <a:t>…</a:t>
            </a:r>
            <a:r>
              <a:rPr lang="ru-RU" dirty="0" err="1" smtClean="0"/>
              <a:t>шь</a:t>
            </a:r>
            <a:r>
              <a:rPr lang="ru-RU" dirty="0" smtClean="0"/>
              <a:t> </a:t>
            </a:r>
            <a:r>
              <a:rPr lang="ru-RU" dirty="0"/>
              <a:t>все время жить взаперти.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Ты </a:t>
            </a:r>
            <a:r>
              <a:rPr lang="ru-RU" dirty="0" smtClean="0"/>
              <a:t>вид…</a:t>
            </a:r>
            <a:r>
              <a:rPr lang="ru-RU" dirty="0" err="1" smtClean="0"/>
              <a:t>шь</a:t>
            </a:r>
            <a:r>
              <a:rPr lang="ru-RU" dirty="0" smtClean="0"/>
              <a:t> </a:t>
            </a:r>
            <a:r>
              <a:rPr lang="ru-RU" dirty="0"/>
              <a:t>ли, я его давно знаю, и Машеньку, твою золовку, люблю.</a:t>
            </a:r>
          </a:p>
        </p:txBody>
      </p:sp>
    </p:spTree>
    <p:extLst>
      <p:ext uri="{BB962C8B-B14F-4D97-AF65-F5344CB8AC3E}">
        <p14:creationId xmlns:p14="http://schemas.microsoft.com/office/powerpoint/2010/main" val="3645840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 10</a:t>
            </a:r>
            <a:r>
              <a:rPr lang="ru-RU" b="1" dirty="0" smtClean="0"/>
              <a:t>. Личные безударные окончания глаголов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1. Станет-ст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ть, </a:t>
            </a:r>
            <a:r>
              <a:rPr lang="en-US" dirty="0" smtClean="0"/>
              <a:t>I</a:t>
            </a:r>
            <a:r>
              <a:rPr lang="ru-RU" dirty="0" smtClean="0"/>
              <a:t> </a:t>
            </a:r>
            <a:r>
              <a:rPr lang="ru-RU" dirty="0" err="1" smtClean="0"/>
              <a:t>спр</a:t>
            </a:r>
            <a:r>
              <a:rPr lang="ru-RU" dirty="0" smtClean="0"/>
              <a:t>.,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заслышишь-заслыш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ть(</a:t>
            </a:r>
            <a:r>
              <a:rPr lang="ru-RU" dirty="0" err="1" smtClean="0">
                <a:solidFill>
                  <a:srgbClr val="FF0000"/>
                </a:solidFill>
              </a:rPr>
              <a:t>искл</a:t>
            </a:r>
            <a:r>
              <a:rPr lang="ru-RU" dirty="0" smtClean="0"/>
              <a:t>.)</a:t>
            </a:r>
            <a:r>
              <a:rPr lang="ru-RU" dirty="0"/>
              <a:t>,</a:t>
            </a:r>
            <a:r>
              <a:rPr lang="ru-RU" dirty="0" smtClean="0"/>
              <a:t> </a:t>
            </a:r>
            <a:r>
              <a:rPr lang="en-US" dirty="0" smtClean="0"/>
              <a:t>II</a:t>
            </a:r>
            <a:r>
              <a:rPr lang="ru-RU" dirty="0" err="1" smtClean="0"/>
              <a:t>спр</a:t>
            </a:r>
            <a:r>
              <a:rPr lang="ru-RU" dirty="0" smtClean="0"/>
              <a:t>., 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шепчет- шепт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ть, </a:t>
            </a:r>
            <a:r>
              <a:rPr lang="en-US" dirty="0" smtClean="0"/>
              <a:t>I c</a:t>
            </a:r>
            <a:r>
              <a:rPr lang="ru-RU" dirty="0" smtClean="0"/>
              <a:t>пр.</a:t>
            </a:r>
          </a:p>
          <a:p>
            <a:pPr marL="0" indent="0">
              <a:buNone/>
            </a:pPr>
            <a:r>
              <a:rPr lang="en-US" dirty="0" smtClean="0"/>
              <a:t>2</a:t>
            </a:r>
            <a:r>
              <a:rPr lang="ru-RU" dirty="0" smtClean="0"/>
              <a:t>.Одичаешь-одич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ть, </a:t>
            </a:r>
            <a:r>
              <a:rPr lang="en-US" dirty="0" smtClean="0"/>
              <a:t>I </a:t>
            </a:r>
            <a:r>
              <a:rPr lang="ru-RU" dirty="0" err="1" smtClean="0"/>
              <a:t>спр</a:t>
            </a:r>
            <a:r>
              <a:rPr lang="ru-RU" dirty="0" smtClean="0"/>
              <a:t>., </a:t>
            </a:r>
          </a:p>
          <a:p>
            <a:pPr marL="0" indent="0">
              <a:buNone/>
            </a:pPr>
            <a:r>
              <a:rPr lang="ru-RU" dirty="0" smtClean="0"/>
              <a:t>Знаете-зн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ть, </a:t>
            </a:r>
            <a:r>
              <a:rPr lang="en-US" dirty="0" smtClean="0"/>
              <a:t>I</a:t>
            </a:r>
            <a:r>
              <a:rPr lang="ru-RU" dirty="0" err="1" smtClean="0"/>
              <a:t>спр</a:t>
            </a:r>
            <a:r>
              <a:rPr lang="ru-RU" dirty="0" smtClean="0"/>
              <a:t>., </a:t>
            </a:r>
          </a:p>
          <a:p>
            <a:pPr marL="0" indent="0">
              <a:buNone/>
            </a:pPr>
            <a:r>
              <a:rPr lang="ru-RU" dirty="0" smtClean="0"/>
              <a:t>Будешь-б</a:t>
            </a:r>
            <a:r>
              <a:rPr lang="ru-RU" dirty="0" smtClean="0">
                <a:solidFill>
                  <a:srgbClr val="FF0000"/>
                </a:solidFill>
              </a:rPr>
              <a:t>ы</a:t>
            </a:r>
            <a:r>
              <a:rPr lang="ru-RU" dirty="0" smtClean="0"/>
              <a:t>ть, </a:t>
            </a:r>
            <a:r>
              <a:rPr lang="en-US" dirty="0" smtClean="0"/>
              <a:t>I</a:t>
            </a:r>
            <a:r>
              <a:rPr lang="ru-RU" dirty="0" smtClean="0"/>
              <a:t> </a:t>
            </a:r>
            <a:r>
              <a:rPr lang="ru-RU" dirty="0" err="1" smtClean="0"/>
              <a:t>спр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3. видишь-вид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ть(</a:t>
            </a:r>
            <a:r>
              <a:rPr lang="ru-RU" dirty="0" err="1" smtClean="0"/>
              <a:t>искл</a:t>
            </a:r>
            <a:r>
              <a:rPr lang="ru-RU" dirty="0" smtClean="0"/>
              <a:t>.), </a:t>
            </a:r>
            <a:r>
              <a:rPr lang="en-US" dirty="0" smtClean="0"/>
              <a:t>II</a:t>
            </a:r>
            <a:r>
              <a:rPr lang="ru-RU" dirty="0" err="1" smtClean="0"/>
              <a:t>спр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13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Задание1. </a:t>
            </a:r>
            <a:r>
              <a:rPr lang="ru-RU" b="1" dirty="0" smtClean="0"/>
              <a:t>Безударная гласная в корне слова</a:t>
            </a:r>
          </a:p>
          <a:p>
            <a:pPr marL="0" indent="0">
              <a:buNone/>
            </a:pPr>
            <a:r>
              <a:rPr lang="ru-RU" dirty="0" smtClean="0"/>
              <a:t>Выписать слово с пропущенной орфограммой, объяснив написание.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Ночевал-н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чь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Засквозили-скв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зь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зимой-з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мы, весной-в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сна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ризонт, скользили-ск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льзко, набегавшим-б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г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Казалось-к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жется, добрались-добраться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стоял-ст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я, стороне-ст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роны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лепетал-л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пет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86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Задание 11</a:t>
            </a:r>
          </a:p>
          <a:p>
            <a:pPr marL="0" indent="0">
              <a:buNone/>
            </a:pPr>
            <a:r>
              <a:rPr lang="ru-RU" i="1" dirty="0" smtClean="0"/>
              <a:t>1. Он </a:t>
            </a:r>
            <a:r>
              <a:rPr lang="ru-RU" i="1" dirty="0"/>
              <a:t>спал, весь сияющий, в яслях из дуба,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Как месяца луч в углубленье дупла.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Ему заменяли </a:t>
            </a:r>
            <a:r>
              <a:rPr lang="ru-RU" i="1" dirty="0" err="1"/>
              <a:t>овчи</a:t>
            </a:r>
            <a:r>
              <a:rPr lang="ru-RU" i="1" dirty="0"/>
              <a:t>…</a:t>
            </a:r>
            <a:r>
              <a:rPr lang="ru-RU" i="1" dirty="0" err="1"/>
              <a:t>ую</a:t>
            </a:r>
            <a:r>
              <a:rPr lang="ru-RU" i="1" dirty="0"/>
              <a:t> шкуру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Осли</a:t>
            </a:r>
            <a:r>
              <a:rPr lang="ru-RU" i="1" dirty="0"/>
              <a:t>…</a:t>
            </a:r>
            <a:r>
              <a:rPr lang="ru-RU" i="1" dirty="0" err="1"/>
              <a:t>ые</a:t>
            </a:r>
            <a:r>
              <a:rPr lang="ru-RU" i="1" dirty="0"/>
              <a:t> губы и ноздри вола.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Б. </a:t>
            </a:r>
            <a:r>
              <a:rPr lang="ru-RU" dirty="0" smtClean="0"/>
              <a:t>Пастернак</a:t>
            </a:r>
          </a:p>
          <a:p>
            <a:pPr marL="0" indent="0">
              <a:buNone/>
            </a:pPr>
            <a:r>
              <a:rPr lang="ru-RU" dirty="0"/>
              <a:t>2. </a:t>
            </a:r>
            <a:r>
              <a:rPr lang="ru-RU" i="1" dirty="0"/>
              <a:t>И стоит берёза в со…ой тишине,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И горят снежинки в золотом огне.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С. </a:t>
            </a:r>
            <a:r>
              <a:rPr lang="ru-RU" dirty="0" smtClean="0"/>
              <a:t>Есенин</a:t>
            </a:r>
          </a:p>
          <a:p>
            <a:pPr marL="0" indent="0">
              <a:buNone/>
            </a:pPr>
            <a:r>
              <a:rPr lang="ru-RU" dirty="0"/>
              <a:t>3. </a:t>
            </a:r>
            <a:r>
              <a:rPr lang="ru-RU" i="1" dirty="0"/>
              <a:t>Ты любишь </a:t>
            </a:r>
            <a:r>
              <a:rPr lang="ru-RU" i="1" dirty="0" err="1"/>
              <a:t>ледя</a:t>
            </a:r>
            <a:r>
              <a:rPr lang="ru-RU" i="1" dirty="0"/>
              <a:t>…ой январь,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Безветрье</a:t>
            </a:r>
            <a:r>
              <a:rPr lang="ru-RU" i="1" dirty="0"/>
              <a:t>, стужу зверскую.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А я – лютующий февраль,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Метель, позёмку дерзкую.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С. Кирсанов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388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8"/>
            <a:ext cx="11380520" cy="638892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Задание 11</a:t>
            </a:r>
            <a:r>
              <a:rPr lang="ru-RU" b="1" dirty="0" smtClean="0"/>
              <a:t> Н</a:t>
            </a:r>
            <a:r>
              <a:rPr lang="en-US" b="1" dirty="0" smtClean="0"/>
              <a:t>/</a:t>
            </a:r>
            <a:r>
              <a:rPr lang="ru-RU" b="1" dirty="0" smtClean="0"/>
              <a:t>НН в суффиксах прилагательных</a:t>
            </a:r>
          </a:p>
          <a:p>
            <a:pPr marL="0" indent="0">
              <a:buNone/>
            </a:pPr>
            <a:r>
              <a:rPr lang="ru-RU" i="1" dirty="0"/>
              <a:t>Выписать слово с пропущенной орфограммой, объяснив </a:t>
            </a:r>
            <a:r>
              <a:rPr lang="ru-RU" i="1" dirty="0" smtClean="0"/>
              <a:t>написание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i="1" dirty="0" smtClean="0"/>
              <a:t>1. Он </a:t>
            </a:r>
            <a:r>
              <a:rPr lang="ru-RU" i="1" dirty="0"/>
              <a:t>спал, весь сияющий, в яслях из дуба,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Как месяца луч в углубленье дупла.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Ему заменяли </a:t>
            </a:r>
            <a:r>
              <a:rPr lang="ru-RU" i="1" dirty="0" err="1"/>
              <a:t>овчи</a:t>
            </a:r>
            <a:r>
              <a:rPr lang="ru-RU" i="1" dirty="0"/>
              <a:t>…</a:t>
            </a:r>
            <a:r>
              <a:rPr lang="ru-RU" i="1" dirty="0" err="1"/>
              <a:t>ую</a:t>
            </a:r>
            <a:r>
              <a:rPr lang="ru-RU" i="1" dirty="0"/>
              <a:t> шкуру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Осли</a:t>
            </a:r>
            <a:r>
              <a:rPr lang="ru-RU" i="1" dirty="0"/>
              <a:t>…</a:t>
            </a:r>
            <a:r>
              <a:rPr lang="ru-RU" i="1" dirty="0" err="1"/>
              <a:t>ые</a:t>
            </a:r>
            <a:r>
              <a:rPr lang="ru-RU" i="1" dirty="0"/>
              <a:t> губы и ноздри вола.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Б. </a:t>
            </a:r>
            <a:r>
              <a:rPr lang="ru-RU" dirty="0" smtClean="0"/>
              <a:t>Пастернак</a:t>
            </a:r>
          </a:p>
          <a:p>
            <a:pPr marL="0" indent="0">
              <a:buNone/>
            </a:pPr>
            <a:r>
              <a:rPr lang="ru-RU" dirty="0"/>
              <a:t>2. </a:t>
            </a:r>
            <a:r>
              <a:rPr lang="ru-RU" i="1" dirty="0"/>
              <a:t>И стоит берёза в со…ой тишине,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И горят снежинки в золотом огне.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С. </a:t>
            </a:r>
            <a:r>
              <a:rPr lang="ru-RU" dirty="0" smtClean="0"/>
              <a:t>Есенин</a:t>
            </a:r>
          </a:p>
          <a:p>
            <a:pPr marL="0" indent="0">
              <a:buNone/>
            </a:pPr>
            <a:r>
              <a:rPr lang="ru-RU" dirty="0"/>
              <a:t>3. </a:t>
            </a:r>
            <a:r>
              <a:rPr lang="ru-RU" i="1" dirty="0"/>
              <a:t>Ты любишь </a:t>
            </a:r>
            <a:r>
              <a:rPr lang="ru-RU" i="1" dirty="0" err="1"/>
              <a:t>ледя</a:t>
            </a:r>
            <a:r>
              <a:rPr lang="ru-RU" i="1" dirty="0"/>
              <a:t>…ой январь,</a:t>
            </a:r>
            <a:endParaRPr lang="ru-RU" dirty="0"/>
          </a:p>
          <a:p>
            <a:pPr marL="0" indent="0">
              <a:buNone/>
            </a:pPr>
            <a:r>
              <a:rPr lang="ru-RU" i="1" dirty="0" err="1"/>
              <a:t>Безветрье</a:t>
            </a:r>
            <a:r>
              <a:rPr lang="ru-RU" i="1" dirty="0"/>
              <a:t>, стужу зверскую.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А я – лютующий февраль,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Метель, позёмку дерзкую.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С. Кирсанов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54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8"/>
            <a:ext cx="11380520" cy="6388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Задание 11</a:t>
            </a:r>
            <a:r>
              <a:rPr lang="ru-RU" b="1" dirty="0" smtClean="0"/>
              <a:t> Н</a:t>
            </a:r>
            <a:r>
              <a:rPr lang="en-US" b="1" dirty="0" smtClean="0"/>
              <a:t>/</a:t>
            </a:r>
            <a:r>
              <a:rPr lang="ru-RU" b="1" dirty="0" smtClean="0"/>
              <a:t>НН в суффиксах прилагательных</a:t>
            </a:r>
          </a:p>
          <a:p>
            <a:pPr marL="0" indent="0">
              <a:buNone/>
            </a:pPr>
            <a:r>
              <a:rPr lang="ru-RU" i="1" dirty="0"/>
              <a:t>Выписать слово с пропущенной орфограммой, объяснив </a:t>
            </a:r>
            <a:r>
              <a:rPr lang="ru-RU" i="1" dirty="0" smtClean="0"/>
              <a:t>написание</a:t>
            </a:r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i="1" dirty="0" smtClean="0"/>
              <a:t>1. овч</a:t>
            </a:r>
            <a:r>
              <a:rPr lang="ru-RU" i="1" dirty="0" smtClean="0">
                <a:solidFill>
                  <a:srgbClr val="FF0000"/>
                </a:solidFill>
              </a:rPr>
              <a:t>инн</a:t>
            </a:r>
            <a:r>
              <a:rPr lang="ru-RU" i="1" dirty="0" smtClean="0"/>
              <a:t>ую – от слова «овчи</a:t>
            </a:r>
            <a:r>
              <a:rPr lang="ru-RU" i="1" dirty="0" smtClean="0">
                <a:solidFill>
                  <a:srgbClr val="FF0000"/>
                </a:solidFill>
              </a:rPr>
              <a:t>н</a:t>
            </a:r>
            <a:r>
              <a:rPr lang="ru-RU" i="1" dirty="0" smtClean="0"/>
              <a:t>а»</a:t>
            </a:r>
          </a:p>
          <a:p>
            <a:pPr marL="0" indent="0">
              <a:buNone/>
            </a:pPr>
            <a:r>
              <a:rPr lang="ru-RU" i="1" dirty="0" smtClean="0"/>
              <a:t>осл</a:t>
            </a:r>
            <a:r>
              <a:rPr lang="ru-RU" i="1" dirty="0" smtClean="0">
                <a:solidFill>
                  <a:srgbClr val="FF0000"/>
                </a:solidFill>
              </a:rPr>
              <a:t>ин</a:t>
            </a:r>
            <a:r>
              <a:rPr lang="ru-RU" i="1" dirty="0" smtClean="0"/>
              <a:t>ые – от слова «осел»</a:t>
            </a:r>
          </a:p>
          <a:p>
            <a:pPr marL="0" indent="0">
              <a:buNone/>
            </a:pPr>
            <a:r>
              <a:rPr lang="ru-RU" dirty="0" smtClean="0"/>
              <a:t>2. </a:t>
            </a:r>
            <a:r>
              <a:rPr lang="ru-RU" i="1" dirty="0" smtClean="0"/>
              <a:t>со</a:t>
            </a:r>
            <a:r>
              <a:rPr lang="ru-RU" i="1" dirty="0" smtClean="0">
                <a:solidFill>
                  <a:srgbClr val="FF0000"/>
                </a:solidFill>
              </a:rPr>
              <a:t>нн</a:t>
            </a:r>
            <a:r>
              <a:rPr lang="ru-RU" i="1" dirty="0" smtClean="0"/>
              <a:t>ой- от слова «со</a:t>
            </a:r>
            <a:r>
              <a:rPr lang="ru-RU" i="1" dirty="0" smtClean="0">
                <a:solidFill>
                  <a:srgbClr val="FF0000"/>
                </a:solidFill>
              </a:rPr>
              <a:t>н</a:t>
            </a:r>
            <a:r>
              <a:rPr lang="ru-RU" i="1" dirty="0" smtClean="0"/>
              <a:t>»</a:t>
            </a:r>
          </a:p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 </a:t>
            </a:r>
            <a:r>
              <a:rPr lang="ru-RU" i="1" dirty="0" smtClean="0"/>
              <a:t>лед</a:t>
            </a:r>
            <a:r>
              <a:rPr lang="ru-RU" i="1" dirty="0" smtClean="0">
                <a:solidFill>
                  <a:srgbClr val="FF0000"/>
                </a:solidFill>
              </a:rPr>
              <a:t>ян</a:t>
            </a:r>
            <a:r>
              <a:rPr lang="ru-RU" i="1" dirty="0" smtClean="0"/>
              <a:t>ой- от слова «лед»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831273" y="1935678"/>
            <a:ext cx="570015" cy="190005"/>
          </a:xfrm>
          <a:custGeom>
            <a:avLst/>
            <a:gdLst>
              <a:gd name="connsiteX0" fmla="*/ 0 w 570015"/>
              <a:gd name="connsiteY0" fmla="*/ 190005 h 190005"/>
              <a:gd name="connsiteX1" fmla="*/ 11875 w 570015"/>
              <a:gd name="connsiteY1" fmla="*/ 130628 h 190005"/>
              <a:gd name="connsiteX2" fmla="*/ 154379 w 570015"/>
              <a:gd name="connsiteY2" fmla="*/ 11875 h 190005"/>
              <a:gd name="connsiteX3" fmla="*/ 213756 w 570015"/>
              <a:gd name="connsiteY3" fmla="*/ 0 h 190005"/>
              <a:gd name="connsiteX4" fmla="*/ 403761 w 570015"/>
              <a:gd name="connsiteY4" fmla="*/ 11875 h 190005"/>
              <a:gd name="connsiteX5" fmla="*/ 475013 w 570015"/>
              <a:gd name="connsiteY5" fmla="*/ 47501 h 190005"/>
              <a:gd name="connsiteX6" fmla="*/ 546265 w 570015"/>
              <a:gd name="connsiteY6" fmla="*/ 83127 h 190005"/>
              <a:gd name="connsiteX7" fmla="*/ 570015 w 570015"/>
              <a:gd name="connsiteY7" fmla="*/ 142504 h 19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0015" h="190005">
                <a:moveTo>
                  <a:pt x="0" y="190005"/>
                </a:moveTo>
                <a:cubicBezTo>
                  <a:pt x="3958" y="170213"/>
                  <a:pt x="1039" y="147657"/>
                  <a:pt x="11875" y="130628"/>
                </a:cubicBezTo>
                <a:cubicBezTo>
                  <a:pt x="25492" y="109230"/>
                  <a:pt x="121315" y="18488"/>
                  <a:pt x="154379" y="11875"/>
                </a:cubicBezTo>
                <a:lnTo>
                  <a:pt x="213756" y="0"/>
                </a:lnTo>
                <a:cubicBezTo>
                  <a:pt x="277091" y="3958"/>
                  <a:pt x="340651" y="5232"/>
                  <a:pt x="403761" y="11875"/>
                </a:cubicBezTo>
                <a:cubicBezTo>
                  <a:pt x="441566" y="15855"/>
                  <a:pt x="441925" y="30957"/>
                  <a:pt x="475013" y="47501"/>
                </a:cubicBezTo>
                <a:cubicBezTo>
                  <a:pt x="573345" y="96667"/>
                  <a:pt x="444167" y="15063"/>
                  <a:pt x="546265" y="83127"/>
                </a:cubicBezTo>
                <a:cubicBezTo>
                  <a:pt x="560939" y="127150"/>
                  <a:pt x="552542" y="107557"/>
                  <a:pt x="570015" y="14250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757548" y="1864426"/>
            <a:ext cx="154441" cy="201880"/>
          </a:xfrm>
          <a:custGeom>
            <a:avLst/>
            <a:gdLst>
              <a:gd name="connsiteX0" fmla="*/ 0 w 154441"/>
              <a:gd name="connsiteY0" fmla="*/ 201880 h 201880"/>
              <a:gd name="connsiteX1" fmla="*/ 71252 w 154441"/>
              <a:gd name="connsiteY1" fmla="*/ 106878 h 201880"/>
              <a:gd name="connsiteX2" fmla="*/ 118753 w 154441"/>
              <a:gd name="connsiteY2" fmla="*/ 35626 h 201880"/>
              <a:gd name="connsiteX3" fmla="*/ 142504 w 154441"/>
              <a:gd name="connsiteY3" fmla="*/ 0 h 201880"/>
              <a:gd name="connsiteX4" fmla="*/ 154379 w 154441"/>
              <a:gd name="connsiteY4" fmla="*/ 201880 h 201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441" h="201880">
                <a:moveTo>
                  <a:pt x="0" y="201880"/>
                </a:moveTo>
                <a:cubicBezTo>
                  <a:pt x="137746" y="64136"/>
                  <a:pt x="19437" y="200147"/>
                  <a:pt x="71252" y="106878"/>
                </a:cubicBezTo>
                <a:cubicBezTo>
                  <a:pt x="85114" y="81925"/>
                  <a:pt x="102919" y="59377"/>
                  <a:pt x="118753" y="35626"/>
                </a:cubicBezTo>
                <a:lnTo>
                  <a:pt x="142504" y="0"/>
                </a:lnTo>
                <a:cubicBezTo>
                  <a:pt x="156023" y="162228"/>
                  <a:pt x="154379" y="94838"/>
                  <a:pt x="154379" y="20188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1413164" y="1686296"/>
            <a:ext cx="344384" cy="380010"/>
          </a:xfrm>
          <a:custGeom>
            <a:avLst/>
            <a:gdLst>
              <a:gd name="connsiteX0" fmla="*/ 0 w 344384"/>
              <a:gd name="connsiteY0" fmla="*/ 380010 h 380010"/>
              <a:gd name="connsiteX1" fmla="*/ 71252 w 344384"/>
              <a:gd name="connsiteY1" fmla="*/ 320634 h 380010"/>
              <a:gd name="connsiteX2" fmla="*/ 106878 w 344384"/>
              <a:gd name="connsiteY2" fmla="*/ 296883 h 380010"/>
              <a:gd name="connsiteX3" fmla="*/ 166254 w 344384"/>
              <a:gd name="connsiteY3" fmla="*/ 225631 h 380010"/>
              <a:gd name="connsiteX4" fmla="*/ 237506 w 344384"/>
              <a:gd name="connsiteY4" fmla="*/ 154379 h 380010"/>
              <a:gd name="connsiteX5" fmla="*/ 320633 w 344384"/>
              <a:gd name="connsiteY5" fmla="*/ 35626 h 380010"/>
              <a:gd name="connsiteX6" fmla="*/ 344384 w 344384"/>
              <a:gd name="connsiteY6" fmla="*/ 0 h 380010"/>
              <a:gd name="connsiteX7" fmla="*/ 332509 w 344384"/>
              <a:gd name="connsiteY7" fmla="*/ 47501 h 380010"/>
              <a:gd name="connsiteX8" fmla="*/ 308758 w 344384"/>
              <a:gd name="connsiteY8" fmla="*/ 154379 h 380010"/>
              <a:gd name="connsiteX9" fmla="*/ 296883 w 344384"/>
              <a:gd name="connsiteY9" fmla="*/ 368135 h 380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4384" h="380010">
                <a:moveTo>
                  <a:pt x="0" y="380010"/>
                </a:moveTo>
                <a:cubicBezTo>
                  <a:pt x="23751" y="360218"/>
                  <a:pt x="46848" y="339615"/>
                  <a:pt x="71252" y="320634"/>
                </a:cubicBezTo>
                <a:cubicBezTo>
                  <a:pt x="82518" y="311872"/>
                  <a:pt x="95914" y="306020"/>
                  <a:pt x="106878" y="296883"/>
                </a:cubicBezTo>
                <a:cubicBezTo>
                  <a:pt x="176502" y="238863"/>
                  <a:pt x="112873" y="285685"/>
                  <a:pt x="166254" y="225631"/>
                </a:cubicBezTo>
                <a:cubicBezTo>
                  <a:pt x="188569" y="200527"/>
                  <a:pt x="217353" y="181250"/>
                  <a:pt x="237506" y="154379"/>
                </a:cubicBezTo>
                <a:cubicBezTo>
                  <a:pt x="290261" y="84039"/>
                  <a:pt x="262150" y="123351"/>
                  <a:pt x="320633" y="35626"/>
                </a:cubicBezTo>
                <a:lnTo>
                  <a:pt x="344384" y="0"/>
                </a:lnTo>
                <a:cubicBezTo>
                  <a:pt x="340426" y="15834"/>
                  <a:pt x="336050" y="31569"/>
                  <a:pt x="332509" y="47501"/>
                </a:cubicBezTo>
                <a:cubicBezTo>
                  <a:pt x="302356" y="183186"/>
                  <a:pt x="337718" y="38535"/>
                  <a:pt x="308758" y="154379"/>
                </a:cubicBezTo>
                <a:cubicBezTo>
                  <a:pt x="296093" y="344358"/>
                  <a:pt x="296883" y="273001"/>
                  <a:pt x="296883" y="36813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>
            <a:off x="439387" y="2442360"/>
            <a:ext cx="558140" cy="170211"/>
          </a:xfrm>
          <a:custGeom>
            <a:avLst/>
            <a:gdLst>
              <a:gd name="connsiteX0" fmla="*/ 0 w 558140"/>
              <a:gd name="connsiteY0" fmla="*/ 170211 h 170211"/>
              <a:gd name="connsiteX1" fmla="*/ 83127 w 558140"/>
              <a:gd name="connsiteY1" fmla="*/ 87084 h 170211"/>
              <a:gd name="connsiteX2" fmla="*/ 154379 w 558140"/>
              <a:gd name="connsiteY2" fmla="*/ 39583 h 170211"/>
              <a:gd name="connsiteX3" fmla="*/ 190005 w 558140"/>
              <a:gd name="connsiteY3" fmla="*/ 15832 h 170211"/>
              <a:gd name="connsiteX4" fmla="*/ 415636 w 558140"/>
              <a:gd name="connsiteY4" fmla="*/ 15832 h 170211"/>
              <a:gd name="connsiteX5" fmla="*/ 522514 w 558140"/>
              <a:gd name="connsiteY5" fmla="*/ 63334 h 170211"/>
              <a:gd name="connsiteX6" fmla="*/ 558140 w 558140"/>
              <a:gd name="connsiteY6" fmla="*/ 122710 h 1702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58140" h="170211">
                <a:moveTo>
                  <a:pt x="0" y="170211"/>
                </a:moveTo>
                <a:cubicBezTo>
                  <a:pt x="96705" y="49331"/>
                  <a:pt x="3726" y="153252"/>
                  <a:pt x="83127" y="87084"/>
                </a:cubicBezTo>
                <a:cubicBezTo>
                  <a:pt x="142429" y="37665"/>
                  <a:pt x="91771" y="60452"/>
                  <a:pt x="154379" y="39583"/>
                </a:cubicBezTo>
                <a:cubicBezTo>
                  <a:pt x="166254" y="31666"/>
                  <a:pt x="177239" y="22215"/>
                  <a:pt x="190005" y="15832"/>
                </a:cubicBezTo>
                <a:cubicBezTo>
                  <a:pt x="257438" y="-17885"/>
                  <a:pt x="357088" y="12173"/>
                  <a:pt x="415636" y="15832"/>
                </a:cubicBezTo>
                <a:cubicBezTo>
                  <a:pt x="500428" y="44096"/>
                  <a:pt x="466057" y="25696"/>
                  <a:pt x="522514" y="63334"/>
                </a:cubicBezTo>
                <a:cubicBezTo>
                  <a:pt x="537931" y="109580"/>
                  <a:pt x="525539" y="90108"/>
                  <a:pt x="558140" y="12271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олилиния 12"/>
          <p:cNvSpPr/>
          <p:nvPr/>
        </p:nvSpPr>
        <p:spPr>
          <a:xfrm>
            <a:off x="973777" y="2351314"/>
            <a:ext cx="356259" cy="261257"/>
          </a:xfrm>
          <a:custGeom>
            <a:avLst/>
            <a:gdLst>
              <a:gd name="connsiteX0" fmla="*/ 0 w 356259"/>
              <a:gd name="connsiteY0" fmla="*/ 190005 h 261257"/>
              <a:gd name="connsiteX1" fmla="*/ 142504 w 356259"/>
              <a:gd name="connsiteY1" fmla="*/ 106878 h 261257"/>
              <a:gd name="connsiteX2" fmla="*/ 201880 w 356259"/>
              <a:gd name="connsiteY2" fmla="*/ 35626 h 261257"/>
              <a:gd name="connsiteX3" fmla="*/ 237506 w 356259"/>
              <a:gd name="connsiteY3" fmla="*/ 0 h 261257"/>
              <a:gd name="connsiteX4" fmla="*/ 249381 w 356259"/>
              <a:gd name="connsiteY4" fmla="*/ 35626 h 261257"/>
              <a:gd name="connsiteX5" fmla="*/ 273132 w 356259"/>
              <a:gd name="connsiteY5" fmla="*/ 83128 h 261257"/>
              <a:gd name="connsiteX6" fmla="*/ 285007 w 356259"/>
              <a:gd name="connsiteY6" fmla="*/ 142504 h 261257"/>
              <a:gd name="connsiteX7" fmla="*/ 332509 w 356259"/>
              <a:gd name="connsiteY7" fmla="*/ 213756 h 261257"/>
              <a:gd name="connsiteX8" fmla="*/ 356259 w 356259"/>
              <a:gd name="connsiteY8" fmla="*/ 261257 h 261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259" h="261257">
                <a:moveTo>
                  <a:pt x="0" y="190005"/>
                </a:moveTo>
                <a:cubicBezTo>
                  <a:pt x="38895" y="170558"/>
                  <a:pt x="111387" y="137996"/>
                  <a:pt x="142504" y="106878"/>
                </a:cubicBezTo>
                <a:cubicBezTo>
                  <a:pt x="246592" y="2787"/>
                  <a:pt x="119207" y="134833"/>
                  <a:pt x="201880" y="35626"/>
                </a:cubicBezTo>
                <a:cubicBezTo>
                  <a:pt x="212631" y="22724"/>
                  <a:pt x="225631" y="11875"/>
                  <a:pt x="237506" y="0"/>
                </a:cubicBezTo>
                <a:cubicBezTo>
                  <a:pt x="241464" y="11875"/>
                  <a:pt x="244450" y="24120"/>
                  <a:pt x="249381" y="35626"/>
                </a:cubicBezTo>
                <a:cubicBezTo>
                  <a:pt x="256354" y="51898"/>
                  <a:pt x="267534" y="66334"/>
                  <a:pt x="273132" y="83128"/>
                </a:cubicBezTo>
                <a:cubicBezTo>
                  <a:pt x="279515" y="102276"/>
                  <a:pt x="276655" y="124129"/>
                  <a:pt x="285007" y="142504"/>
                </a:cubicBezTo>
                <a:cubicBezTo>
                  <a:pt x="296819" y="168490"/>
                  <a:pt x="332509" y="213756"/>
                  <a:pt x="332509" y="213756"/>
                </a:cubicBezTo>
                <a:cubicBezTo>
                  <a:pt x="346154" y="254693"/>
                  <a:pt x="335533" y="240531"/>
                  <a:pt x="356259" y="26125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795647" y="2980706"/>
            <a:ext cx="614967" cy="154380"/>
          </a:xfrm>
          <a:custGeom>
            <a:avLst/>
            <a:gdLst>
              <a:gd name="connsiteX0" fmla="*/ 0 w 614967"/>
              <a:gd name="connsiteY0" fmla="*/ 154380 h 154380"/>
              <a:gd name="connsiteX1" fmla="*/ 35626 w 614967"/>
              <a:gd name="connsiteY1" fmla="*/ 95003 h 154380"/>
              <a:gd name="connsiteX2" fmla="*/ 178130 w 614967"/>
              <a:gd name="connsiteY2" fmla="*/ 23751 h 154380"/>
              <a:gd name="connsiteX3" fmla="*/ 213756 w 614967"/>
              <a:gd name="connsiteY3" fmla="*/ 11876 h 154380"/>
              <a:gd name="connsiteX4" fmla="*/ 249382 w 614967"/>
              <a:gd name="connsiteY4" fmla="*/ 0 h 154380"/>
              <a:gd name="connsiteX5" fmla="*/ 498763 w 614967"/>
              <a:gd name="connsiteY5" fmla="*/ 11876 h 154380"/>
              <a:gd name="connsiteX6" fmla="*/ 534389 w 614967"/>
              <a:gd name="connsiteY6" fmla="*/ 35626 h 154380"/>
              <a:gd name="connsiteX7" fmla="*/ 605641 w 614967"/>
              <a:gd name="connsiteY7" fmla="*/ 130629 h 154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14967" h="154380">
                <a:moveTo>
                  <a:pt x="0" y="154380"/>
                </a:moveTo>
                <a:cubicBezTo>
                  <a:pt x="11875" y="134588"/>
                  <a:pt x="19305" y="111324"/>
                  <a:pt x="35626" y="95003"/>
                </a:cubicBezTo>
                <a:cubicBezTo>
                  <a:pt x="81666" y="48963"/>
                  <a:pt x="120181" y="43067"/>
                  <a:pt x="178130" y="23751"/>
                </a:cubicBezTo>
                <a:lnTo>
                  <a:pt x="213756" y="11876"/>
                </a:lnTo>
                <a:lnTo>
                  <a:pt x="249382" y="0"/>
                </a:lnTo>
                <a:cubicBezTo>
                  <a:pt x="332509" y="3959"/>
                  <a:pt x="416184" y="1554"/>
                  <a:pt x="498763" y="11876"/>
                </a:cubicBezTo>
                <a:cubicBezTo>
                  <a:pt x="512925" y="13646"/>
                  <a:pt x="524991" y="24885"/>
                  <a:pt x="534389" y="35626"/>
                </a:cubicBezTo>
                <a:cubicBezTo>
                  <a:pt x="722437" y="250535"/>
                  <a:pt x="509017" y="34001"/>
                  <a:pt x="605641" y="13062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819397" y="3455719"/>
            <a:ext cx="581891" cy="249382"/>
          </a:xfrm>
          <a:custGeom>
            <a:avLst/>
            <a:gdLst>
              <a:gd name="connsiteX0" fmla="*/ 0 w 581891"/>
              <a:gd name="connsiteY0" fmla="*/ 249382 h 249382"/>
              <a:gd name="connsiteX1" fmla="*/ 23751 w 581891"/>
              <a:gd name="connsiteY1" fmla="*/ 142504 h 249382"/>
              <a:gd name="connsiteX2" fmla="*/ 59377 w 581891"/>
              <a:gd name="connsiteY2" fmla="*/ 118754 h 249382"/>
              <a:gd name="connsiteX3" fmla="*/ 106878 w 581891"/>
              <a:gd name="connsiteY3" fmla="*/ 59377 h 249382"/>
              <a:gd name="connsiteX4" fmla="*/ 130629 w 581891"/>
              <a:gd name="connsiteY4" fmla="*/ 23751 h 249382"/>
              <a:gd name="connsiteX5" fmla="*/ 166255 w 581891"/>
              <a:gd name="connsiteY5" fmla="*/ 11876 h 249382"/>
              <a:gd name="connsiteX6" fmla="*/ 261258 w 581891"/>
              <a:gd name="connsiteY6" fmla="*/ 0 h 249382"/>
              <a:gd name="connsiteX7" fmla="*/ 463138 w 581891"/>
              <a:gd name="connsiteY7" fmla="*/ 11876 h 249382"/>
              <a:gd name="connsiteX8" fmla="*/ 546265 w 581891"/>
              <a:gd name="connsiteY8" fmla="*/ 95003 h 249382"/>
              <a:gd name="connsiteX9" fmla="*/ 558141 w 581891"/>
              <a:gd name="connsiteY9" fmla="*/ 130629 h 249382"/>
              <a:gd name="connsiteX10" fmla="*/ 581891 w 581891"/>
              <a:gd name="connsiteY10" fmla="*/ 154380 h 249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81891" h="249382">
                <a:moveTo>
                  <a:pt x="0" y="249382"/>
                </a:moveTo>
                <a:cubicBezTo>
                  <a:pt x="261" y="248077"/>
                  <a:pt x="18961" y="149688"/>
                  <a:pt x="23751" y="142504"/>
                </a:cubicBezTo>
                <a:cubicBezTo>
                  <a:pt x="31668" y="130629"/>
                  <a:pt x="47502" y="126671"/>
                  <a:pt x="59377" y="118754"/>
                </a:cubicBezTo>
                <a:cubicBezTo>
                  <a:pt x="82495" y="49398"/>
                  <a:pt x="53164" y="113091"/>
                  <a:pt x="106878" y="59377"/>
                </a:cubicBezTo>
                <a:cubicBezTo>
                  <a:pt x="116970" y="49285"/>
                  <a:pt x="119484" y="32667"/>
                  <a:pt x="130629" y="23751"/>
                </a:cubicBezTo>
                <a:cubicBezTo>
                  <a:pt x="140404" y="15931"/>
                  <a:pt x="153939" y="14115"/>
                  <a:pt x="166255" y="11876"/>
                </a:cubicBezTo>
                <a:cubicBezTo>
                  <a:pt x="197654" y="6167"/>
                  <a:pt x="229590" y="3959"/>
                  <a:pt x="261258" y="0"/>
                </a:cubicBezTo>
                <a:cubicBezTo>
                  <a:pt x="328551" y="3959"/>
                  <a:pt x="396063" y="5168"/>
                  <a:pt x="463138" y="11876"/>
                </a:cubicBezTo>
                <a:cubicBezTo>
                  <a:pt x="508450" y="16407"/>
                  <a:pt x="531485" y="50665"/>
                  <a:pt x="546265" y="95003"/>
                </a:cubicBezTo>
                <a:cubicBezTo>
                  <a:pt x="550224" y="106878"/>
                  <a:pt x="551701" y="119895"/>
                  <a:pt x="558141" y="130629"/>
                </a:cubicBezTo>
                <a:cubicBezTo>
                  <a:pt x="563901" y="140230"/>
                  <a:pt x="573974" y="146463"/>
                  <a:pt x="581891" y="15438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1365279" y="2850078"/>
            <a:ext cx="179508" cy="285008"/>
          </a:xfrm>
          <a:custGeom>
            <a:avLst/>
            <a:gdLst>
              <a:gd name="connsiteX0" fmla="*/ 12259 w 179508"/>
              <a:gd name="connsiteY0" fmla="*/ 285008 h 285008"/>
              <a:gd name="connsiteX1" fmla="*/ 383 w 179508"/>
              <a:gd name="connsiteY1" fmla="*/ 225631 h 285008"/>
              <a:gd name="connsiteX2" fmla="*/ 24134 w 179508"/>
              <a:gd name="connsiteY2" fmla="*/ 190005 h 285008"/>
              <a:gd name="connsiteX3" fmla="*/ 59760 w 179508"/>
              <a:gd name="connsiteY3" fmla="*/ 106878 h 285008"/>
              <a:gd name="connsiteX4" fmla="*/ 119137 w 179508"/>
              <a:gd name="connsiteY4" fmla="*/ 0 h 285008"/>
              <a:gd name="connsiteX5" fmla="*/ 154763 w 179508"/>
              <a:gd name="connsiteY5" fmla="*/ 106878 h 285008"/>
              <a:gd name="connsiteX6" fmla="*/ 166638 w 179508"/>
              <a:gd name="connsiteY6" fmla="*/ 166254 h 285008"/>
              <a:gd name="connsiteX7" fmla="*/ 178513 w 179508"/>
              <a:gd name="connsiteY7" fmla="*/ 201880 h 285008"/>
              <a:gd name="connsiteX8" fmla="*/ 178513 w 179508"/>
              <a:gd name="connsiteY8" fmla="*/ 249382 h 285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9508" h="285008">
                <a:moveTo>
                  <a:pt x="12259" y="285008"/>
                </a:moveTo>
                <a:cubicBezTo>
                  <a:pt x="8300" y="265216"/>
                  <a:pt x="-2120" y="245659"/>
                  <a:pt x="383" y="225631"/>
                </a:cubicBezTo>
                <a:cubicBezTo>
                  <a:pt x="2153" y="211469"/>
                  <a:pt x="18512" y="203123"/>
                  <a:pt x="24134" y="190005"/>
                </a:cubicBezTo>
                <a:cubicBezTo>
                  <a:pt x="70145" y="82647"/>
                  <a:pt x="131" y="196320"/>
                  <a:pt x="59760" y="106878"/>
                </a:cubicBezTo>
                <a:cubicBezTo>
                  <a:pt x="88822" y="19694"/>
                  <a:pt x="65808" y="53329"/>
                  <a:pt x="119137" y="0"/>
                </a:cubicBezTo>
                <a:cubicBezTo>
                  <a:pt x="157296" y="57241"/>
                  <a:pt x="138763" y="18882"/>
                  <a:pt x="154763" y="106878"/>
                </a:cubicBezTo>
                <a:cubicBezTo>
                  <a:pt x="158374" y="126736"/>
                  <a:pt x="161743" y="146673"/>
                  <a:pt x="166638" y="166254"/>
                </a:cubicBezTo>
                <a:cubicBezTo>
                  <a:pt x="169674" y="178398"/>
                  <a:pt x="176743" y="189488"/>
                  <a:pt x="178513" y="201880"/>
                </a:cubicBezTo>
                <a:cubicBezTo>
                  <a:pt x="180752" y="217555"/>
                  <a:pt x="178513" y="233548"/>
                  <a:pt x="178513" y="24938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1401288" y="3348842"/>
            <a:ext cx="356260" cy="285007"/>
          </a:xfrm>
          <a:custGeom>
            <a:avLst/>
            <a:gdLst>
              <a:gd name="connsiteX0" fmla="*/ 0 w 356260"/>
              <a:gd name="connsiteY0" fmla="*/ 285007 h 285007"/>
              <a:gd name="connsiteX1" fmla="*/ 59377 w 356260"/>
              <a:gd name="connsiteY1" fmla="*/ 249381 h 285007"/>
              <a:gd name="connsiteX2" fmla="*/ 142504 w 356260"/>
              <a:gd name="connsiteY2" fmla="*/ 166254 h 285007"/>
              <a:gd name="connsiteX3" fmla="*/ 166255 w 356260"/>
              <a:gd name="connsiteY3" fmla="*/ 130628 h 285007"/>
              <a:gd name="connsiteX4" fmla="*/ 201881 w 356260"/>
              <a:gd name="connsiteY4" fmla="*/ 106877 h 285007"/>
              <a:gd name="connsiteX5" fmla="*/ 213756 w 356260"/>
              <a:gd name="connsiteY5" fmla="*/ 71252 h 285007"/>
              <a:gd name="connsiteX6" fmla="*/ 285008 w 356260"/>
              <a:gd name="connsiteY6" fmla="*/ 0 h 285007"/>
              <a:gd name="connsiteX7" fmla="*/ 320634 w 356260"/>
              <a:gd name="connsiteY7" fmla="*/ 166254 h 285007"/>
              <a:gd name="connsiteX8" fmla="*/ 344385 w 356260"/>
              <a:gd name="connsiteY8" fmla="*/ 261257 h 285007"/>
              <a:gd name="connsiteX9" fmla="*/ 356260 w 356260"/>
              <a:gd name="connsiteY9" fmla="*/ 273132 h 285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56260" h="285007">
                <a:moveTo>
                  <a:pt x="0" y="285007"/>
                </a:moveTo>
                <a:cubicBezTo>
                  <a:pt x="19792" y="273132"/>
                  <a:pt x="41645" y="264157"/>
                  <a:pt x="59377" y="249381"/>
                </a:cubicBezTo>
                <a:cubicBezTo>
                  <a:pt x="89481" y="224294"/>
                  <a:pt x="120767" y="198859"/>
                  <a:pt x="142504" y="166254"/>
                </a:cubicBezTo>
                <a:cubicBezTo>
                  <a:pt x="150421" y="154379"/>
                  <a:pt x="156163" y="140720"/>
                  <a:pt x="166255" y="130628"/>
                </a:cubicBezTo>
                <a:cubicBezTo>
                  <a:pt x="176347" y="120536"/>
                  <a:pt x="190006" y="114794"/>
                  <a:pt x="201881" y="106877"/>
                </a:cubicBezTo>
                <a:cubicBezTo>
                  <a:pt x="205839" y="95002"/>
                  <a:pt x="206071" y="81133"/>
                  <a:pt x="213756" y="71252"/>
                </a:cubicBezTo>
                <a:cubicBezTo>
                  <a:pt x="234377" y="44739"/>
                  <a:pt x="285008" y="0"/>
                  <a:pt x="285008" y="0"/>
                </a:cubicBezTo>
                <a:cubicBezTo>
                  <a:pt x="323887" y="116636"/>
                  <a:pt x="299234" y="27151"/>
                  <a:pt x="320634" y="166254"/>
                </a:cubicBezTo>
                <a:cubicBezTo>
                  <a:pt x="323646" y="185832"/>
                  <a:pt x="333145" y="238777"/>
                  <a:pt x="344385" y="261257"/>
                </a:cubicBezTo>
                <a:cubicBezTo>
                  <a:pt x="346889" y="266264"/>
                  <a:pt x="352302" y="269174"/>
                  <a:pt x="356260" y="273132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14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Задание 12</a:t>
            </a:r>
          </a:p>
          <a:p>
            <a:pPr marL="0" indent="0">
              <a:buNone/>
            </a:pPr>
            <a:r>
              <a:rPr lang="ru-RU" dirty="0"/>
              <a:t>1) Тих и ласков теплый летний вечер.</a:t>
            </a:r>
          </a:p>
          <a:p>
            <a:pPr marL="0" indent="0">
              <a:buNone/>
            </a:pPr>
            <a:r>
              <a:rPr lang="ru-RU" dirty="0"/>
              <a:t>2)Ты пойдёшь Алиса на каток?</a:t>
            </a:r>
          </a:p>
          <a:p>
            <a:pPr marL="0" indent="0">
              <a:buNone/>
            </a:pPr>
            <a:r>
              <a:rPr lang="ru-RU" dirty="0"/>
              <a:t>3) Когда будем готовы сообщим.</a:t>
            </a:r>
          </a:p>
          <a:p>
            <a:pPr marL="0" indent="0">
              <a:buNone/>
            </a:pPr>
            <a:r>
              <a:rPr lang="ru-RU" dirty="0"/>
              <a:t>4) Как хотелось бы полететь к звездам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r>
              <a:rPr lang="ru-RU" dirty="0" smtClean="0"/>
              <a:t>5) </a:t>
            </a:r>
            <a:r>
              <a:rPr lang="ru-RU" dirty="0"/>
              <a:t>Они сели сначала немного помолчали а потом о чём-то оживлённо заговорили.</a:t>
            </a:r>
          </a:p>
          <a:p>
            <a:pPr marL="0" indent="0">
              <a:buNone/>
            </a:pPr>
            <a:r>
              <a:rPr lang="ru-RU" dirty="0" smtClean="0"/>
              <a:t>6) </a:t>
            </a:r>
            <a:r>
              <a:rPr lang="ru-RU" dirty="0"/>
              <a:t>Он остановился поправил шляпу и пошёл дальше.</a:t>
            </a:r>
          </a:p>
          <a:p>
            <a:pPr marL="0" indent="0">
              <a:buNone/>
            </a:pPr>
            <a:r>
              <a:rPr lang="ru-RU" dirty="0" smtClean="0"/>
              <a:t>7) </a:t>
            </a:r>
            <a:r>
              <a:rPr lang="ru-RU" dirty="0"/>
              <a:t>Налетел ветер вдалеке загрохотало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8) Рыба </a:t>
            </a:r>
            <a:r>
              <a:rPr lang="ru-RU" dirty="0"/>
              <a:t>трепетала в его руках а он смеялся уговаривал её не биться и потерпеть ещё немного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9) Когда </a:t>
            </a:r>
            <a:r>
              <a:rPr lang="ru-RU" dirty="0"/>
              <a:t>собираешься в лес бери кузовок побольше.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03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8"/>
            <a:ext cx="11226141" cy="62464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Задание 12 </a:t>
            </a:r>
            <a:r>
              <a:rPr lang="ru-RU" b="1" dirty="0" smtClean="0"/>
              <a:t>Запятая при </a:t>
            </a:r>
            <a:r>
              <a:rPr lang="ru-RU" b="1" dirty="0" err="1" smtClean="0"/>
              <a:t>очп</a:t>
            </a:r>
            <a:r>
              <a:rPr lang="ru-RU" b="1" dirty="0" smtClean="0"/>
              <a:t>, обращениях, в сложных предложениях</a:t>
            </a:r>
          </a:p>
          <a:p>
            <a:pPr marL="0" indent="0">
              <a:buNone/>
            </a:pPr>
            <a:r>
              <a:rPr lang="ru-RU" i="1" dirty="0" smtClean="0"/>
              <a:t>Выписать те предложения, в которых необходимо поставить запятую(</a:t>
            </a:r>
            <a:r>
              <a:rPr lang="ru-RU" i="1" dirty="0" err="1" smtClean="0"/>
              <a:t>ые</a:t>
            </a:r>
            <a:r>
              <a:rPr lang="ru-RU" i="1" dirty="0" smtClean="0"/>
              <a:t>), графически объяснить знаки препинания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dirty="0"/>
              <a:t>1) Тих и ласков теплый летний вечер.</a:t>
            </a:r>
          </a:p>
          <a:p>
            <a:pPr marL="0" indent="0">
              <a:buNone/>
            </a:pPr>
            <a:r>
              <a:rPr lang="ru-RU" dirty="0"/>
              <a:t>2)Ты пойдёшь Алиса на каток?</a:t>
            </a:r>
          </a:p>
          <a:p>
            <a:pPr marL="0" indent="0">
              <a:buNone/>
            </a:pPr>
            <a:r>
              <a:rPr lang="ru-RU" dirty="0"/>
              <a:t>3) Когда будем готовы сообщим.</a:t>
            </a:r>
          </a:p>
          <a:p>
            <a:pPr marL="0" indent="0">
              <a:buNone/>
            </a:pPr>
            <a:r>
              <a:rPr lang="ru-RU" dirty="0"/>
              <a:t>4) Как хотелось бы полететь к звездам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r>
              <a:rPr lang="ru-RU" dirty="0" smtClean="0"/>
              <a:t>5) </a:t>
            </a:r>
            <a:r>
              <a:rPr lang="ru-RU" dirty="0"/>
              <a:t>Они сели сначала немного помолчали а потом о чём-то оживлённо заговорили.</a:t>
            </a:r>
          </a:p>
          <a:p>
            <a:pPr marL="0" indent="0">
              <a:buNone/>
            </a:pPr>
            <a:r>
              <a:rPr lang="ru-RU" dirty="0" smtClean="0"/>
              <a:t>6) </a:t>
            </a:r>
            <a:r>
              <a:rPr lang="ru-RU" dirty="0"/>
              <a:t>Он остановился поправил шляпу и пошёл дальше.</a:t>
            </a:r>
          </a:p>
          <a:p>
            <a:pPr marL="0" indent="0">
              <a:buNone/>
            </a:pPr>
            <a:r>
              <a:rPr lang="ru-RU" dirty="0" smtClean="0"/>
              <a:t>7) </a:t>
            </a:r>
            <a:r>
              <a:rPr lang="ru-RU" dirty="0"/>
              <a:t>Налетел ветер вдалеке загрохотало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8) Рыба </a:t>
            </a:r>
            <a:r>
              <a:rPr lang="ru-RU" dirty="0"/>
              <a:t>трепетала в его руках а он смеялся уговаривал её не биться и потерпеть ещё немного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9) Когда </a:t>
            </a:r>
            <a:r>
              <a:rPr lang="ru-RU" dirty="0"/>
              <a:t>собираешься в лес бери кузовок побольше.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024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8"/>
            <a:ext cx="11226141" cy="624642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Задание 12 </a:t>
            </a:r>
            <a:r>
              <a:rPr lang="ru-RU" b="1" dirty="0" smtClean="0"/>
              <a:t>Запятая при </a:t>
            </a:r>
            <a:r>
              <a:rPr lang="ru-RU" b="1" dirty="0" err="1" smtClean="0"/>
              <a:t>очп</a:t>
            </a:r>
            <a:r>
              <a:rPr lang="ru-RU" b="1" dirty="0" smtClean="0"/>
              <a:t>, обращениях, в сложных предложениях</a:t>
            </a:r>
          </a:p>
          <a:p>
            <a:pPr marL="0" indent="0">
              <a:buNone/>
            </a:pPr>
            <a:r>
              <a:rPr lang="ru-RU" i="1" dirty="0" smtClean="0"/>
              <a:t>Выписать те предложения, в которых необходимо поставить запятую(</a:t>
            </a:r>
            <a:r>
              <a:rPr lang="ru-RU" i="1" dirty="0" err="1" smtClean="0"/>
              <a:t>ые</a:t>
            </a:r>
            <a:r>
              <a:rPr lang="ru-RU" i="1" dirty="0" smtClean="0"/>
              <a:t>), графически объяснить знаки препинания</a:t>
            </a:r>
          </a:p>
          <a:p>
            <a:pPr marL="0" indent="0">
              <a:buNone/>
            </a:pPr>
            <a:endParaRPr lang="ru-RU" i="1" dirty="0" smtClean="0"/>
          </a:p>
          <a:p>
            <a:pPr marL="0" indent="0">
              <a:buNone/>
            </a:pPr>
            <a:r>
              <a:rPr lang="ru-RU" dirty="0"/>
              <a:t>1) Тих и ласков теплый летний вечер.</a:t>
            </a:r>
          </a:p>
          <a:p>
            <a:pPr marL="0" indent="0">
              <a:buNone/>
            </a:pPr>
            <a:r>
              <a:rPr lang="ru-RU" dirty="0"/>
              <a:t>2)Ты </a:t>
            </a:r>
            <a:r>
              <a:rPr lang="ru-RU" dirty="0" smtClean="0"/>
              <a:t>пойдёшь, Алиса, </a:t>
            </a:r>
            <a:r>
              <a:rPr lang="ru-RU" dirty="0"/>
              <a:t>на каток</a:t>
            </a:r>
            <a:r>
              <a:rPr lang="ru-RU" dirty="0" smtClean="0"/>
              <a:t>? – </a:t>
            </a:r>
            <a:r>
              <a:rPr lang="ru-RU" b="1" dirty="0" err="1" smtClean="0"/>
              <a:t>обращ</a:t>
            </a:r>
            <a:r>
              <a:rPr lang="ru-RU" b="1" dirty="0" smtClean="0"/>
              <a:t>.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3) </a:t>
            </a:r>
            <a:r>
              <a:rPr lang="ru-RU" b="1" dirty="0"/>
              <a:t>Когда</a:t>
            </a:r>
            <a:r>
              <a:rPr lang="ru-RU" dirty="0"/>
              <a:t> будем </a:t>
            </a:r>
            <a:r>
              <a:rPr lang="ru-RU" dirty="0" smtClean="0"/>
              <a:t>готовы, </a:t>
            </a:r>
            <a:r>
              <a:rPr lang="ru-RU" dirty="0"/>
              <a:t>сообщим</a:t>
            </a:r>
            <a:r>
              <a:rPr lang="ru-RU" dirty="0" smtClean="0"/>
              <a:t>. – </a:t>
            </a:r>
            <a:r>
              <a:rPr lang="ru-RU" b="1" dirty="0" smtClean="0"/>
              <a:t>сложное предложение</a:t>
            </a:r>
            <a:endParaRPr lang="ru-RU" b="1" dirty="0"/>
          </a:p>
          <a:p>
            <a:pPr marL="0" indent="0">
              <a:buNone/>
            </a:pPr>
            <a:r>
              <a:rPr lang="ru-RU" dirty="0"/>
              <a:t>4) Как хотелось бы полететь к звездам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r>
              <a:rPr lang="ru-RU" dirty="0" smtClean="0"/>
              <a:t>5) </a:t>
            </a:r>
            <a:r>
              <a:rPr lang="ru-RU" dirty="0"/>
              <a:t>Они </a:t>
            </a:r>
            <a:r>
              <a:rPr lang="ru-RU" dirty="0" smtClean="0"/>
              <a:t>сели, </a:t>
            </a:r>
            <a:r>
              <a:rPr lang="ru-RU" dirty="0"/>
              <a:t>сначала немного </a:t>
            </a:r>
            <a:r>
              <a:rPr lang="ru-RU" dirty="0" smtClean="0"/>
              <a:t>помолчали, </a:t>
            </a:r>
            <a:r>
              <a:rPr lang="ru-RU" dirty="0"/>
              <a:t>а потом о чём-то оживлённо заговорили</a:t>
            </a:r>
            <a:r>
              <a:rPr lang="ru-RU" dirty="0" smtClean="0"/>
              <a:t>. - </a:t>
            </a:r>
            <a:r>
              <a:rPr lang="ru-RU" b="1" dirty="0" err="1" smtClean="0"/>
              <a:t>очп</a:t>
            </a:r>
            <a:endParaRPr lang="ru-RU" b="1" dirty="0"/>
          </a:p>
          <a:p>
            <a:pPr marL="0" indent="0">
              <a:buNone/>
            </a:pPr>
            <a:r>
              <a:rPr lang="ru-RU" dirty="0" smtClean="0"/>
              <a:t>6) </a:t>
            </a:r>
            <a:r>
              <a:rPr lang="ru-RU" dirty="0"/>
              <a:t>Он </a:t>
            </a:r>
            <a:r>
              <a:rPr lang="ru-RU" dirty="0" smtClean="0"/>
              <a:t>остановился, </a:t>
            </a:r>
            <a:r>
              <a:rPr lang="ru-RU" dirty="0"/>
              <a:t>поправил шляпу и пошёл дальше</a:t>
            </a:r>
            <a:r>
              <a:rPr lang="ru-RU" dirty="0" smtClean="0"/>
              <a:t>.- </a:t>
            </a:r>
            <a:r>
              <a:rPr lang="ru-RU" b="1" dirty="0" err="1" smtClean="0"/>
              <a:t>очп</a:t>
            </a:r>
            <a:endParaRPr lang="ru-RU" b="1" dirty="0"/>
          </a:p>
          <a:p>
            <a:pPr marL="0" indent="0">
              <a:buNone/>
            </a:pPr>
            <a:r>
              <a:rPr lang="ru-RU" dirty="0" smtClean="0"/>
              <a:t>7) </a:t>
            </a:r>
            <a:r>
              <a:rPr lang="ru-RU" dirty="0"/>
              <a:t>Налетел </a:t>
            </a:r>
            <a:r>
              <a:rPr lang="ru-RU" dirty="0" smtClean="0"/>
              <a:t>ветер, </a:t>
            </a:r>
            <a:r>
              <a:rPr lang="ru-RU" dirty="0"/>
              <a:t>вдалеке загрохотало</a:t>
            </a:r>
            <a:r>
              <a:rPr lang="ru-RU" dirty="0" smtClean="0"/>
              <a:t>. –</a:t>
            </a:r>
            <a:r>
              <a:rPr lang="ru-RU" b="1" dirty="0" smtClean="0"/>
              <a:t>сложное предложение</a:t>
            </a:r>
          </a:p>
          <a:p>
            <a:pPr marL="0" indent="0">
              <a:buNone/>
            </a:pPr>
            <a:r>
              <a:rPr lang="ru-RU" dirty="0" smtClean="0"/>
              <a:t>8) Рыба </a:t>
            </a:r>
            <a:r>
              <a:rPr lang="ru-RU" dirty="0"/>
              <a:t>трепетала в его </a:t>
            </a:r>
            <a:r>
              <a:rPr lang="ru-RU" dirty="0" smtClean="0"/>
              <a:t>руках, </a:t>
            </a:r>
            <a:r>
              <a:rPr lang="ru-RU" dirty="0"/>
              <a:t>а он </a:t>
            </a:r>
            <a:r>
              <a:rPr lang="ru-RU" dirty="0" smtClean="0"/>
              <a:t>смеялся, </a:t>
            </a:r>
            <a:r>
              <a:rPr lang="ru-RU" dirty="0"/>
              <a:t>уговаривал её не биться и потерпеть ещё немного</a:t>
            </a:r>
            <a:r>
              <a:rPr lang="ru-RU" dirty="0" smtClean="0"/>
              <a:t>. – </a:t>
            </a:r>
            <a:r>
              <a:rPr lang="ru-RU" b="1" dirty="0" smtClean="0"/>
              <a:t>сложное предложение, второе простое с </a:t>
            </a:r>
            <a:r>
              <a:rPr lang="ru-RU" b="1" dirty="0" err="1" smtClean="0"/>
              <a:t>очп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9)</a:t>
            </a:r>
            <a:r>
              <a:rPr lang="ru-RU" b="1" dirty="0" smtClean="0"/>
              <a:t> Когда </a:t>
            </a:r>
            <a:r>
              <a:rPr lang="ru-RU" dirty="0"/>
              <a:t>собираешься в </a:t>
            </a:r>
            <a:r>
              <a:rPr lang="ru-RU" dirty="0" smtClean="0"/>
              <a:t>лес, </a:t>
            </a:r>
            <a:r>
              <a:rPr lang="ru-RU" dirty="0"/>
              <a:t>бери кузовок побольше</a:t>
            </a:r>
            <a:r>
              <a:rPr lang="ru-RU" dirty="0" smtClean="0"/>
              <a:t>. – сложное предложение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3752603" y="3194462"/>
            <a:ext cx="1389413" cy="11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752603" y="3325091"/>
            <a:ext cx="1389413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662545" y="3194462"/>
            <a:ext cx="1983180" cy="11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662545" y="3325091"/>
            <a:ext cx="19831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43148" y="4085112"/>
            <a:ext cx="570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508166" y="4085112"/>
            <a:ext cx="641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508166" y="4132613"/>
            <a:ext cx="641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738255" y="4085112"/>
            <a:ext cx="15675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4738255" y="4132613"/>
            <a:ext cx="15675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451262" y="4381995"/>
            <a:ext cx="1698172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51262" y="4465122"/>
            <a:ext cx="16981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1300348" y="4845132"/>
            <a:ext cx="16566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146961" y="4845132"/>
            <a:ext cx="13003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795158" y="4845132"/>
            <a:ext cx="9025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801585" y="4904508"/>
            <a:ext cx="45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1300348" y="4928260"/>
            <a:ext cx="16566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3146961" y="4928260"/>
            <a:ext cx="13003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795158" y="4928260"/>
            <a:ext cx="10569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801585" y="5284519"/>
            <a:ext cx="11697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2128652" y="5272644"/>
            <a:ext cx="626423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4203865" y="5272644"/>
            <a:ext cx="1757548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4203865" y="5391397"/>
            <a:ext cx="18406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>
            <a:off x="801585" y="5391397"/>
            <a:ext cx="116971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/>
          <p:nvPr/>
        </p:nvCxnSpPr>
        <p:spPr>
          <a:xfrm>
            <a:off x="801585" y="5700156"/>
            <a:ext cx="706581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1662545" y="5712031"/>
            <a:ext cx="12944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1662545" y="5795159"/>
            <a:ext cx="1294411" cy="11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>
            <a:off x="4999512" y="5712031"/>
            <a:ext cx="3562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>
            <a:off x="5522026" y="5712031"/>
            <a:ext cx="10687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>
            <a:off x="5522026" y="5795159"/>
            <a:ext cx="106877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6852062" y="5795159"/>
            <a:ext cx="14725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6852062" y="5848597"/>
            <a:ext cx="1472541" cy="207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/>
          <p:nvPr/>
        </p:nvCxnSpPr>
        <p:spPr>
          <a:xfrm flipV="1">
            <a:off x="1662545" y="6483927"/>
            <a:ext cx="1983180" cy="237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V="1">
            <a:off x="1662545" y="6602681"/>
            <a:ext cx="1983180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>
            <a:off x="4536374" y="6495802"/>
            <a:ext cx="6412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Прямая соединительная линия 85"/>
          <p:cNvCxnSpPr/>
          <p:nvPr/>
        </p:nvCxnSpPr>
        <p:spPr>
          <a:xfrm>
            <a:off x="4536374" y="6602681"/>
            <a:ext cx="641268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350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ДЗ</a:t>
            </a:r>
          </a:p>
          <a:p>
            <a:pPr marL="0" indent="0">
              <a:buNone/>
            </a:pPr>
            <a:r>
              <a:rPr lang="ru-RU" dirty="0" smtClean="0"/>
              <a:t>Повторить </a:t>
            </a:r>
            <a:r>
              <a:rPr lang="ru-RU" smtClean="0"/>
              <a:t>дома темы: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«Не с глаголами», «не с прилагательными»</a:t>
            </a:r>
          </a:p>
          <a:p>
            <a:pPr marL="514350" indent="-514350">
              <a:buAutoNum type="arabicPeriod"/>
            </a:pPr>
            <a:r>
              <a:rPr lang="ru-RU" dirty="0" smtClean="0"/>
              <a:t>«</a:t>
            </a:r>
            <a:r>
              <a:rPr lang="ru-RU" dirty="0" err="1" smtClean="0"/>
              <a:t>чк</a:t>
            </a:r>
            <a:r>
              <a:rPr lang="en-US" dirty="0" smtClean="0"/>
              <a:t>/</a:t>
            </a:r>
            <a:r>
              <a:rPr lang="ru-RU" dirty="0" err="1" smtClean="0"/>
              <a:t>чн</a:t>
            </a:r>
            <a:r>
              <a:rPr lang="ru-RU" dirty="0" smtClean="0"/>
              <a:t>, </a:t>
            </a:r>
            <a:r>
              <a:rPr lang="ru-RU" dirty="0" err="1" smtClean="0"/>
              <a:t>нч</a:t>
            </a:r>
            <a:r>
              <a:rPr lang="en-US" dirty="0" smtClean="0"/>
              <a:t>/</a:t>
            </a:r>
            <a:r>
              <a:rPr lang="ru-RU" dirty="0" err="1" smtClean="0"/>
              <a:t>нщ</a:t>
            </a:r>
            <a:r>
              <a:rPr lang="ru-RU" dirty="0" smtClean="0"/>
              <a:t>»</a:t>
            </a:r>
          </a:p>
          <a:p>
            <a:pPr marL="514350" indent="-514350">
              <a:buAutoNum type="arabicPeriod"/>
            </a:pPr>
            <a:r>
              <a:rPr lang="ru-RU" dirty="0" smtClean="0"/>
              <a:t>Словарные слова</a:t>
            </a:r>
          </a:p>
          <a:p>
            <a:pPr marL="514350" indent="-514350">
              <a:buAutoNum type="arabicPeriod"/>
            </a:pPr>
            <a:r>
              <a:rPr lang="ru-RU" dirty="0" smtClean="0"/>
              <a:t>«Правописание окончаний прилагательных»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34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Задание2.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нем </a:t>
            </a:r>
            <a:r>
              <a:rPr lang="ru-RU" dirty="0"/>
              <a:t>нет ни одной ямы, ни одного по-настоящему </a:t>
            </a:r>
            <a:r>
              <a:rPr lang="ru-RU" dirty="0" err="1"/>
              <a:t>тря..кого</a:t>
            </a:r>
            <a:r>
              <a:rPr lang="ru-RU" dirty="0"/>
              <a:t> места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Ветер и </a:t>
            </a:r>
            <a:r>
              <a:rPr lang="ru-RU" dirty="0" smtClean="0"/>
              <a:t>непогода </a:t>
            </a:r>
            <a:r>
              <a:rPr lang="ru-RU" dirty="0"/>
              <a:t>давно </a:t>
            </a:r>
            <a:r>
              <a:rPr lang="ru-RU" dirty="0" smtClean="0"/>
              <a:t>разметали </a:t>
            </a:r>
            <a:r>
              <a:rPr lang="ru-RU" dirty="0" err="1"/>
              <a:t>лё</a:t>
            </a:r>
            <a:r>
              <a:rPr lang="ru-RU" dirty="0"/>
              <a:t>..кое пастушеское жилище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Как </a:t>
            </a:r>
            <a:r>
              <a:rPr lang="ru-RU" dirty="0" smtClean="0"/>
              <a:t>хороша </a:t>
            </a:r>
            <a:r>
              <a:rPr lang="ru-RU" dirty="0"/>
              <a:t>как чудесна над горами </a:t>
            </a:r>
            <a:r>
              <a:rPr lang="ru-RU" dirty="0" err="1"/>
              <a:t>звёз</a:t>
            </a:r>
            <a:r>
              <a:rPr lang="ru-RU" dirty="0"/>
              <a:t>..</a:t>
            </a:r>
            <a:r>
              <a:rPr lang="ru-RU" dirty="0" err="1" smtClean="0"/>
              <a:t>ная</a:t>
            </a:r>
            <a:r>
              <a:rPr lang="ru-RU" dirty="0" smtClean="0"/>
              <a:t> ночь!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Всё ближе подступали холмы, разделённые </a:t>
            </a:r>
            <a:r>
              <a:rPr lang="ru-RU" dirty="0" err="1"/>
              <a:t>у..кими</a:t>
            </a:r>
            <a:r>
              <a:rPr lang="ru-RU" dirty="0"/>
              <a:t> лужками.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Скоро удары снежной </a:t>
            </a:r>
            <a:r>
              <a:rPr lang="ru-RU" dirty="0" err="1"/>
              <a:t>кру</a:t>
            </a:r>
            <a:r>
              <a:rPr lang="ru-RU" dirty="0"/>
              <a:t>(б/п)</a:t>
            </a:r>
            <a:r>
              <a:rPr lang="ru-RU" dirty="0" err="1"/>
              <a:t>ки</a:t>
            </a:r>
            <a:r>
              <a:rPr lang="ru-RU" dirty="0"/>
              <a:t> о стволы и ветки </a:t>
            </a:r>
            <a:r>
              <a:rPr lang="ru-RU" dirty="0" smtClean="0"/>
              <a:t>слились </a:t>
            </a:r>
            <a:r>
              <a:rPr lang="ru-RU" dirty="0"/>
              <a:t>в </a:t>
            </a:r>
            <a:r>
              <a:rPr lang="ru-RU" dirty="0" smtClean="0"/>
              <a:t>таинственный шепот.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Они </a:t>
            </a:r>
            <a:r>
              <a:rPr lang="ru-RU" dirty="0" smtClean="0"/>
              <a:t>ломали </a:t>
            </a:r>
            <a:r>
              <a:rPr lang="ru-RU" dirty="0"/>
              <a:t>линию строя и старый вожак звал их ре(с/з)ким, </a:t>
            </a:r>
            <a:r>
              <a:rPr lang="ru-RU" dirty="0" smtClean="0"/>
              <a:t>гортанным </a:t>
            </a:r>
            <a:r>
              <a:rPr lang="ru-RU" dirty="0"/>
              <a:t>криком. 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79682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54" y="415636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Задание2. </a:t>
            </a:r>
            <a:r>
              <a:rPr lang="ru-RU" b="1" dirty="0" smtClean="0"/>
              <a:t>Звонкая</a:t>
            </a:r>
            <a:r>
              <a:rPr lang="en-US" b="1" dirty="0" smtClean="0"/>
              <a:t>/</a:t>
            </a:r>
            <a:r>
              <a:rPr lang="ru-RU" b="1" dirty="0" smtClean="0"/>
              <a:t>глухая согласная в корне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нем </a:t>
            </a:r>
            <a:r>
              <a:rPr lang="ru-RU" dirty="0"/>
              <a:t>нет ни одной ямы, ни одного по-настоящему </a:t>
            </a:r>
            <a:r>
              <a:rPr lang="ru-RU" dirty="0" err="1"/>
              <a:t>тря..кого</a:t>
            </a:r>
            <a:r>
              <a:rPr lang="ru-RU" dirty="0"/>
              <a:t> места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Ветер и </a:t>
            </a:r>
            <a:r>
              <a:rPr lang="ru-RU" dirty="0" smtClean="0"/>
              <a:t>непогода </a:t>
            </a:r>
            <a:r>
              <a:rPr lang="ru-RU" dirty="0"/>
              <a:t>давно </a:t>
            </a:r>
            <a:r>
              <a:rPr lang="ru-RU" dirty="0" smtClean="0"/>
              <a:t>разметали </a:t>
            </a:r>
            <a:r>
              <a:rPr lang="ru-RU" dirty="0" err="1"/>
              <a:t>лё</a:t>
            </a:r>
            <a:r>
              <a:rPr lang="ru-RU" dirty="0"/>
              <a:t>..кое пастушеское жилище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Как </a:t>
            </a:r>
            <a:r>
              <a:rPr lang="ru-RU" dirty="0" smtClean="0"/>
              <a:t>хороша </a:t>
            </a:r>
            <a:r>
              <a:rPr lang="ru-RU" dirty="0"/>
              <a:t>как чудесна над горами </a:t>
            </a:r>
            <a:r>
              <a:rPr lang="ru-RU" dirty="0" err="1"/>
              <a:t>звёз</a:t>
            </a:r>
            <a:r>
              <a:rPr lang="ru-RU" dirty="0"/>
              <a:t>..</a:t>
            </a:r>
            <a:r>
              <a:rPr lang="ru-RU" dirty="0" err="1" smtClean="0"/>
              <a:t>ная</a:t>
            </a:r>
            <a:r>
              <a:rPr lang="ru-RU" dirty="0" smtClean="0"/>
              <a:t> ночь!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Всё ближе подступали холмы, разделённые </a:t>
            </a:r>
            <a:r>
              <a:rPr lang="ru-RU" dirty="0" err="1"/>
              <a:t>у..кими</a:t>
            </a:r>
            <a:r>
              <a:rPr lang="ru-RU" dirty="0"/>
              <a:t> лужками. 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Скоро удары снежной </a:t>
            </a:r>
            <a:r>
              <a:rPr lang="ru-RU" dirty="0" err="1"/>
              <a:t>кру</a:t>
            </a:r>
            <a:r>
              <a:rPr lang="ru-RU" dirty="0"/>
              <a:t>(б/п)</a:t>
            </a:r>
            <a:r>
              <a:rPr lang="ru-RU" dirty="0" err="1"/>
              <a:t>ки</a:t>
            </a:r>
            <a:r>
              <a:rPr lang="ru-RU" dirty="0"/>
              <a:t> о стволы и ветки </a:t>
            </a:r>
            <a:r>
              <a:rPr lang="ru-RU" dirty="0" smtClean="0"/>
              <a:t>слились </a:t>
            </a:r>
            <a:r>
              <a:rPr lang="ru-RU" dirty="0"/>
              <a:t>в </a:t>
            </a:r>
            <a:r>
              <a:rPr lang="ru-RU" dirty="0" smtClean="0"/>
              <a:t>таинственный шепот.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Они </a:t>
            </a:r>
            <a:r>
              <a:rPr lang="ru-RU" dirty="0" smtClean="0"/>
              <a:t>ломали </a:t>
            </a:r>
            <a:r>
              <a:rPr lang="ru-RU" dirty="0"/>
              <a:t>линию строя и старый вожак звал их ре(с/з)ким, </a:t>
            </a:r>
            <a:r>
              <a:rPr lang="ru-RU" dirty="0" smtClean="0"/>
              <a:t>гортанным </a:t>
            </a:r>
            <a:r>
              <a:rPr lang="ru-RU" dirty="0"/>
              <a:t>криком. 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6221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Задание2. </a:t>
            </a:r>
            <a:r>
              <a:rPr lang="ru-RU" b="1" dirty="0" smtClean="0"/>
              <a:t>Звонкая</a:t>
            </a:r>
            <a:r>
              <a:rPr lang="en-US" b="1" dirty="0" smtClean="0"/>
              <a:t>/</a:t>
            </a:r>
            <a:r>
              <a:rPr lang="ru-RU" b="1" dirty="0" smtClean="0"/>
              <a:t>глухая согласная в корне</a:t>
            </a:r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тряского -тря</a:t>
            </a:r>
            <a:r>
              <a:rPr lang="ru-RU" dirty="0" smtClean="0">
                <a:solidFill>
                  <a:srgbClr val="FF0000"/>
                </a:solidFill>
              </a:rPr>
              <a:t>с</a:t>
            </a:r>
            <a:r>
              <a:rPr lang="ru-RU" dirty="0" smtClean="0"/>
              <a:t>ина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лёгкое - ле</a:t>
            </a:r>
            <a:r>
              <a:rPr lang="ru-RU" dirty="0" smtClean="0">
                <a:solidFill>
                  <a:srgbClr val="FF0000"/>
                </a:solidFill>
              </a:rPr>
              <a:t>г</a:t>
            </a:r>
            <a:r>
              <a:rPr lang="ru-RU" dirty="0" smtClean="0"/>
              <a:t>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звёздная - звез</a:t>
            </a:r>
            <a:r>
              <a:rPr lang="ru-RU" dirty="0" smtClean="0">
                <a:solidFill>
                  <a:srgbClr val="FF0000"/>
                </a:solidFill>
              </a:rPr>
              <a:t>д</a:t>
            </a:r>
            <a:r>
              <a:rPr lang="ru-RU" dirty="0" smtClean="0"/>
              <a:t>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узкими -у</a:t>
            </a:r>
            <a:r>
              <a:rPr lang="ru-RU" dirty="0" smtClean="0">
                <a:solidFill>
                  <a:srgbClr val="FF0000"/>
                </a:solidFill>
              </a:rPr>
              <a:t>з</a:t>
            </a:r>
            <a:r>
              <a:rPr lang="ru-RU" dirty="0" smtClean="0"/>
              <a:t>ок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крупки - кру</a:t>
            </a:r>
            <a:r>
              <a:rPr lang="ru-RU" dirty="0" smtClean="0">
                <a:solidFill>
                  <a:srgbClr val="FF0000"/>
                </a:solidFill>
              </a:rPr>
              <a:t>п</a:t>
            </a:r>
            <a:r>
              <a:rPr lang="ru-RU" dirty="0" smtClean="0"/>
              <a:t>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резким - ре</a:t>
            </a:r>
            <a:r>
              <a:rPr lang="ru-RU" dirty="0" smtClean="0">
                <a:solidFill>
                  <a:srgbClr val="FF0000"/>
                </a:solidFill>
              </a:rPr>
              <a:t>з</a:t>
            </a:r>
            <a:r>
              <a:rPr lang="ru-RU" dirty="0" smtClean="0"/>
              <a:t>ок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493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Задание3.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Перед ними был ч..</a:t>
            </a:r>
            <a:r>
              <a:rPr lang="ru-RU" dirty="0" err="1"/>
              <a:t>рный</a:t>
            </a:r>
            <a:r>
              <a:rPr lang="ru-RU" dirty="0"/>
              <a:t> </a:t>
            </a:r>
            <a:r>
              <a:rPr lang="ru-RU" dirty="0" smtClean="0"/>
              <a:t>колодец</a:t>
            </a:r>
            <a:r>
              <a:rPr lang="ru-RU" dirty="0"/>
              <a:t>, казавшийся </a:t>
            </a:r>
            <a:r>
              <a:rPr lang="ru-RU" dirty="0" smtClean="0"/>
              <a:t>бездонным</a:t>
            </a:r>
            <a:r>
              <a:rPr lang="ru-RU" dirty="0"/>
              <a:t>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 </a:t>
            </a:r>
            <a:r>
              <a:rPr lang="ru-RU" dirty="0"/>
              <a:t>невидимых недр </a:t>
            </a:r>
            <a:r>
              <a:rPr lang="ru-RU" dirty="0" err="1"/>
              <a:t>ш..л</a:t>
            </a:r>
            <a:r>
              <a:rPr lang="ru-RU" dirty="0"/>
              <a:t> </a:t>
            </a:r>
            <a:r>
              <a:rPr lang="ru-RU" dirty="0" smtClean="0"/>
              <a:t>какой-то запах, </a:t>
            </a:r>
            <a:r>
              <a:rPr lang="ru-RU" dirty="0"/>
              <a:t>слышались </a:t>
            </a:r>
            <a:r>
              <a:rPr lang="ru-RU" dirty="0" smtClean="0"/>
              <a:t>голоса.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Скоро удары снежной </a:t>
            </a:r>
            <a:r>
              <a:rPr lang="ru-RU" dirty="0" smtClean="0"/>
              <a:t>крупки </a:t>
            </a:r>
            <a:r>
              <a:rPr lang="ru-RU" dirty="0"/>
              <a:t>о стволы и ветки </a:t>
            </a:r>
            <a:r>
              <a:rPr lang="ru-RU" dirty="0" smtClean="0"/>
              <a:t>слились </a:t>
            </a:r>
            <a:r>
              <a:rPr lang="ru-RU" dirty="0"/>
              <a:t>в </a:t>
            </a:r>
            <a:r>
              <a:rPr lang="ru-RU" dirty="0" smtClean="0"/>
              <a:t>таинственный </a:t>
            </a:r>
            <a:r>
              <a:rPr lang="ru-RU" dirty="0" err="1"/>
              <a:t>ш..</a:t>
            </a:r>
            <a:r>
              <a:rPr lang="ru-RU" dirty="0" err="1" smtClean="0"/>
              <a:t>пот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</a:t>
            </a:r>
            <a:r>
              <a:rPr lang="ru-RU" dirty="0"/>
              <a:t>поразила тишина во время дня и </a:t>
            </a:r>
            <a:r>
              <a:rPr lang="ru-RU" dirty="0" smtClean="0"/>
              <a:t>ш…</a:t>
            </a:r>
            <a:r>
              <a:rPr lang="ru-RU" dirty="0" err="1" smtClean="0"/>
              <a:t>рох</a:t>
            </a:r>
            <a:r>
              <a:rPr lang="ru-RU" dirty="0" smtClean="0"/>
              <a:t> </a:t>
            </a:r>
            <a:r>
              <a:rPr lang="ru-RU" dirty="0"/>
              <a:t>во время ночи.</a:t>
            </a:r>
          </a:p>
        </p:txBody>
      </p:sp>
    </p:spTree>
    <p:extLst>
      <p:ext uri="{BB962C8B-B14F-4D97-AF65-F5344CB8AC3E}">
        <p14:creationId xmlns:p14="http://schemas.microsoft.com/office/powerpoint/2010/main" val="47433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Задание3. </a:t>
            </a:r>
            <a:r>
              <a:rPr lang="ru-RU" b="1" dirty="0" smtClean="0"/>
              <a:t>О</a:t>
            </a:r>
            <a:r>
              <a:rPr lang="en-US" b="1" dirty="0" smtClean="0"/>
              <a:t>/</a:t>
            </a:r>
            <a:r>
              <a:rPr lang="ru-RU" b="1" dirty="0" smtClean="0"/>
              <a:t>Ё после шипящих в корне слова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Перед ними был ч..</a:t>
            </a:r>
            <a:r>
              <a:rPr lang="ru-RU" dirty="0" err="1"/>
              <a:t>рный</a:t>
            </a:r>
            <a:r>
              <a:rPr lang="ru-RU" dirty="0"/>
              <a:t> </a:t>
            </a:r>
            <a:r>
              <a:rPr lang="ru-RU" dirty="0" smtClean="0"/>
              <a:t>колодец</a:t>
            </a:r>
            <a:r>
              <a:rPr lang="ru-RU" dirty="0"/>
              <a:t>, казавшийся </a:t>
            </a:r>
            <a:r>
              <a:rPr lang="ru-RU" dirty="0" smtClean="0"/>
              <a:t>бездонным</a:t>
            </a:r>
            <a:r>
              <a:rPr lang="ru-RU" dirty="0"/>
              <a:t>. 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Из </a:t>
            </a:r>
            <a:r>
              <a:rPr lang="ru-RU" dirty="0"/>
              <a:t>невидимых недр </a:t>
            </a:r>
            <a:r>
              <a:rPr lang="ru-RU" dirty="0" err="1"/>
              <a:t>ш..л</a:t>
            </a:r>
            <a:r>
              <a:rPr lang="ru-RU" dirty="0"/>
              <a:t> </a:t>
            </a:r>
            <a:r>
              <a:rPr lang="ru-RU" dirty="0" smtClean="0"/>
              <a:t>какой-то запах, </a:t>
            </a:r>
            <a:r>
              <a:rPr lang="ru-RU" dirty="0"/>
              <a:t>слышались </a:t>
            </a:r>
            <a:r>
              <a:rPr lang="ru-RU" dirty="0" smtClean="0"/>
              <a:t>голоса.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Скоро удары снежной </a:t>
            </a:r>
            <a:r>
              <a:rPr lang="ru-RU" dirty="0" smtClean="0"/>
              <a:t>крупки </a:t>
            </a:r>
            <a:r>
              <a:rPr lang="ru-RU" dirty="0"/>
              <a:t>о стволы и ветки </a:t>
            </a:r>
            <a:r>
              <a:rPr lang="ru-RU" dirty="0" smtClean="0"/>
              <a:t>слились </a:t>
            </a:r>
            <a:r>
              <a:rPr lang="ru-RU" dirty="0"/>
              <a:t>в </a:t>
            </a:r>
            <a:r>
              <a:rPr lang="ru-RU" dirty="0" smtClean="0"/>
              <a:t>таинственный </a:t>
            </a:r>
            <a:r>
              <a:rPr lang="ru-RU" dirty="0" err="1"/>
              <a:t>ш..пот</a:t>
            </a:r>
            <a:r>
              <a:rPr lang="ru-RU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Его поразила тишина во время дня и ш…</a:t>
            </a:r>
            <a:r>
              <a:rPr lang="ru-RU" dirty="0" err="1" smtClean="0"/>
              <a:t>рох</a:t>
            </a:r>
            <a:r>
              <a:rPr lang="ru-RU" dirty="0" smtClean="0"/>
              <a:t> во время ночи.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686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927" y="332509"/>
            <a:ext cx="10965873" cy="584445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Задание3. </a:t>
            </a:r>
            <a:r>
              <a:rPr lang="ru-RU" b="1" dirty="0" smtClean="0"/>
              <a:t>О</a:t>
            </a:r>
            <a:r>
              <a:rPr lang="en-US" b="1" dirty="0" smtClean="0"/>
              <a:t>/</a:t>
            </a:r>
            <a:r>
              <a:rPr lang="ru-RU" b="1" dirty="0" smtClean="0"/>
              <a:t>Ё после шипящих в корне слова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i="1" dirty="0" smtClean="0"/>
              <a:t>Выписать слово с пропущенной орфограммой, объяснив написание.</a:t>
            </a:r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чёрный - ч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рнеть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шёл -ш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дший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шёпот-ш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птать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шорох – нет однокоренного с гласной «Е»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41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1798</Words>
  <Application>Microsoft Office PowerPoint</Application>
  <PresentationFormat>Произвольный</PresentationFormat>
  <Paragraphs>301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Пк123</dc:creator>
  <cp:lastModifiedBy>Глумова Анастасия Андреевна</cp:lastModifiedBy>
  <cp:revision>19</cp:revision>
  <dcterms:created xsi:type="dcterms:W3CDTF">2021-05-10T15:49:39Z</dcterms:created>
  <dcterms:modified xsi:type="dcterms:W3CDTF">2021-05-11T06:51:24Z</dcterms:modified>
</cp:coreProperties>
</file>