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91" r:id="rId4"/>
    <p:sldId id="292" r:id="rId5"/>
    <p:sldId id="257" r:id="rId6"/>
    <p:sldId id="261" r:id="rId7"/>
    <p:sldId id="272" r:id="rId8"/>
    <p:sldId id="275" r:id="rId9"/>
    <p:sldId id="277" r:id="rId10"/>
    <p:sldId id="282" r:id="rId11"/>
    <p:sldId id="299" r:id="rId12"/>
    <p:sldId id="293" r:id="rId13"/>
    <p:sldId id="29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3" d="100"/>
          <a:sy n="63" d="100"/>
        </p:scale>
        <p:origin x="-158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56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071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88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17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261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464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657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703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889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53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91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63CF8-69A3-4347-A1BC-AAE5FE9D52CC}" type="datetimeFigureOut">
              <a:rPr lang="ru-RU" smtClean="0"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48E70-22FA-495D-B429-682BD607EF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91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5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3051770"/>
          </a:xfrm>
          <a:solidFill>
            <a:srgbClr val="92D05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НЕОБЫЧНАЯ АЗБУКА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 ДЛЯ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ДЕТЕЙ И ИХ РОДИТЕЛЕЙ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Учебно-методическое пособие.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solidFill>
            <a:srgbClr val="FFFF0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Авторы учителя-логопеды ДОУ №120 Фрунзенского района г. Санкт-Петербурга: 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Логинова Л.А.,</a:t>
            </a:r>
            <a:r>
              <a:rPr lang="ru-RU" sz="2000" dirty="0">
                <a:solidFill>
                  <a:srgbClr val="FF0000"/>
                </a:solidFill>
              </a:rPr>
              <a:t> </a:t>
            </a:r>
            <a:r>
              <a:rPr lang="ru-RU" sz="2000" dirty="0" smtClean="0">
                <a:solidFill>
                  <a:srgbClr val="FF0000"/>
                </a:solidFill>
              </a:rPr>
              <a:t>Дятлова Ж.В.</a:t>
            </a:r>
            <a:br>
              <a:rPr lang="ru-RU" sz="20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98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74440" cy="79208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tx2"/>
                </a:solidFill>
              </a:rPr>
              <a:t>Ш</a:t>
            </a:r>
            <a:endParaRPr lang="ru-RU" sz="8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832648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Доскажи словечко:</a:t>
            </a:r>
          </a:p>
          <a:p>
            <a:pPr marL="0" indent="0">
              <a:buNone/>
            </a:pPr>
            <a:r>
              <a:rPr lang="ru-RU" sz="1400" dirty="0" smtClean="0"/>
              <a:t>        Стоит высок и величав</a:t>
            </a:r>
          </a:p>
          <a:p>
            <a:pPr marL="0" indent="0">
              <a:buNone/>
            </a:pPr>
            <a:r>
              <a:rPr lang="ru-RU" sz="1400" dirty="0" smtClean="0"/>
              <a:t>         С одеждой деревянный…( шкаф)</a:t>
            </a:r>
          </a:p>
          <a:p>
            <a:r>
              <a:rPr lang="ru-RU" sz="1400" b="1" dirty="0" smtClean="0"/>
              <a:t>На какой звук </a:t>
            </a:r>
            <a:r>
              <a:rPr lang="ru-RU" sz="1400" dirty="0" smtClean="0"/>
              <a:t>начинается слово ШКАФ? Есть ли во рту  преграда воздушной струе при произношении этого звука? Запомни: это звук согласный! </a:t>
            </a:r>
          </a:p>
          <a:p>
            <a:r>
              <a:rPr lang="ru-RU" sz="1400" b="1" dirty="0" smtClean="0"/>
              <a:t>Рассмотри картинку</a:t>
            </a:r>
            <a:r>
              <a:rPr lang="ru-RU" sz="1400" dirty="0" smtClean="0"/>
              <a:t>, проведи по ней пальчиком. Запомни: это буква Ш.</a:t>
            </a:r>
          </a:p>
          <a:p>
            <a:r>
              <a:rPr lang="ru-RU" sz="1400" b="1" dirty="0" smtClean="0"/>
              <a:t>Запомни, повтори:</a:t>
            </a:r>
          </a:p>
          <a:p>
            <a:r>
              <a:rPr lang="ru-RU" sz="1400" dirty="0" smtClean="0"/>
              <a:t>    </a:t>
            </a:r>
            <a:r>
              <a:rPr lang="ru-RU" sz="2800" b="1" dirty="0" smtClean="0">
                <a:solidFill>
                  <a:schemeClr val="tx2"/>
                </a:solidFill>
              </a:rPr>
              <a:t> Ш- </a:t>
            </a:r>
            <a:r>
              <a:rPr lang="ru-RU" sz="1400" dirty="0" smtClean="0"/>
              <a:t>У шкафа три  дверцы,</a:t>
            </a:r>
          </a:p>
          <a:p>
            <a:pPr marL="0" indent="0">
              <a:buNone/>
            </a:pPr>
            <a:r>
              <a:rPr lang="ru-RU" sz="1400" dirty="0" smtClean="0"/>
              <a:t>                Длинный ящичек  внизу.</a:t>
            </a:r>
          </a:p>
          <a:p>
            <a:pPr marL="0" indent="0">
              <a:buNone/>
            </a:pPr>
            <a:r>
              <a:rPr lang="ru-RU" sz="1400" dirty="0" smtClean="0"/>
              <a:t>                Я смотрю и восхищаюсь:</a:t>
            </a:r>
          </a:p>
          <a:p>
            <a:pPr marL="0" indent="0">
              <a:buNone/>
            </a:pPr>
            <a:r>
              <a:rPr lang="ru-RU" sz="1400" dirty="0" smtClean="0"/>
              <a:t>                Букву «Ш» я </a:t>
            </a:r>
            <a:r>
              <a:rPr lang="ru-RU" sz="1400" smtClean="0"/>
              <a:t>нахожу.</a:t>
            </a:r>
          </a:p>
          <a:p>
            <a:pPr marL="0" indent="0">
              <a:buNone/>
            </a:pPr>
            <a:endParaRPr lang="ru-RU" sz="1400" dirty="0" smtClean="0"/>
          </a:p>
          <a:p>
            <a:r>
              <a:rPr lang="ru-RU" sz="1400" b="1" dirty="0" smtClean="0"/>
              <a:t>Игра «Болтунишка»</a:t>
            </a:r>
          </a:p>
          <a:p>
            <a:endParaRPr lang="ru-RU" sz="1400" b="1" dirty="0"/>
          </a:p>
          <a:p>
            <a:endParaRPr lang="ru-RU" sz="1400" dirty="0" smtClean="0"/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Задание детям:  послушай, повтори.</a:t>
            </a:r>
          </a:p>
          <a:p>
            <a:r>
              <a:rPr lang="ru-RU" sz="1400" dirty="0" smtClean="0"/>
              <a:t>Шапку, шубу, шорты, шарф уберу в широкий шкаф.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5" t="13791" r="5948" b="30500"/>
          <a:stretch/>
        </p:blipFill>
        <p:spPr bwMode="auto">
          <a:xfrm>
            <a:off x="5974080" y="2727960"/>
            <a:ext cx="2670840" cy="2346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735" t="7701"/>
          <a:stretch/>
        </p:blipFill>
        <p:spPr bwMode="auto">
          <a:xfrm>
            <a:off x="3346072" y="2492896"/>
            <a:ext cx="2458403" cy="2294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065" t="-148" r="73281" b="26706"/>
          <a:stretch/>
        </p:blipFill>
        <p:spPr bwMode="auto">
          <a:xfrm>
            <a:off x="4665624" y="5074921"/>
            <a:ext cx="1138852" cy="1666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0597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  <a:ln>
            <a:solidFill>
              <a:srgbClr val="0070C0"/>
            </a:solidFill>
          </a:ln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rgbClr val="0070C0"/>
                </a:solidFill>
              </a:rPr>
              <a:t>НЕОБЫЧНАЯ АЗБУКА ДЛЯ ДЕТЕЙ И ИХ РОДИТЕЛЕЙ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Можно </a:t>
            </a:r>
            <a:r>
              <a:rPr lang="ru-RU" sz="2000" dirty="0" smtClean="0"/>
              <a:t> </a:t>
            </a:r>
            <a:r>
              <a:rPr lang="ru-RU" sz="2000" dirty="0"/>
              <a:t>использовать </a:t>
            </a:r>
            <a:r>
              <a:rPr lang="ru-RU" sz="2000" dirty="0" smtClean="0"/>
              <a:t>наш материал </a:t>
            </a:r>
            <a:r>
              <a:rPr lang="ru-RU" sz="2000" dirty="0"/>
              <a:t>в нескольких  </a:t>
            </a:r>
            <a:r>
              <a:rPr lang="ru-RU" sz="2000" dirty="0" smtClean="0"/>
              <a:t>вариантах:</a:t>
            </a:r>
            <a:br>
              <a:rPr lang="ru-RU" sz="2000" dirty="0" smtClean="0"/>
            </a:br>
            <a:r>
              <a:rPr lang="ru-RU" sz="2000" dirty="0" smtClean="0"/>
              <a:t>1</a:t>
            </a:r>
            <a:r>
              <a:rPr lang="ru-RU" sz="2000" dirty="0"/>
              <a:t>. </a:t>
            </a:r>
            <a:r>
              <a:rPr lang="ru-RU" sz="2000" b="1" dirty="0" smtClean="0"/>
              <a:t>Алфавит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2</a:t>
            </a:r>
            <a:r>
              <a:rPr lang="ru-RU" sz="2000" b="1" dirty="0"/>
              <a:t>. Умные </a:t>
            </a:r>
            <a:r>
              <a:rPr lang="ru-RU" sz="2000" b="1" dirty="0" smtClean="0"/>
              <a:t>кубики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 3. В виде </a:t>
            </a:r>
            <a:r>
              <a:rPr lang="ru-RU" sz="2000" b="1" dirty="0"/>
              <a:t>набора картинок</a:t>
            </a:r>
            <a:r>
              <a:rPr lang="ru-RU" sz="2000" dirty="0"/>
              <a:t>, которые можно использовать на занятиях по обучению грамоте, картинки </a:t>
            </a:r>
            <a:r>
              <a:rPr lang="ru-RU" sz="2000" b="1" dirty="0"/>
              <a:t>подойдут к любому букварю.</a:t>
            </a:r>
            <a:br>
              <a:rPr lang="ru-RU" sz="2000" b="1" dirty="0"/>
            </a:br>
            <a:r>
              <a:rPr lang="ru-RU" sz="2000" dirty="0"/>
              <a:t>4. </a:t>
            </a:r>
            <a:r>
              <a:rPr lang="ru-RU" sz="2000" b="1" dirty="0"/>
              <a:t>Раскраски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5</a:t>
            </a:r>
            <a:r>
              <a:rPr lang="ru-RU" sz="2000" b="1" dirty="0"/>
              <a:t>. Азбука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6. </a:t>
            </a:r>
            <a:r>
              <a:rPr lang="ru-RU" sz="2000" b="1" dirty="0" smtClean="0"/>
              <a:t>Дидактические </a:t>
            </a:r>
            <a:r>
              <a:rPr lang="ru-RU" sz="2000" b="1" dirty="0"/>
              <a:t>материалы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1617043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 </a:t>
            </a:r>
            <a:r>
              <a:rPr lang="ru-RU" sz="2000" dirty="0">
                <a:solidFill>
                  <a:srgbClr val="FF0000"/>
                </a:solidFill>
              </a:rPr>
              <a:t>Таблица: «Методика работы с Образом-буквой»</a:t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/>
              <a:t>Можно </a:t>
            </a:r>
            <a:r>
              <a:rPr lang="ru-RU" sz="2000" b="1" dirty="0"/>
              <a:t>все движения пальчиком по картинке отметить стрелочками </a:t>
            </a:r>
            <a:r>
              <a:rPr lang="ru-RU" sz="2000" dirty="0"/>
              <a:t>прямо на картинке и </a:t>
            </a:r>
            <a:r>
              <a:rPr lang="ru-RU" sz="2000" b="1" dirty="0"/>
              <a:t>пронумеровать</a:t>
            </a:r>
            <a:r>
              <a:rPr lang="ru-RU" sz="2000" dirty="0"/>
              <a:t> эти стрелочки, так как дети каждый раз обводят букву по рисунку по-разному, </a:t>
            </a:r>
            <a:r>
              <a:rPr lang="ru-RU" sz="2000" dirty="0" smtClean="0"/>
              <a:t>вследствие </a:t>
            </a:r>
            <a:r>
              <a:rPr lang="ru-RU" sz="2000" dirty="0"/>
              <a:t>чего плохо запоминают написание буквы </a:t>
            </a:r>
            <a:r>
              <a:rPr lang="ru-RU" sz="2000" dirty="0" smtClean="0"/>
              <a:t>! Только так нужно обводить буквы!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2119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74638"/>
            <a:ext cx="3744416" cy="418058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ru-RU" sz="2800" dirty="0"/>
              <a:t>Рецензия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904656"/>
          </a:xfrm>
          <a:ln>
            <a:solidFill>
              <a:srgbClr val="00B050"/>
            </a:solidFill>
          </a:ln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учебно-методическое пособие Логиновой Л.А., Дятловой Ж. В. «Необычная азбука для детей и их родителей»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Рецензируемое пособие представляет собой полноценный материал для организации коррекционной и развивающей работы с детьми дошкольного возраста по освоению нового для них знания – овладение системой письменных знаков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данного пособия заключается в том, что оно соответствует ФГОС ДО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основание: в Федеральном государственном образовательном стандарте дошкольного образования в пункте 4.7. указывается на то, что реализация целевых ориентиров предполагает формирование у детей дошкольного возраста предпосылок учебной деятельности, обеспечивает преемственность с начальным общим образованием. Содержание пособия в занимательной форме последовательно помогает малышу освоить азбуку родного языка, служит для профилактики нарушений письменной речи у детей в школе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основание: родители являются полноценными участниками образовательного процесса. Это утверждение находит свое отражение в ФЗ 273 «Законе об образовании в РФ», так и во ФГОС ДО. В Азбуке, предлагаемой авторами, содержание представлено так, что она одинаково успешно может использоваться как педагогами, так и родителями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одно достоинство данного пособия – это возможность использовать его в качестве логопедического пособия при обучении грамоте и коррекции звукопроизношения при работе с детьми, имеющими речевые нарушения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образа-буквы в определенной последовательности, включение авторских стихов, возможность выполнять многие задания самостоятельно делает Азбуку непохожей на уже существующие пособия данного характера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Азбука может являться учебно-методическим пособием к примерной адаптированной основной образовательной программе для детей с тяжелыми нарушениями речи под редакцией Л.В. Лопатиной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пособие Логиновой Л.А., Дятловой Ж. В.  «Необычная азбука для детей и их родителей» может быть рекомендовано к печати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Зав. кафедрой специальной (коррекционной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педагогики СПб АППО, кандидат</a:t>
            </a:r>
          </a:p>
          <a:p>
            <a:pPr marL="0" indent="0" algn="just">
              <a:buNone/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педагогических наук, доцент	</a:t>
            </a:r>
            <a:r>
              <a:rPr lang="ru-RU" sz="2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Н.Н.Яковлева</a:t>
            </a: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83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4680520" cy="418058"/>
          </a:xfrm>
          <a:solidFill>
            <a:srgbClr val="FFFF00"/>
          </a:solidFill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r>
              <a:rPr lang="ru-RU" sz="2800" dirty="0" smtClean="0"/>
              <a:t>Рецензия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472608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предлагаемом 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методическом пособии представлен практический материал, который можно использовать в повседневной жизни ребенка дошкольного возраста.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Достоинство данного пособия состоит в универсальности: оно представляет интерес,  как для педагогов, так и для родителей.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пособии учтены особенности психического развития детей дошкольного возраста, с опорой на доминирующий психический процесс воображения: буква вписывается в хорошо узнаваемый ребенком образ.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составлено таким образом, что ребенок не только знакомится с буквой, но и активизируется его словарный запас, а также развиваются память, мышление, речь и творчество.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Учебно-методическое пособие Логиновой Л.А., Дятловой Ж. В. «Необычная азбука для детей и их родителей» может быть рекомендовано к печати.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Методисты ИМЦ Фрунзенского района, г. Санкт-Петербурга: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Миронова Н.П. и  Иванова Е.А.</a:t>
            </a: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2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  <a:solidFill>
            <a:srgbClr val="92D050"/>
          </a:solid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Эта методика представляет собой сенсорное многообразие</a:t>
            </a:r>
            <a:r>
              <a:rPr lang="ru-RU" sz="1800" dirty="0" smtClean="0"/>
              <a:t>!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8712968" cy="561662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/>
              <a:t>В </a:t>
            </a:r>
            <a:r>
              <a:rPr lang="ru-RU" sz="2000" dirty="0"/>
              <a:t>нашей методике мы отмечаем такие </a:t>
            </a:r>
            <a:r>
              <a:rPr lang="ru-RU" sz="2000" b="1" dirty="0"/>
              <a:t>инновации</a:t>
            </a:r>
            <a:r>
              <a:rPr lang="ru-RU" sz="2000" dirty="0"/>
              <a:t> в работе с «Образом-буквой</a:t>
            </a:r>
            <a:r>
              <a:rPr lang="ru-RU" sz="2000" dirty="0" smtClean="0"/>
              <a:t>»: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1. </a:t>
            </a:r>
            <a:r>
              <a:rPr lang="ru-RU" sz="2000" dirty="0" smtClean="0"/>
              <a:t>Мы </a:t>
            </a:r>
            <a:r>
              <a:rPr lang="ru-RU" sz="2000" b="1" dirty="0" smtClean="0"/>
              <a:t>применили </a:t>
            </a:r>
            <a:r>
              <a:rPr lang="ru-RU" sz="2000" b="1" dirty="0"/>
              <a:t>методику «сенсорного многообразия»</a:t>
            </a:r>
            <a:r>
              <a:rPr lang="ru-RU" sz="2000" dirty="0"/>
              <a:t> в </a:t>
            </a:r>
            <a:r>
              <a:rPr lang="ru-RU" sz="2000" dirty="0" smtClean="0"/>
              <a:t>запоминании буквы.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 smtClean="0"/>
              <a:t>2. Р</a:t>
            </a:r>
            <a:r>
              <a:rPr lang="ru-RU" sz="2000" b="1" dirty="0" smtClean="0"/>
              <a:t>азвиваем </a:t>
            </a:r>
            <a:r>
              <a:rPr lang="ru-RU" sz="2000" b="1" dirty="0"/>
              <a:t>межполушарные (</a:t>
            </a:r>
            <a:r>
              <a:rPr lang="ru-RU" sz="2000" b="1" dirty="0" err="1"/>
              <a:t>комиссуральные</a:t>
            </a:r>
            <a:r>
              <a:rPr lang="ru-RU" sz="2000" b="1" dirty="0"/>
              <a:t>) связи</a:t>
            </a:r>
            <a:r>
              <a:rPr lang="ru-RU" sz="2000" dirty="0"/>
              <a:t>. </a:t>
            </a:r>
            <a:endParaRPr lang="ru-RU" sz="2000" dirty="0" smtClean="0"/>
          </a:p>
          <a:p>
            <a:pPr marL="0" indent="0" algn="just">
              <a:buNone/>
            </a:pPr>
            <a:r>
              <a:rPr lang="ru-RU" sz="2000" b="1" dirty="0" smtClean="0"/>
              <a:t>3.  Развиваем  </a:t>
            </a:r>
            <a:r>
              <a:rPr lang="ru-RU" sz="2000" b="1" dirty="0"/>
              <a:t>речевые </a:t>
            </a:r>
            <a:r>
              <a:rPr lang="ru-RU" sz="2000" b="1" dirty="0" smtClean="0"/>
              <a:t>функции</a:t>
            </a:r>
            <a:r>
              <a:rPr lang="ru-RU" sz="2000" dirty="0"/>
              <a:t>.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b="1" dirty="0"/>
              <a:t>4</a:t>
            </a:r>
            <a:r>
              <a:rPr lang="ru-RU" sz="2000" b="1" dirty="0" smtClean="0"/>
              <a:t>.  Формируем </a:t>
            </a:r>
            <a:r>
              <a:rPr lang="ru-RU" sz="2000" b="1" dirty="0"/>
              <a:t>учебную </a:t>
            </a:r>
            <a:r>
              <a:rPr lang="ru-RU" sz="2000" b="1" dirty="0" smtClean="0"/>
              <a:t>мотивацию.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 smtClean="0"/>
              <a:t>5. Азбука предназначается </a:t>
            </a:r>
            <a:r>
              <a:rPr lang="ru-RU" sz="2000" b="1" dirty="0"/>
              <a:t>для всех детей с 4 </a:t>
            </a:r>
            <a:r>
              <a:rPr lang="ru-RU" sz="2000" b="1" dirty="0" smtClean="0"/>
              <a:t>лет.</a:t>
            </a:r>
            <a:r>
              <a:rPr lang="ru-RU" sz="2000" dirty="0" smtClean="0"/>
              <a:t> </a:t>
            </a:r>
            <a:r>
              <a:rPr lang="ru-RU" sz="2000" dirty="0" smtClean="0"/>
              <a:t>Азбука подходит к </a:t>
            </a:r>
            <a:r>
              <a:rPr lang="ru-RU" sz="2000" b="1" dirty="0" smtClean="0"/>
              <a:t>любому букварю.</a:t>
            </a:r>
            <a:endParaRPr lang="ru-RU" sz="2000" b="1" dirty="0"/>
          </a:p>
          <a:p>
            <a:pPr marL="0" indent="0" algn="just">
              <a:buNone/>
            </a:pPr>
            <a:r>
              <a:rPr lang="ru-RU" sz="2000" dirty="0"/>
              <a:t>6</a:t>
            </a:r>
            <a:r>
              <a:rPr lang="ru-RU" sz="2000" dirty="0" smtClean="0"/>
              <a:t>.По </a:t>
            </a:r>
            <a:r>
              <a:rPr lang="ru-RU" sz="2000" dirty="0"/>
              <a:t>этой методике </a:t>
            </a:r>
            <a:r>
              <a:rPr lang="ru-RU" sz="2000" b="1" dirty="0"/>
              <a:t>могут заниматься родители, учителя, </a:t>
            </a:r>
            <a:r>
              <a:rPr lang="ru-RU" sz="2000" b="1" dirty="0" smtClean="0"/>
              <a:t>воспитатели…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dirty="0"/>
              <a:t>7</a:t>
            </a:r>
            <a:r>
              <a:rPr lang="ru-RU" sz="2000" dirty="0" smtClean="0"/>
              <a:t>.Особенно </a:t>
            </a:r>
            <a:r>
              <a:rPr lang="ru-RU" sz="2000" dirty="0"/>
              <a:t>нуждаются в этой методике </a:t>
            </a:r>
            <a:r>
              <a:rPr lang="ru-RU" sz="2000" b="1" dirty="0"/>
              <a:t>дети с нарушениями оптического восприятия, дети с ЗПР</a:t>
            </a:r>
            <a:r>
              <a:rPr lang="ru-RU" sz="2000" dirty="0"/>
              <a:t>, дети с нарушениями интеллекта, дети логопедических групп  с нарушениями речи, </a:t>
            </a:r>
            <a:r>
              <a:rPr lang="ru-RU" sz="2000" b="1" dirty="0"/>
              <a:t>младшие школьники 1 классов речевых </a:t>
            </a:r>
            <a:r>
              <a:rPr lang="ru-RU" sz="2000" b="1" dirty="0" smtClean="0"/>
              <a:t>школ</a:t>
            </a:r>
            <a:r>
              <a:rPr lang="ru-RU" sz="2000" b="1" dirty="0"/>
              <a:t>.</a:t>
            </a:r>
            <a:endParaRPr lang="ru-RU" sz="2000" dirty="0"/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5051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648072"/>
          </a:xfrm>
          <a:solidFill>
            <a:srgbClr val="FFC000"/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sz="2000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 сопровождение по работе с Азбукой «Образ-буква»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algn="just"/>
            <a:r>
              <a:rPr lang="ru-RU" sz="1800" dirty="0" smtClean="0"/>
              <a:t> 1.Начинаем работу с упражнения: «</a:t>
            </a:r>
            <a:r>
              <a:rPr lang="ru-RU" sz="1800" b="1" dirty="0" smtClean="0"/>
              <a:t>Рифмы сочиняем, слова </a:t>
            </a:r>
            <a:r>
              <a:rPr lang="ru-RU" sz="1800" b="1" dirty="0" smtClean="0"/>
              <a:t>запоминаем</a:t>
            </a:r>
            <a:r>
              <a:rPr lang="ru-RU" sz="1800" b="1" dirty="0" smtClean="0"/>
              <a:t>» или загадываем загадку.</a:t>
            </a:r>
            <a:endParaRPr lang="ru-RU" sz="1800" dirty="0" smtClean="0"/>
          </a:p>
          <a:p>
            <a:pPr algn="just"/>
            <a:r>
              <a:rPr lang="ru-RU" sz="1800" dirty="0" smtClean="0"/>
              <a:t>2.Выполняя второе упражнение, мы развиваем </a:t>
            </a:r>
            <a:r>
              <a:rPr lang="ru-RU" sz="1800" b="1" dirty="0" smtClean="0"/>
              <a:t>фонетическую сторону </a:t>
            </a:r>
            <a:r>
              <a:rPr lang="ru-RU" sz="1800" b="1" dirty="0" smtClean="0"/>
              <a:t>речи</a:t>
            </a:r>
            <a:r>
              <a:rPr lang="ru-RU" sz="1800" dirty="0" smtClean="0"/>
              <a:t>.</a:t>
            </a:r>
            <a:endParaRPr lang="ru-RU" sz="1800" dirty="0" smtClean="0"/>
          </a:p>
          <a:p>
            <a:pPr algn="just"/>
            <a:r>
              <a:rPr lang="ru-RU" sz="1800" dirty="0" smtClean="0"/>
              <a:t>3.Затем мы работаем </a:t>
            </a:r>
            <a:r>
              <a:rPr lang="ru-RU" sz="1800" b="1" dirty="0" smtClean="0"/>
              <a:t>с Образом-буквой</a:t>
            </a:r>
            <a:r>
              <a:rPr lang="ru-RU" sz="1800" dirty="0" smtClean="0"/>
              <a:t>. </a:t>
            </a:r>
          </a:p>
          <a:p>
            <a:pPr algn="just"/>
            <a:r>
              <a:rPr lang="ru-RU" sz="1800" dirty="0" smtClean="0"/>
              <a:t>4. К рисункам Образа-буквы есть  </a:t>
            </a:r>
            <a:r>
              <a:rPr lang="ru-RU" sz="1800" b="1" dirty="0" smtClean="0"/>
              <a:t>авторские стихи, которые помогут перевести образ предмета в букву,</a:t>
            </a:r>
            <a:r>
              <a:rPr lang="ru-RU" sz="1800" dirty="0" smtClean="0"/>
              <a:t> так мы развиваем ассоциативное мышление.</a:t>
            </a:r>
          </a:p>
          <a:p>
            <a:pPr algn="just"/>
            <a:r>
              <a:rPr lang="ru-RU" sz="1800" dirty="0"/>
              <a:t>5. В игре </a:t>
            </a:r>
            <a:r>
              <a:rPr lang="ru-RU" sz="1800" b="1" dirty="0"/>
              <a:t>«Болтунишка»  </a:t>
            </a:r>
            <a:r>
              <a:rPr lang="ru-RU" sz="1800" dirty="0"/>
              <a:t>дети должны </a:t>
            </a:r>
            <a:r>
              <a:rPr lang="ru-RU" sz="1800" b="1" dirty="0"/>
              <a:t>запомнить скороговорку или небольшой стишок</a:t>
            </a:r>
            <a:r>
              <a:rPr lang="ru-RU" sz="1800" dirty="0"/>
              <a:t>, или просто </a:t>
            </a:r>
            <a:r>
              <a:rPr lang="ru-RU" sz="1800" dirty="0" smtClean="0"/>
              <a:t>фразу.  </a:t>
            </a:r>
            <a:r>
              <a:rPr lang="ru-RU" sz="1800" dirty="0"/>
              <a:t>В этом упражнении мы учим детей </a:t>
            </a:r>
            <a:r>
              <a:rPr lang="ru-RU" sz="1800" b="1" dirty="0"/>
              <a:t>приемам мнемотехники</a:t>
            </a:r>
            <a:r>
              <a:rPr lang="ru-RU" sz="1800" dirty="0"/>
              <a:t>, т.е. запоминанию с опорой на картинки, </a:t>
            </a:r>
            <a:r>
              <a:rPr lang="ru-RU" sz="1800" b="1" dirty="0"/>
              <a:t>увеличиваем объём речевой </a:t>
            </a:r>
            <a:r>
              <a:rPr lang="ru-RU" sz="1800" b="1" dirty="0" smtClean="0"/>
              <a:t>памяти</a:t>
            </a:r>
            <a:r>
              <a:rPr lang="ru-RU" sz="1800" dirty="0" smtClean="0"/>
              <a:t>. Также </a:t>
            </a:r>
            <a:r>
              <a:rPr lang="ru-RU" sz="1800" dirty="0"/>
              <a:t>в этом упражнении мы развиваем </a:t>
            </a:r>
            <a:r>
              <a:rPr lang="ru-RU" sz="1800" b="1" dirty="0"/>
              <a:t>фонематические представления</a:t>
            </a:r>
            <a:r>
              <a:rPr lang="ru-RU" sz="1800" dirty="0"/>
              <a:t> у детей. Просим детей назвать слова с изучаемым звуком, учим детей находить звук в слове: в начале, середине или в конце слов. </a:t>
            </a:r>
            <a:endParaRPr lang="ru-RU" sz="1800" dirty="0" smtClean="0"/>
          </a:p>
          <a:p>
            <a:pPr marL="0" indent="0" algn="just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 </a:t>
            </a:r>
            <a:r>
              <a:rPr lang="ru-RU" sz="1800" dirty="0"/>
              <a:t>6</a:t>
            </a:r>
            <a:r>
              <a:rPr lang="ru-RU" sz="1800" dirty="0" smtClean="0"/>
              <a:t>. </a:t>
            </a:r>
            <a:r>
              <a:rPr lang="ru-RU" sz="1800" dirty="0" smtClean="0"/>
              <a:t>Поиграйте в </a:t>
            </a:r>
            <a:r>
              <a:rPr lang="ru-RU" sz="1800" b="1" dirty="0" smtClean="0"/>
              <a:t>«Художника», </a:t>
            </a:r>
            <a:r>
              <a:rPr lang="ru-RU" sz="1800" dirty="0" smtClean="0"/>
              <a:t>нарисуйте сами образы предметов, в которых </a:t>
            </a:r>
            <a:r>
              <a:rPr lang="ru-RU" sz="1800" dirty="0" smtClean="0"/>
              <a:t>    спрятались </a:t>
            </a:r>
            <a:r>
              <a:rPr lang="ru-RU" sz="1800" dirty="0" smtClean="0"/>
              <a:t>буквы.</a:t>
            </a:r>
          </a:p>
          <a:p>
            <a:pPr marL="0" indent="0"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0083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  <a:solidFill>
            <a:srgbClr val="FFC000"/>
          </a:solidFill>
          <a:ln>
            <a:solidFill>
              <a:srgbClr val="00B050"/>
            </a:solidFill>
          </a:ln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Методическое  сопровождение по работе с Азбукой «Образ-буква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45435"/>
          </a:xfrm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1400" dirty="0"/>
              <a:t>7</a:t>
            </a:r>
            <a:r>
              <a:rPr lang="ru-RU" sz="1400" dirty="0" smtClean="0"/>
              <a:t>. </a:t>
            </a:r>
            <a:r>
              <a:rPr lang="ru-RU" sz="1400" dirty="0"/>
              <a:t>Мы рекомендуем проводить </a:t>
            </a:r>
            <a:r>
              <a:rPr lang="ru-RU" sz="1400" b="1" dirty="0"/>
              <a:t>работу по развитию зрительно-моторной координации</a:t>
            </a:r>
            <a:r>
              <a:rPr lang="ru-RU" sz="1400" dirty="0"/>
              <a:t>,  в этом вам поможет упражнение </a:t>
            </a:r>
            <a:r>
              <a:rPr lang="ru-RU" sz="1400" b="1" dirty="0"/>
              <a:t>«Секретарь</a:t>
            </a:r>
            <a:r>
              <a:rPr lang="ru-RU" sz="1400" dirty="0"/>
              <a:t>». </a:t>
            </a:r>
            <a:r>
              <a:rPr lang="ru-RU" sz="1400" dirty="0" smtClean="0"/>
              <a:t>                       </a:t>
            </a:r>
            <a:r>
              <a:rPr lang="ru-RU" sz="1400" dirty="0" smtClean="0"/>
              <a:t>8</a:t>
            </a:r>
            <a:r>
              <a:rPr lang="ru-RU" sz="1400" dirty="0" smtClean="0"/>
              <a:t>. </a:t>
            </a:r>
            <a:r>
              <a:rPr lang="ru-RU" sz="1400" dirty="0"/>
              <a:t>Поиграйте  в </a:t>
            </a:r>
            <a:r>
              <a:rPr lang="ru-RU" sz="1400" b="1" dirty="0"/>
              <a:t>«Доктора» </a:t>
            </a:r>
            <a:r>
              <a:rPr lang="ru-RU" sz="1400" dirty="0" smtClean="0"/>
              <a:t>.</a:t>
            </a:r>
          </a:p>
          <a:p>
            <a:endParaRPr lang="ru-RU" sz="1400" dirty="0"/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latin typeface="Times New Roman"/>
                <a:ea typeface="Times New Roman"/>
              </a:rPr>
              <a:t>   ____________________________________________________________________</a:t>
            </a:r>
            <a:r>
              <a:rPr lang="ru-RU" sz="4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А</a:t>
            </a:r>
          </a:p>
          <a:p>
            <a:pPr>
              <a:spcAft>
                <a:spcPts val="0"/>
              </a:spcAft>
            </a:pPr>
            <a:endParaRPr lang="ru-RU" sz="1400" dirty="0"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262626"/>
                </a:solidFill>
                <a:latin typeface="Times New Roman"/>
                <a:ea typeface="Times New Roman"/>
              </a:rPr>
              <a:t>    </a:t>
            </a:r>
            <a:r>
              <a:rPr lang="ru-RU" sz="1400" dirty="0">
                <a:solidFill>
                  <a:srgbClr val="262626"/>
                </a:solidFill>
                <a:latin typeface="Times New Roman"/>
                <a:ea typeface="Times New Roman"/>
              </a:rPr>
              <a:t> </a:t>
            </a:r>
            <a:r>
              <a:rPr lang="ru-RU" sz="1400" dirty="0" smtClean="0">
                <a:solidFill>
                  <a:srgbClr val="262626"/>
                </a:solidFill>
                <a:latin typeface="Times New Roman"/>
                <a:ea typeface="Times New Roman"/>
              </a:rPr>
              <a:t>       </a:t>
            </a:r>
            <a:r>
              <a:rPr lang="ru-RU" sz="1400" dirty="0" smtClean="0">
                <a:solidFill>
                  <a:srgbClr val="262626"/>
                </a:solidFill>
                <a:latin typeface="Times New Roman"/>
                <a:ea typeface="Times New Roman"/>
              </a:rPr>
              <a:t>________________________________________________________________</a:t>
            </a:r>
            <a:r>
              <a:rPr lang="ru-RU" dirty="0" smtClean="0">
                <a:solidFill>
                  <a:srgbClr val="262626"/>
                </a:solidFill>
                <a:latin typeface="Times New Roman"/>
                <a:ea typeface="Times New Roman"/>
              </a:rPr>
              <a:t>а</a:t>
            </a:r>
          </a:p>
          <a:p>
            <a:pPr>
              <a:spcAft>
                <a:spcPts val="0"/>
              </a:spcAft>
            </a:pPr>
            <a:endParaRPr lang="ru-RU" sz="2800" dirty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saturation sat="40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72" y="1671152"/>
            <a:ext cx="118736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958" y="2780928"/>
            <a:ext cx="1114778" cy="68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72" y="4437112"/>
            <a:ext cx="5940425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990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1450504" cy="100811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А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pPr lvl="0"/>
            <a:r>
              <a:rPr lang="ru-RU" sz="1400" b="1" dirty="0"/>
              <a:t>Доскажи </a:t>
            </a:r>
            <a:r>
              <a:rPr lang="ru-RU" sz="1400" b="1" dirty="0" smtClean="0"/>
              <a:t>словечко</a:t>
            </a:r>
            <a:r>
              <a:rPr lang="ru-RU" sz="1400" dirty="0" smtClean="0"/>
              <a:t>:</a:t>
            </a:r>
            <a:endParaRPr lang="ru-RU" sz="1400" dirty="0"/>
          </a:p>
          <a:p>
            <a:pPr marL="0" indent="0">
              <a:buNone/>
            </a:pPr>
            <a:r>
              <a:rPr lang="ru-RU" sz="1400" dirty="0" smtClean="0"/>
              <a:t>        Чтоб </a:t>
            </a:r>
            <a:r>
              <a:rPr lang="ru-RU" sz="1400" dirty="0"/>
              <a:t>улыбки появлялись, </a:t>
            </a:r>
          </a:p>
          <a:p>
            <a:pPr marL="0" indent="0">
              <a:buNone/>
            </a:pPr>
            <a:r>
              <a:rPr lang="ru-RU" sz="1400" dirty="0" smtClean="0"/>
              <a:t>         Людям </a:t>
            </a:r>
            <a:r>
              <a:rPr lang="ru-RU" sz="1400" dirty="0"/>
              <a:t>деток несёт….(аист)</a:t>
            </a:r>
          </a:p>
          <a:p>
            <a:r>
              <a:rPr lang="ru-RU" sz="1400" b="1" dirty="0" smtClean="0"/>
              <a:t>На </a:t>
            </a:r>
            <a:r>
              <a:rPr lang="ru-RU" sz="1400" b="1" dirty="0"/>
              <a:t>какой зву</a:t>
            </a:r>
            <a:r>
              <a:rPr lang="ru-RU" sz="1400" dirty="0"/>
              <a:t>к начинается слово АИСТ? </a:t>
            </a:r>
            <a:r>
              <a:rPr lang="ru-RU" sz="1400" dirty="0" smtClean="0"/>
              <a:t>Во рту нет преграды воздушной струе при произношении этого звука!  </a:t>
            </a:r>
            <a:r>
              <a:rPr lang="ru-RU" sz="1400" dirty="0"/>
              <a:t>Запомни, это гласный звук! </a:t>
            </a:r>
            <a:r>
              <a:rPr lang="ru-RU" sz="1400" dirty="0" smtClean="0"/>
              <a:t>Он поется, тянется.</a:t>
            </a:r>
            <a:endParaRPr lang="ru-RU" sz="1400" dirty="0"/>
          </a:p>
          <a:p>
            <a:r>
              <a:rPr lang="ru-RU" sz="1400" b="1" dirty="0"/>
              <a:t> </a:t>
            </a:r>
            <a:r>
              <a:rPr lang="ru-RU" sz="1400" b="1" dirty="0" smtClean="0"/>
              <a:t>Рассмотри </a:t>
            </a:r>
            <a:r>
              <a:rPr lang="ru-RU" sz="1400" b="1" dirty="0"/>
              <a:t>картинку</a:t>
            </a:r>
            <a:r>
              <a:rPr lang="ru-RU" sz="1400" dirty="0"/>
              <a:t> и проведи по ней пальчиком.  Это буква А! </a:t>
            </a:r>
          </a:p>
          <a:p>
            <a:r>
              <a:rPr lang="ru-RU" sz="1400" dirty="0"/>
              <a:t> </a:t>
            </a:r>
            <a:r>
              <a:rPr lang="ru-RU" sz="1400" b="1" dirty="0" smtClean="0"/>
              <a:t>Запомни, повтори: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А</a:t>
            </a:r>
            <a:r>
              <a:rPr lang="ru-RU" sz="1400" dirty="0" smtClean="0"/>
              <a:t>-Аист по болоту ходит                                                                                   </a:t>
            </a:r>
            <a:r>
              <a:rPr lang="ru-RU" sz="2800" dirty="0" smtClean="0">
                <a:solidFill>
                  <a:srgbClr val="FF0000"/>
                </a:solidFill>
              </a:rPr>
              <a:t>а</a:t>
            </a:r>
            <a:r>
              <a:rPr lang="ru-RU" sz="1400" dirty="0" smtClean="0"/>
              <a:t>-   Пальцем веди так:</a:t>
            </a:r>
          </a:p>
          <a:p>
            <a:pPr marL="0" indent="0">
              <a:buNone/>
            </a:pPr>
            <a:r>
              <a:rPr lang="ru-RU" sz="1400" dirty="0" smtClean="0"/>
              <a:t>          И лягушек там находит.                                                                                        По кожуре апельсина круг,</a:t>
            </a:r>
          </a:p>
          <a:p>
            <a:pPr marL="0" indent="0">
              <a:buNone/>
            </a:pPr>
            <a:r>
              <a:rPr lang="ru-RU" sz="1400" dirty="0" smtClean="0"/>
              <a:t>          Ноги широко </a:t>
            </a:r>
            <a:r>
              <a:rPr lang="ru-RU" sz="1400" dirty="0" smtClean="0"/>
              <a:t> он ставит</a:t>
            </a:r>
            <a:r>
              <a:rPr lang="ru-RU" sz="1400" dirty="0" smtClean="0"/>
              <a:t>,                                                                                        А потом зигзаг.</a:t>
            </a:r>
          </a:p>
          <a:p>
            <a:pPr marL="0" indent="0">
              <a:buNone/>
            </a:pPr>
            <a:r>
              <a:rPr lang="ru-RU" sz="1400" dirty="0" smtClean="0"/>
              <a:t>          Букву «А» напоминает. </a:t>
            </a:r>
          </a:p>
          <a:p>
            <a:r>
              <a:rPr lang="ru-RU" sz="1400" b="1" dirty="0"/>
              <a:t> </a:t>
            </a:r>
            <a:r>
              <a:rPr lang="ru-RU" sz="1400" b="1" dirty="0" smtClean="0"/>
              <a:t>Игра «Болтунишка»</a:t>
            </a:r>
          </a:p>
          <a:p>
            <a:pPr marL="0" indent="0">
              <a:buNone/>
            </a:pPr>
            <a:r>
              <a:rPr lang="ru-RU" sz="1400" dirty="0" smtClean="0"/>
              <a:t>          Задание детям: послушай, повтори.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Аист </a:t>
            </a:r>
            <a:r>
              <a:rPr lang="ru-RU" sz="1400" dirty="0"/>
              <a:t>в</a:t>
            </a:r>
            <a:r>
              <a:rPr lang="ru-RU" sz="1400" dirty="0" smtClean="0"/>
              <a:t> автобусе вёз для Арины</a:t>
            </a:r>
          </a:p>
          <a:p>
            <a:pPr marL="0" indent="0">
              <a:buNone/>
            </a:pPr>
            <a:r>
              <a:rPr lang="ru-RU" sz="1400" dirty="0" smtClean="0"/>
              <a:t>          Ананас, арбуз и апельсины</a:t>
            </a:r>
          </a:p>
          <a:p>
            <a:endParaRPr lang="ru-RU" sz="14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70992"/>
            <a:ext cx="2016224" cy="247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149079"/>
            <a:ext cx="2088232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39" t="8485" r="45370" b="10608"/>
          <a:stretch/>
        </p:blipFill>
        <p:spPr bwMode="auto">
          <a:xfrm>
            <a:off x="899652" y="5157192"/>
            <a:ext cx="3744356" cy="15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555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74440" cy="1052736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endParaRPr lang="ru-RU" sz="8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616624"/>
          </a:xfrm>
        </p:spPr>
        <p:txBody>
          <a:bodyPr>
            <a:normAutofit/>
          </a:bodyPr>
          <a:lstStyle/>
          <a:p>
            <a:r>
              <a:rPr lang="ru-RU" sz="1400" b="1" dirty="0"/>
              <a:t>Доскажи словечко:</a:t>
            </a:r>
          </a:p>
          <a:p>
            <a:pPr marL="0" indent="0">
              <a:buNone/>
            </a:pPr>
            <a:r>
              <a:rPr lang="ru-RU" sz="1400" dirty="0" smtClean="0"/>
              <a:t>        Нахожусь </a:t>
            </a:r>
            <a:r>
              <a:rPr lang="ru-RU" sz="1400" dirty="0"/>
              <a:t>с семьёй я в нём,</a:t>
            </a:r>
          </a:p>
          <a:p>
            <a:pPr marL="0" indent="0">
              <a:buNone/>
            </a:pPr>
            <a:r>
              <a:rPr lang="ru-RU" sz="1400" dirty="0" smtClean="0"/>
              <a:t>        Мой </a:t>
            </a:r>
            <a:r>
              <a:rPr lang="ru-RU" sz="1400" dirty="0"/>
              <a:t>родной, любимый…(дом)</a:t>
            </a:r>
          </a:p>
          <a:p>
            <a:r>
              <a:rPr lang="ru-RU" sz="1400" b="1" dirty="0" smtClean="0"/>
              <a:t>На </a:t>
            </a:r>
            <a:r>
              <a:rPr lang="ru-RU" sz="1400" b="1" dirty="0"/>
              <a:t>какой звук </a:t>
            </a:r>
            <a:r>
              <a:rPr lang="ru-RU" sz="1400" dirty="0"/>
              <a:t>начинается слово ДОМ? </a:t>
            </a:r>
            <a:r>
              <a:rPr lang="ru-RU" sz="1400" dirty="0" smtClean="0"/>
              <a:t>Есть ли во рту  преграда воздушной струе при произношении этого звука?  Запомни</a:t>
            </a:r>
            <a:r>
              <a:rPr lang="ru-RU" sz="1400" dirty="0"/>
              <a:t>: это звук согласный!</a:t>
            </a:r>
          </a:p>
          <a:p>
            <a:r>
              <a:rPr lang="ru-RU" sz="1400" dirty="0"/>
              <a:t> </a:t>
            </a:r>
            <a:r>
              <a:rPr lang="ru-RU" sz="1400" b="1" dirty="0" smtClean="0"/>
              <a:t>Рассмотри </a:t>
            </a:r>
            <a:r>
              <a:rPr lang="ru-RU" sz="1400" b="1" dirty="0"/>
              <a:t>картинку, </a:t>
            </a:r>
            <a:r>
              <a:rPr lang="ru-RU" sz="1400" dirty="0"/>
              <a:t>проведи по ней пальчиком. Запомни: это буква Д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b="1" dirty="0" smtClean="0"/>
              <a:t>Запомни, повтори: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Д</a:t>
            </a:r>
            <a:r>
              <a:rPr lang="ru-RU" sz="1400" dirty="0" smtClean="0"/>
              <a:t>-Этот дом высотный наш.</a:t>
            </a:r>
          </a:p>
          <a:p>
            <a:pPr marL="0" indent="0">
              <a:buNone/>
            </a:pPr>
            <a:r>
              <a:rPr lang="ru-RU" sz="1400" dirty="0" smtClean="0"/>
              <a:t>        Под домом есть большой гараж,</a:t>
            </a:r>
          </a:p>
          <a:p>
            <a:pPr marL="0" indent="0">
              <a:buNone/>
            </a:pPr>
            <a:r>
              <a:rPr lang="ru-RU" sz="1400" dirty="0" smtClean="0"/>
              <a:t>         Когда к дому ты идёшь,</a:t>
            </a:r>
          </a:p>
          <a:p>
            <a:pPr marL="0" indent="0">
              <a:buNone/>
            </a:pPr>
            <a:r>
              <a:rPr lang="ru-RU" sz="1400" dirty="0" smtClean="0"/>
              <a:t>         Дом на букву «Д» похож.</a:t>
            </a:r>
            <a:endParaRPr lang="ru-RU" sz="1400" dirty="0"/>
          </a:p>
          <a:p>
            <a:r>
              <a:rPr lang="ru-RU" sz="1400" b="1" dirty="0" smtClean="0"/>
              <a:t>Игра «Болтунишка»</a:t>
            </a:r>
          </a:p>
          <a:p>
            <a:pPr marL="0" indent="0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 Задание детям: послушай, повтори.</a:t>
            </a:r>
          </a:p>
          <a:p>
            <a:r>
              <a:rPr lang="ru-RU" sz="1400" dirty="0" smtClean="0"/>
              <a:t>Дима на дудке под дубом играл, </a:t>
            </a:r>
          </a:p>
          <a:p>
            <a:pPr marL="0" indent="0">
              <a:buNone/>
            </a:pPr>
            <a:r>
              <a:rPr lang="ru-RU" sz="1400" dirty="0" smtClean="0"/>
              <a:t>        О скорой дороге к дому мечтал.</a:t>
            </a:r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433572"/>
            <a:ext cx="2667000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113" r="-569" b="14866"/>
          <a:stretch/>
        </p:blipFill>
        <p:spPr bwMode="auto">
          <a:xfrm>
            <a:off x="364477" y="5162832"/>
            <a:ext cx="6121173" cy="1637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80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74440" cy="79208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О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217443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Отгадай загадку:</a:t>
            </a:r>
          </a:p>
          <a:p>
            <a:pPr marL="0" indent="0">
              <a:buNone/>
            </a:pPr>
            <a:r>
              <a:rPr lang="ru-RU" sz="1400" b="1" dirty="0" smtClean="0"/>
              <a:t>         Два часа его кручу,</a:t>
            </a:r>
          </a:p>
          <a:p>
            <a:pPr marL="0" indent="0">
              <a:buNone/>
            </a:pPr>
            <a:r>
              <a:rPr lang="ru-RU" sz="1400" b="1" dirty="0"/>
              <a:t> </a:t>
            </a:r>
            <a:r>
              <a:rPr lang="ru-RU" sz="1400" b="1" dirty="0" smtClean="0"/>
              <a:t>        Очень стройной стать хочу    (Обруч)</a:t>
            </a:r>
            <a:endParaRPr lang="ru-RU" sz="1400" dirty="0" smtClean="0"/>
          </a:p>
          <a:p>
            <a:r>
              <a:rPr lang="ru-RU" sz="1400" b="1" dirty="0" smtClean="0"/>
              <a:t>На какой звук  </a:t>
            </a:r>
            <a:r>
              <a:rPr lang="ru-RU" sz="1400" dirty="0" smtClean="0"/>
              <a:t>начинается слово  ОБРУЧ? </a:t>
            </a:r>
            <a:r>
              <a:rPr lang="ru-RU" sz="1400" dirty="0" smtClean="0"/>
              <a:t>Он поется, тянется? Есть </a:t>
            </a:r>
            <a:r>
              <a:rPr lang="ru-RU" sz="1400" dirty="0" smtClean="0"/>
              <a:t>ли во рту  преграда воздушной струе при произношении этого звука?  Запомни, это звук гласный. </a:t>
            </a:r>
          </a:p>
          <a:p>
            <a:r>
              <a:rPr lang="ru-RU" sz="1400" b="1" dirty="0" smtClean="0"/>
              <a:t>Рассмотри картинку</a:t>
            </a:r>
            <a:r>
              <a:rPr lang="ru-RU" sz="1400" dirty="0" smtClean="0"/>
              <a:t>, проведи по ней пальчиком. Запомни: это буква О.</a:t>
            </a:r>
          </a:p>
          <a:p>
            <a:r>
              <a:rPr lang="ru-RU" sz="1400" b="1" dirty="0" smtClean="0"/>
              <a:t>Запомни, повтори: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1400" dirty="0" smtClean="0"/>
              <a:t>-Обруч крутим на руке,</a:t>
            </a:r>
          </a:p>
          <a:p>
            <a:pPr marL="0" indent="0">
              <a:buNone/>
            </a:pPr>
            <a:r>
              <a:rPr lang="ru-RU" sz="1400" dirty="0" smtClean="0"/>
              <a:t>         Ну и вертим на ноге,</a:t>
            </a:r>
          </a:p>
          <a:p>
            <a:pPr marL="0" indent="0">
              <a:buNone/>
            </a:pPr>
            <a:r>
              <a:rPr lang="ru-RU" sz="1400" dirty="0" smtClean="0"/>
              <a:t>         Да и верно ведь одно:</a:t>
            </a:r>
          </a:p>
          <a:p>
            <a:pPr marL="0" indent="0">
              <a:buNone/>
            </a:pPr>
            <a:r>
              <a:rPr lang="ru-RU" sz="1400" dirty="0" smtClean="0"/>
              <a:t>         «Обруч, точно, буква «О».</a:t>
            </a:r>
          </a:p>
          <a:p>
            <a:r>
              <a:rPr lang="ru-RU" sz="1400" b="1" dirty="0" smtClean="0"/>
              <a:t>Игра «Болтунишка»</a:t>
            </a:r>
          </a:p>
          <a:p>
            <a:pPr marL="0" indent="0">
              <a:buNone/>
            </a:pPr>
            <a:r>
              <a:rPr lang="ru-RU" sz="1400" dirty="0" smtClean="0"/>
              <a:t>         Задание детям; послушай, повтори.</a:t>
            </a:r>
          </a:p>
          <a:p>
            <a:r>
              <a:rPr lang="ru-RU" sz="1400" dirty="0" smtClean="0"/>
              <a:t>Над островом облако плыло и в озере и окнах отражалось.</a:t>
            </a:r>
          </a:p>
          <a:p>
            <a:pPr marL="0" indent="0">
              <a:buNone/>
            </a:pPr>
            <a:r>
              <a:rPr lang="ru-RU" sz="1400" dirty="0" smtClean="0"/>
              <a:t> </a:t>
            </a:r>
          </a:p>
          <a:p>
            <a:endParaRPr lang="ru-RU" sz="14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52936"/>
            <a:ext cx="3024336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7746" t="10700" r="1" b="4789"/>
          <a:stretch/>
        </p:blipFill>
        <p:spPr bwMode="auto">
          <a:xfrm>
            <a:off x="3851920" y="2459139"/>
            <a:ext cx="1849386" cy="195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789" r="38940" b="11046"/>
          <a:stretch/>
        </p:blipFill>
        <p:spPr bwMode="auto">
          <a:xfrm>
            <a:off x="1115616" y="4866968"/>
            <a:ext cx="3501206" cy="1680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52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658416" cy="792088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tx2"/>
                </a:solidFill>
              </a:rPr>
              <a:t>С</a:t>
            </a:r>
            <a:endParaRPr lang="ru-RU" sz="88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75848" cy="5832648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Доскажи словечко:</a:t>
            </a:r>
          </a:p>
          <a:p>
            <a:pPr marL="0" indent="0">
              <a:buNone/>
            </a:pPr>
            <a:r>
              <a:rPr lang="ru-RU" sz="1400" dirty="0" smtClean="0"/>
              <a:t>        Вкусность эта вся из дыр.</a:t>
            </a:r>
          </a:p>
          <a:p>
            <a:pPr marL="0" indent="0">
              <a:buNone/>
            </a:pPr>
            <a:r>
              <a:rPr lang="ru-RU" sz="1400" dirty="0" smtClean="0"/>
              <a:t>         Называется он … (сыр)</a:t>
            </a:r>
          </a:p>
          <a:p>
            <a:r>
              <a:rPr lang="ru-RU" sz="1400" b="1" dirty="0" smtClean="0"/>
              <a:t>На какой звук </a:t>
            </a:r>
            <a:r>
              <a:rPr lang="ru-RU" sz="1400" dirty="0" smtClean="0"/>
              <a:t>начинается слово СЫР? Есть ли во рту  преграда воздушной струе при произношении этого звука? Запомни: это звук согласный! </a:t>
            </a:r>
          </a:p>
          <a:p>
            <a:r>
              <a:rPr lang="ru-RU" sz="1400" b="1" dirty="0" smtClean="0"/>
              <a:t>Рассмотри картинку</a:t>
            </a:r>
            <a:r>
              <a:rPr lang="ru-RU" sz="1400" dirty="0" smtClean="0"/>
              <a:t>, проведи по ней пальчиком. Запомни: это буква С.</a:t>
            </a:r>
          </a:p>
          <a:p>
            <a:r>
              <a:rPr lang="ru-RU" sz="1400" b="1" dirty="0" smtClean="0"/>
              <a:t>Запомни, повтори:</a:t>
            </a:r>
          </a:p>
          <a:p>
            <a:r>
              <a:rPr lang="ru-RU" sz="2800" b="1" dirty="0" smtClean="0">
                <a:solidFill>
                  <a:schemeClr val="tx2"/>
                </a:solidFill>
              </a:rPr>
              <a:t>С</a:t>
            </a:r>
            <a:r>
              <a:rPr lang="ru-RU" sz="1400" dirty="0" smtClean="0"/>
              <a:t>-Пусть мышонку сладко спится</a:t>
            </a:r>
          </a:p>
          <a:p>
            <a:pPr marL="0" indent="0">
              <a:buNone/>
            </a:pPr>
            <a:r>
              <a:rPr lang="ru-RU" sz="1400" dirty="0" smtClean="0"/>
              <a:t>        Буква «С» как сыр приснится.</a:t>
            </a:r>
          </a:p>
          <a:p>
            <a:r>
              <a:rPr lang="ru-RU" sz="1400" b="1" dirty="0"/>
              <a:t>Игра «Болтунишка»</a:t>
            </a:r>
          </a:p>
          <a:p>
            <a:pPr marL="0" indent="0">
              <a:buNone/>
            </a:pPr>
            <a:r>
              <a:rPr lang="ru-RU" sz="1400" dirty="0" smtClean="0"/>
              <a:t>        Задание детям: </a:t>
            </a:r>
            <a:r>
              <a:rPr lang="ru-RU" sz="1400" dirty="0"/>
              <a:t>послушай, повтори</a:t>
            </a:r>
            <a:r>
              <a:rPr lang="ru-RU" sz="1400" dirty="0" smtClean="0"/>
              <a:t>.</a:t>
            </a:r>
            <a:endParaRPr lang="ru-RU" sz="1400" dirty="0"/>
          </a:p>
          <a:p>
            <a:r>
              <a:rPr lang="ru-RU" sz="1400" dirty="0"/>
              <a:t>Света в солнечный день с сумкой ходила</a:t>
            </a:r>
          </a:p>
          <a:p>
            <a:pPr marL="0" indent="0">
              <a:buNone/>
            </a:pPr>
            <a:r>
              <a:rPr lang="ru-RU" sz="1400" dirty="0" smtClean="0"/>
              <a:t>         И </a:t>
            </a:r>
            <a:r>
              <a:rPr lang="ru-RU" sz="1400" dirty="0"/>
              <a:t>сачком стрекоз ловила.</a:t>
            </a:r>
          </a:p>
          <a:p>
            <a:endParaRPr lang="ru-RU" sz="1400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92896"/>
            <a:ext cx="3024336" cy="3501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2" t="9930" r="3862" b="16352"/>
          <a:stretch/>
        </p:blipFill>
        <p:spPr bwMode="auto">
          <a:xfrm>
            <a:off x="298376" y="4437112"/>
            <a:ext cx="5572359" cy="1987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640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658416" cy="90872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У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904656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Доскажи словечко</a:t>
            </a:r>
            <a:r>
              <a:rPr lang="ru-RU" sz="1400" dirty="0" smtClean="0"/>
              <a:t>:</a:t>
            </a:r>
          </a:p>
          <a:p>
            <a:pPr marL="0" indent="0">
              <a:buNone/>
            </a:pPr>
            <a:r>
              <a:rPr lang="ru-RU" sz="1400" dirty="0" smtClean="0"/>
              <a:t>         Не быстро и не прытко</a:t>
            </a:r>
          </a:p>
          <a:p>
            <a:pPr marL="0" indent="0">
              <a:buNone/>
            </a:pPr>
            <a:r>
              <a:rPr lang="ru-RU" sz="1400" dirty="0" smtClean="0"/>
              <a:t>         Ползёт рогатая…(улитка)</a:t>
            </a:r>
          </a:p>
          <a:p>
            <a:r>
              <a:rPr lang="ru-RU" sz="1400" b="1" dirty="0" smtClean="0"/>
              <a:t>На какой з</a:t>
            </a:r>
            <a:r>
              <a:rPr lang="ru-RU" sz="1400" dirty="0" smtClean="0"/>
              <a:t>вук  начинается слово  УЛИТКА? Есть ли во рту  преграда воздушной струе при произношении этого звука?  Запомни, это звук гласный. </a:t>
            </a:r>
          </a:p>
          <a:p>
            <a:r>
              <a:rPr lang="ru-RU" sz="1400" b="1" dirty="0" smtClean="0"/>
              <a:t>Рассмотри картинку</a:t>
            </a:r>
            <a:r>
              <a:rPr lang="ru-RU" sz="1400" dirty="0" smtClean="0"/>
              <a:t>, проведи по ней пальчиком. Запомни: это буква У.</a:t>
            </a:r>
          </a:p>
          <a:p>
            <a:r>
              <a:rPr lang="ru-RU" sz="1400" b="1" dirty="0" smtClean="0"/>
              <a:t>Запомни, повтори: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У</a:t>
            </a:r>
            <a:r>
              <a:rPr lang="ru-RU" sz="1400" dirty="0" smtClean="0"/>
              <a:t>-Ползёт улитка по дорожке,</a:t>
            </a:r>
          </a:p>
          <a:p>
            <a:pPr marL="0" indent="0">
              <a:buNone/>
            </a:pPr>
            <a:r>
              <a:rPr lang="ru-RU" sz="1400" dirty="0" smtClean="0"/>
              <a:t>         Везёт домик, тянет рожки.</a:t>
            </a:r>
          </a:p>
          <a:p>
            <a:pPr marL="0" indent="0">
              <a:buNone/>
            </a:pPr>
            <a:r>
              <a:rPr lang="ru-RU" sz="1400" dirty="0" smtClean="0"/>
              <a:t>         На неё скорей смотри,</a:t>
            </a:r>
          </a:p>
          <a:p>
            <a:pPr marL="0" indent="0">
              <a:buNone/>
            </a:pPr>
            <a:r>
              <a:rPr lang="ru-RU" sz="1400" dirty="0" smtClean="0"/>
              <a:t>          Букву «У» увидишь ты.</a:t>
            </a:r>
          </a:p>
          <a:p>
            <a:r>
              <a:rPr lang="ru-RU" sz="1400" b="1" dirty="0" smtClean="0"/>
              <a:t>Игра «Болтунишка»</a:t>
            </a:r>
          </a:p>
          <a:p>
            <a:pPr marL="0" indent="0">
              <a:buNone/>
            </a:pPr>
            <a:r>
              <a:rPr lang="ru-RU" sz="1400" dirty="0" smtClean="0"/>
              <a:t>         Задание детям; послушай, повтори.</a:t>
            </a:r>
          </a:p>
          <a:p>
            <a:r>
              <a:rPr lang="ru-RU" sz="1400" dirty="0" smtClean="0"/>
              <a:t>Улитка обменяла удочку у  ужа на  уточку.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endParaRPr lang="ru-RU" sz="14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348880"/>
            <a:ext cx="335280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2" t="5833" r="46146" b="4721"/>
          <a:stretch/>
        </p:blipFill>
        <p:spPr bwMode="auto">
          <a:xfrm>
            <a:off x="683568" y="4869160"/>
            <a:ext cx="3063240" cy="163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534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1084</TotalTime>
  <Words>1055</Words>
  <Application>Microsoft Office PowerPoint</Application>
  <PresentationFormat>Экран (4:3)</PresentationFormat>
  <Paragraphs>144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НЕОБЫЧНАЯ АЗБУКА  ДЛЯ  ДЕТЕЙ И ИХ РОДИТЕЛЕЙ  Учебно-методическое пособие.   </vt:lpstr>
      <vt:lpstr>Эта методика представляет собой сенсорное многообразие!</vt:lpstr>
      <vt:lpstr> Методическое  сопровождение по работе с Азбукой «Образ-буква» </vt:lpstr>
      <vt:lpstr> Методическое  сопровождение по работе с Азбукой «Образ-буква» </vt:lpstr>
      <vt:lpstr>А</vt:lpstr>
      <vt:lpstr>Д</vt:lpstr>
      <vt:lpstr>О</vt:lpstr>
      <vt:lpstr>С</vt:lpstr>
      <vt:lpstr>У</vt:lpstr>
      <vt:lpstr>Ш</vt:lpstr>
      <vt:lpstr>НЕОБЫЧНАЯ АЗБУКА ДЛЯ ДЕТЕЙ И ИХ РОДИТЕЛЕЙ Можно  использовать наш материал в нескольких  вариантах: 1. Алфавит 2. Умные кубики  3. В виде набора картинок, которые можно использовать на занятиях по обучению грамоте, картинки подойдут к любому букварю. 4. Раскраски  5. Азбука  6. Дидактические материалы  </vt:lpstr>
      <vt:lpstr>Рецензия</vt:lpstr>
      <vt:lpstr>Рецензия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trill</cp:lastModifiedBy>
  <cp:revision>186</cp:revision>
  <dcterms:created xsi:type="dcterms:W3CDTF">2017-07-06T09:37:32Z</dcterms:created>
  <dcterms:modified xsi:type="dcterms:W3CDTF">2017-12-04T11:24:23Z</dcterms:modified>
</cp:coreProperties>
</file>