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1"/>
  </p:notesMasterIdLst>
  <p:sldIdLst>
    <p:sldId id="256" r:id="rId2"/>
    <p:sldId id="266" r:id="rId3"/>
    <p:sldId id="299" r:id="rId4"/>
    <p:sldId id="279" r:id="rId5"/>
    <p:sldId id="259" r:id="rId6"/>
    <p:sldId id="281" r:id="rId7"/>
    <p:sldId id="283" r:id="rId8"/>
    <p:sldId id="284" r:id="rId9"/>
    <p:sldId id="285" r:id="rId10"/>
    <p:sldId id="287" r:id="rId11"/>
    <p:sldId id="289" r:id="rId12"/>
    <p:sldId id="290" r:id="rId13"/>
    <p:sldId id="291" r:id="rId14"/>
    <p:sldId id="292" r:id="rId15"/>
    <p:sldId id="294" r:id="rId16"/>
    <p:sldId id="295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278" r:id="rId26"/>
    <p:sldId id="302" r:id="rId27"/>
    <p:sldId id="274" r:id="rId28"/>
    <p:sldId id="275" r:id="rId29"/>
    <p:sldId id="27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3" autoAdjust="0"/>
    <p:restoredTop sz="94660"/>
  </p:normalViewPr>
  <p:slideViewPr>
    <p:cSldViewPr>
      <p:cViewPr>
        <p:scale>
          <a:sx n="63" d="100"/>
          <a:sy n="63" d="100"/>
        </p:scale>
        <p:origin x="-1260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 algn="ctr">
              <a:defRPr sz="1800"/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компьютерные </a:t>
            </a:r>
          </a:p>
          <a:p>
            <a:pPr algn="ctr">
              <a:defRPr sz="1800"/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</a:p>
        </c:rich>
      </c:tx>
      <c:layout>
        <c:manualLayout>
          <c:xMode val="edge"/>
          <c:yMode val="edge"/>
          <c:x val="8.411310780283672E-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4970049624115842E-2"/>
          <c:y val="0.20215995721812283"/>
          <c:w val="0.58431864052142357"/>
          <c:h val="0.7856253405706243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Графические редакторы</c:v>
                </c:pt>
                <c:pt idx="1">
                  <c:v>Текстовые редакторы</c:v>
                </c:pt>
                <c:pt idx="2">
                  <c:v>Музыка</c:v>
                </c:pt>
                <c:pt idx="3">
                  <c:v>Общение в соцсетях</c:v>
                </c:pt>
                <c:pt idx="4">
                  <c:v>Компьютерные игры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</c:v>
                </c:pt>
                <c:pt idx="1">
                  <c:v>20</c:v>
                </c:pt>
                <c:pt idx="2">
                  <c:v>45</c:v>
                </c:pt>
                <c:pt idx="3">
                  <c:v>50</c:v>
                </c:pt>
                <c:pt idx="4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1598780691034327"/>
          <c:y val="0.14178528774580601"/>
          <c:w val="0.38189460430322564"/>
          <c:h val="0.85821468684178381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Жанры игр</a:t>
            </a:r>
          </a:p>
        </c:rich>
      </c:tx>
      <c:layout>
        <c:manualLayout>
          <c:xMode val="edge"/>
          <c:yMode val="edge"/>
          <c:x val="0.32888888888888895"/>
          <c:y val="3.571428571428571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9566916807223442E-2"/>
          <c:y val="0.17945575491612042"/>
          <c:w val="0.59355273656462415"/>
          <c:h val="0.816135012776358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Симуляторы</c:v>
                </c:pt>
                <c:pt idx="1">
                  <c:v>Стрелялки</c:v>
                </c:pt>
                <c:pt idx="2">
                  <c:v>Бродилки</c:v>
                </c:pt>
                <c:pt idx="3">
                  <c:v>Логические</c:v>
                </c:pt>
                <c:pt idx="4">
                  <c:v>Стратегии</c:v>
                </c:pt>
                <c:pt idx="5">
                  <c:v>Другие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27</c:v>
                </c:pt>
                <c:pt idx="1">
                  <c:v>29</c:v>
                </c:pt>
                <c:pt idx="2">
                  <c:v>12</c:v>
                </c:pt>
                <c:pt idx="3">
                  <c:v>13</c:v>
                </c:pt>
                <c:pt idx="4">
                  <c:v>21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9973641817575827"/>
          <c:y val="0.26094690459230019"/>
          <c:w val="0.28615403844017334"/>
          <c:h val="0.66018154845540034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за компьютером</a:t>
            </a:r>
          </a:p>
        </c:rich>
      </c:tx>
      <c:layout>
        <c:manualLayout>
          <c:xMode val="edge"/>
          <c:yMode val="edge"/>
          <c:x val="0.102640667044528"/>
          <c:y val="2.374606955816278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час</c:v>
                </c:pt>
                <c:pt idx="1">
                  <c:v>2 часа</c:v>
                </c:pt>
                <c:pt idx="2">
                  <c:v>3 часа</c:v>
                </c:pt>
                <c:pt idx="3">
                  <c:v>более 3 часов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15</c:v>
                </c:pt>
                <c:pt idx="2">
                  <c:v>20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3398055111640217"/>
          <c:y val="0.32811171988427423"/>
          <c:w val="0.33335301837270342"/>
          <c:h val="0.52700658319349425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на игры (в сутки)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до 1 часа</c:v>
                </c:pt>
                <c:pt idx="1">
                  <c:v>от1 до 3 часов</c:v>
                </c:pt>
                <c:pt idx="2">
                  <c:v>более 3 часов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25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075840779595914"/>
          <c:y val="0.21319982534240381"/>
          <c:w val="0.34703196347031962"/>
          <c:h val="0.58582103466574875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Влияют ли игры на психику?</a:t>
            </a:r>
          </a:p>
        </c:rich>
      </c:tx>
      <c:layout>
        <c:manualLayout>
          <c:xMode val="edge"/>
          <c:yMode val="edge"/>
          <c:x val="0.12626244653371849"/>
          <c:y val="2.4609668693142621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4999342178354456"/>
          <c:y val="0.43604576968925374"/>
          <c:w val="0.14296333359667834"/>
          <c:h val="0.26939163330840626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Можете грубо ответить на телефонный звонок во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игр?</a:t>
            </a:r>
          </a:p>
        </c:rich>
      </c:tx>
      <c:layout>
        <c:manualLayout>
          <c:xMode val="edge"/>
          <c:yMode val="edge"/>
          <c:x val="3.2317867958812842E-2"/>
          <c:y val="4.310338495093925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716744980405228"/>
          <c:y val="0.24719287946984869"/>
          <c:w val="0.55555632707476943"/>
          <c:h val="0.7033601595979107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3550281852740995"/>
          <c:y val="0.48509759702561445"/>
          <c:w val="0.14639053679933844"/>
          <c:h val="0.26789501312335956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Ухудшается ли здоровье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играя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компьютерные игры?</a:t>
            </a:r>
          </a:p>
        </c:rich>
      </c:tx>
      <c:layout>
        <c:manualLayout>
          <c:xMode val="edge"/>
          <c:yMode val="edge"/>
          <c:x val="0.13331504832796356"/>
          <c:y val="4.511320447598845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153804091212087"/>
          <c:y val="0.25684207602664033"/>
          <c:w val="0.52788861133485165"/>
          <c:h val="0.743157957196675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</c:v>
                </c:pt>
                <c:pt idx="1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4219885154372822"/>
          <c:y val="0.44854774908051154"/>
          <c:w val="0.14296333359667834"/>
          <c:h val="0.2472877044215627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чувствуешь </a:t>
            </a:r>
          </a:p>
          <a:p>
            <a:pPr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</a:p>
          <a:p>
            <a:pPr>
              <a:defRPr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длительной игры?</a:t>
            </a:r>
          </a:p>
        </c:rich>
      </c:tx>
      <c:layout>
        <c:manualLayout>
          <c:xMode val="edge"/>
          <c:yMode val="edge"/>
          <c:x val="9.3276452528202339E-2"/>
          <c:y val="1.3819602699971005E-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995419700841319"/>
          <c:y val="0.27623473934994874"/>
          <c:w val="0.44990632353980864"/>
          <c:h val="0.6873568831858187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болит голова</c:v>
                </c:pt>
                <c:pt idx="1">
                  <c:v>хуже видят глаза</c:v>
                </c:pt>
                <c:pt idx="2">
                  <c:v>головокружение</c:v>
                </c:pt>
                <c:pt idx="3">
                  <c:v>болит спина</c:v>
                </c:pt>
                <c:pt idx="4">
                  <c:v>болят или немеют руки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3</c:v>
                </c:pt>
                <c:pt idx="3">
                  <c:v>8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128590696996213"/>
          <c:y val="0.18511567497361803"/>
          <c:w val="0.33756707494896471"/>
          <c:h val="0.81488432502638197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675524934383202E-2"/>
          <c:y val="0.15506967879015124"/>
          <c:w val="0.56167742053076697"/>
          <c:h val="0.782046931633545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 компьютерной зависимости нет и речи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Зависимости пока нет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 лицо компьютерная зависимость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30"/>
        <c:axId val="105910656"/>
        <c:axId val="105912192"/>
      </c:barChart>
      <c:catAx>
        <c:axId val="10591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05912192"/>
        <c:crosses val="autoZero"/>
        <c:auto val="1"/>
        <c:lblAlgn val="ctr"/>
        <c:lblOffset val="100"/>
        <c:noMultiLvlLbl val="0"/>
      </c:catAx>
      <c:valAx>
        <c:axId val="1059121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0591065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6331971568376458"/>
          <c:y val="0.22569915525101086"/>
          <c:w val="0.29642207629104012"/>
          <c:h val="0.63522256951003797"/>
        </c:manualLayout>
      </c:layout>
      <c:overlay val="0"/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40000"/>
        <a:lumOff val="60000"/>
      </a:schemeClr>
    </a:solidFill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B0D75B-E70E-4164-9503-6F9BEFEED17C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4BB1D3-6733-4D2F-B57B-B7551EB4B030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ПОЛЬЗА?</a:t>
          </a:r>
        </a:p>
      </dgm:t>
    </dgm:pt>
    <dgm:pt modelId="{C137D24C-89E4-441B-8DF9-5C4577889175}" type="parTrans" cxnId="{9BB40363-D8C2-4AE2-9675-448538D4149A}">
      <dgm:prSet/>
      <dgm:spPr/>
      <dgm:t>
        <a:bodyPr/>
        <a:lstStyle/>
        <a:p>
          <a:endParaRPr lang="ru-RU"/>
        </a:p>
      </dgm:t>
    </dgm:pt>
    <dgm:pt modelId="{324DAC12-B7E3-4C68-A78A-BF450C4EE823}" type="sibTrans" cxnId="{9BB40363-D8C2-4AE2-9675-448538D4149A}">
      <dgm:prSet/>
      <dgm:spPr/>
      <dgm:t>
        <a:bodyPr/>
        <a:lstStyle/>
        <a:p>
          <a:endParaRPr lang="ru-RU"/>
        </a:p>
      </dgm:t>
    </dgm:pt>
    <dgm:pt modelId="{233A1165-4C71-460B-9708-3C5707CA667B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ВРЕД?</a:t>
          </a:r>
          <a:endParaRPr lang="ru-RU" sz="3200" b="1" dirty="0">
            <a:solidFill>
              <a:srgbClr val="008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8FA91A-2484-4AA0-8683-A807CB9CCB64}" type="parTrans" cxnId="{A7004E47-A6BD-4110-A09B-B0D0A7A2242F}">
      <dgm:prSet/>
      <dgm:spPr/>
      <dgm:t>
        <a:bodyPr/>
        <a:lstStyle/>
        <a:p>
          <a:endParaRPr lang="ru-RU"/>
        </a:p>
      </dgm:t>
    </dgm:pt>
    <dgm:pt modelId="{DE56DDCE-7E5D-4A7D-A48D-D5E300D8885B}" type="sibTrans" cxnId="{A7004E47-A6BD-4110-A09B-B0D0A7A2242F}">
      <dgm:prSet/>
      <dgm:spPr/>
      <dgm:t>
        <a:bodyPr/>
        <a:lstStyle/>
        <a:p>
          <a:endParaRPr lang="ru-RU"/>
        </a:p>
      </dgm:t>
    </dgm:pt>
    <dgm:pt modelId="{C53A43C9-161F-4E56-8407-75D00C0ADAD6}" type="pres">
      <dgm:prSet presAssocID="{51B0D75B-E70E-4164-9503-6F9BEFEED17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64A5A9-957B-4EDD-9954-D9FF2776F1AA}" type="pres">
      <dgm:prSet presAssocID="{51B0D75B-E70E-4164-9503-6F9BEFEED17C}" presName="divider" presStyleLbl="fgShp" presStyleIdx="0" presStyleCnt="1" custLinFactNeighborX="-2344" custLinFactNeighborY="522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00CC"/>
        </a:solidFill>
      </dgm:spPr>
      <dgm:t>
        <a:bodyPr/>
        <a:lstStyle/>
        <a:p>
          <a:endParaRPr lang="ru-RU"/>
        </a:p>
      </dgm:t>
    </dgm:pt>
    <dgm:pt modelId="{9505CEAC-360A-4958-B628-66EF7E728028}" type="pres">
      <dgm:prSet presAssocID="{774BB1D3-6733-4D2F-B57B-B7551EB4B030}" presName="downArrow" presStyleLbl="node1" presStyleIdx="0" presStyleCnt="2" custScaleX="31562" custScaleY="52237" custLinFactNeighborX="-15625" custLinFactNeighborY="12093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00CC"/>
        </a:solidFill>
      </dgm:spPr>
      <dgm:t>
        <a:bodyPr/>
        <a:lstStyle/>
        <a:p>
          <a:endParaRPr lang="ru-RU"/>
        </a:p>
      </dgm:t>
    </dgm:pt>
    <dgm:pt modelId="{C4D24B36-A97D-4B47-960C-2F8072447D08}" type="pres">
      <dgm:prSet presAssocID="{774BB1D3-6733-4D2F-B57B-B7551EB4B030}" presName="downArrowText" presStyleLbl="revTx" presStyleIdx="0" presStyleCnt="2" custScaleX="146711" custLinFactNeighborX="-10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88F6AD-D372-472F-B28F-3ED54CC5E8A6}" type="pres">
      <dgm:prSet presAssocID="{233A1165-4C71-460B-9708-3C5707CA667B}" presName="upArrow" presStyleLbl="node1" presStyleIdx="1" presStyleCnt="2" custScaleX="33538" custScaleY="53190" custLinFactNeighborX="-7813" custLinFactNeighborY="-2991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00CC"/>
        </a:solidFill>
      </dgm:spPr>
      <dgm:t>
        <a:bodyPr/>
        <a:lstStyle/>
        <a:p>
          <a:endParaRPr lang="ru-RU"/>
        </a:p>
      </dgm:t>
    </dgm:pt>
    <dgm:pt modelId="{EBC5FC72-E05B-43EB-BF6B-E39F0F0A1707}" type="pres">
      <dgm:prSet presAssocID="{233A1165-4C71-460B-9708-3C5707CA667B}" presName="upArrowText" presStyleLbl="revTx" presStyleIdx="1" presStyleCnt="2" custScaleX="120507" custScaleY="68417" custLinFactNeighborX="-15830" custLinFactNeighborY="-18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8C7C5F-CC3C-494C-8BE9-D3419B77AF03}" type="presOf" srcId="{774BB1D3-6733-4D2F-B57B-B7551EB4B030}" destId="{C4D24B36-A97D-4B47-960C-2F8072447D08}" srcOrd="0" destOrd="0" presId="urn:microsoft.com/office/officeart/2005/8/layout/arrow3"/>
    <dgm:cxn modelId="{D6328FD0-4C56-4A05-8505-27F592FF0B92}" type="presOf" srcId="{51B0D75B-E70E-4164-9503-6F9BEFEED17C}" destId="{C53A43C9-161F-4E56-8407-75D00C0ADAD6}" srcOrd="0" destOrd="0" presId="urn:microsoft.com/office/officeart/2005/8/layout/arrow3"/>
    <dgm:cxn modelId="{9BB40363-D8C2-4AE2-9675-448538D4149A}" srcId="{51B0D75B-E70E-4164-9503-6F9BEFEED17C}" destId="{774BB1D3-6733-4D2F-B57B-B7551EB4B030}" srcOrd="0" destOrd="0" parTransId="{C137D24C-89E4-441B-8DF9-5C4577889175}" sibTransId="{324DAC12-B7E3-4C68-A78A-BF450C4EE823}"/>
    <dgm:cxn modelId="{A7004E47-A6BD-4110-A09B-B0D0A7A2242F}" srcId="{51B0D75B-E70E-4164-9503-6F9BEFEED17C}" destId="{233A1165-4C71-460B-9708-3C5707CA667B}" srcOrd="1" destOrd="0" parTransId="{DD8FA91A-2484-4AA0-8683-A807CB9CCB64}" sibTransId="{DE56DDCE-7E5D-4A7D-A48D-D5E300D8885B}"/>
    <dgm:cxn modelId="{E26A3D8F-6D7F-4BBB-9F7D-2F6AB483CA3A}" type="presOf" srcId="{233A1165-4C71-460B-9708-3C5707CA667B}" destId="{EBC5FC72-E05B-43EB-BF6B-E39F0F0A1707}" srcOrd="0" destOrd="0" presId="urn:microsoft.com/office/officeart/2005/8/layout/arrow3"/>
    <dgm:cxn modelId="{DEFD9851-37AC-49DB-9BCA-EC4815F08106}" type="presParOf" srcId="{C53A43C9-161F-4E56-8407-75D00C0ADAD6}" destId="{CA64A5A9-957B-4EDD-9954-D9FF2776F1AA}" srcOrd="0" destOrd="0" presId="urn:microsoft.com/office/officeart/2005/8/layout/arrow3"/>
    <dgm:cxn modelId="{B63C0BF1-548D-48EC-AC63-7521327996F9}" type="presParOf" srcId="{C53A43C9-161F-4E56-8407-75D00C0ADAD6}" destId="{9505CEAC-360A-4958-B628-66EF7E728028}" srcOrd="1" destOrd="0" presId="urn:microsoft.com/office/officeart/2005/8/layout/arrow3"/>
    <dgm:cxn modelId="{095D40F3-550F-425A-B20B-4679F491F4E7}" type="presParOf" srcId="{C53A43C9-161F-4E56-8407-75D00C0ADAD6}" destId="{C4D24B36-A97D-4B47-960C-2F8072447D08}" srcOrd="2" destOrd="0" presId="urn:microsoft.com/office/officeart/2005/8/layout/arrow3"/>
    <dgm:cxn modelId="{D154E9A7-1FBB-4BDE-B318-7FBE29058584}" type="presParOf" srcId="{C53A43C9-161F-4E56-8407-75D00C0ADAD6}" destId="{1188F6AD-D372-472F-B28F-3ED54CC5E8A6}" srcOrd="3" destOrd="0" presId="urn:microsoft.com/office/officeart/2005/8/layout/arrow3"/>
    <dgm:cxn modelId="{1C60F452-36B1-4775-B6F4-58478602D2AE}" type="presParOf" srcId="{C53A43C9-161F-4E56-8407-75D00C0ADAD6}" destId="{EBC5FC72-E05B-43EB-BF6B-E39F0F0A1707}" srcOrd="4" destOrd="0" presId="urn:microsoft.com/office/officeart/2005/8/layout/arrow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CD78C-13F8-45E0-95BE-388F5B868B2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1301B-5D75-4166-A00A-DA6A5E8318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028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9FBC91-9DB1-4F9B-92EA-8523CAE20597}" type="datetimeFigureOut">
              <a:rPr lang="ru-RU" smtClean="0"/>
              <a:pPr/>
              <a:t>10.06.2021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6AC97D9-B988-4130-8294-9EF2C8C1C8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slide" Target="slide4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slide" Target="slide4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slide" Target="slide4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profilaktika.tomsk.ru/?p=13305" TargetMode="External"/><Relationship Id="rId3" Type="http://schemas.openxmlformats.org/officeDocument/2006/relationships/hyperlink" Target="http://batona.net/51048-vidy-tipy-i-raznovidnosti-sovremennyh-kompyuternyh-igr-11-foto.html" TargetMode="External"/><Relationship Id="rId7" Type="http://schemas.openxmlformats.org/officeDocument/2006/relationships/hyperlink" Target="http://k16-omsk.ru/project/igrovid/vidy.htm" TargetMode="External"/><Relationship Id="rId2" Type="http://schemas.openxmlformats.org/officeDocument/2006/relationships/hyperlink" Target="http://gamesisart.ru/istoriya_komputernyh_igr_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ygame-info.ucoz.ru/index/0-2" TargetMode="External"/><Relationship Id="rId5" Type="http://schemas.openxmlformats.org/officeDocument/2006/relationships/hyperlink" Target="http://www.za-partoi.ru/game-zavisimost.html" TargetMode="External"/><Relationship Id="rId10" Type="http://schemas.openxmlformats.org/officeDocument/2006/relationships/hyperlink" Target="http://www.vse-pro-detey.ru/kompyuternye-igry-dlya-detej/" TargetMode="External"/><Relationship Id="rId4" Type="http://schemas.openxmlformats.org/officeDocument/2006/relationships/hyperlink" Target="http://nashydetky.com/razvitie-rebenka-2/test-na-kompyuternuyu-zavisimost-dlya-detey-i-roditeley" TargetMode="External"/><Relationship Id="rId9" Type="http://schemas.openxmlformats.org/officeDocument/2006/relationships/hyperlink" Target="http://vse-sekrety.ru/291-vred-i-polza-kompyuternyh-igr.html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6.xml"/><Relationship Id="rId7" Type="http://schemas.openxmlformats.org/officeDocument/2006/relationships/slide" Target="slide1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4.xml"/><Relationship Id="rId5" Type="http://schemas.openxmlformats.org/officeDocument/2006/relationships/slide" Target="slide12.xml"/><Relationship Id="rId10" Type="http://schemas.openxmlformats.org/officeDocument/2006/relationships/image" Target="../media/image4.jpeg"/><Relationship Id="rId4" Type="http://schemas.openxmlformats.org/officeDocument/2006/relationships/slide" Target="slide7.xml"/><Relationship Id="rId9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slide" Target="slide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19.jpeg"/><Relationship Id="rId7" Type="http://schemas.openxmlformats.org/officeDocument/2006/relationships/slide" Target="slide4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386562" y="214290"/>
            <a:ext cx="63759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Стодолищенская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средняя школа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214282" y="846220"/>
            <a:ext cx="864399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Компьютерные игры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их воздействие на здоровье и успеваемость подростков.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 работа по информатике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2504764" y="3786190"/>
            <a:ext cx="653173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работы: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Филимонов Сергей,                             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ученик 9б класса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Филимонова Елена Владимировна,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учитель информатики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5786454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п. Стодолище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2016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media.markselectrical.buzz/2015/09/gamin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36912"/>
            <a:ext cx="4266940" cy="284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графики и звука. </a:t>
            </a: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трёхмерной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графике.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Maniac_Mansion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884374" cy="22032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06890" y="3635606"/>
            <a:ext cx="3905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Maniac</a:t>
            </a:r>
            <a:r>
              <a:rPr lang="ru-RU" dirty="0"/>
              <a:t> </a:t>
            </a:r>
            <a:r>
              <a:rPr lang="ru-RU" dirty="0" err="1"/>
              <a:t>Mansion</a:t>
            </a:r>
            <a:r>
              <a:rPr lang="ru-RU" dirty="0"/>
              <a:t> (1987 год)</a:t>
            </a:r>
          </a:p>
        </p:txBody>
      </p:sp>
      <p:pic>
        <p:nvPicPr>
          <p:cNvPr id="6" name="Рисунок 5" descr="Sega_Mega_Driv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2857500" cy="21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204336" y="3616036"/>
            <a:ext cx="4600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Приставка </a:t>
            </a:r>
            <a:r>
              <a:rPr lang="ru-RU" dirty="0" err="1"/>
              <a:t>Sega</a:t>
            </a:r>
            <a:r>
              <a:rPr lang="ru-RU" dirty="0"/>
              <a:t> </a:t>
            </a:r>
            <a:r>
              <a:rPr lang="ru-RU" dirty="0" err="1"/>
              <a:t>Mega</a:t>
            </a:r>
            <a:r>
              <a:rPr lang="ru-RU" dirty="0"/>
              <a:t> </a:t>
            </a:r>
            <a:r>
              <a:rPr lang="ru-RU" dirty="0" err="1"/>
              <a:t>Drive</a:t>
            </a:r>
            <a:r>
              <a:rPr lang="ru-RU" dirty="0"/>
              <a:t> (1988 год)</a:t>
            </a:r>
          </a:p>
        </p:txBody>
      </p:sp>
      <p:pic>
        <p:nvPicPr>
          <p:cNvPr id="10" name="Рисунок 9" descr="Playstatio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1" y="3985368"/>
            <a:ext cx="2744433" cy="20359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4455739" y="6134493"/>
            <a:ext cx="4560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Приставка </a:t>
            </a:r>
            <a:r>
              <a:rPr lang="ru-RU" dirty="0" err="1"/>
              <a:t>Sony</a:t>
            </a:r>
            <a:r>
              <a:rPr lang="ru-RU" dirty="0"/>
              <a:t> </a:t>
            </a:r>
            <a:r>
              <a:rPr lang="ru-RU" dirty="0" err="1"/>
              <a:t>Playstation</a:t>
            </a:r>
            <a:r>
              <a:rPr lang="ru-RU" dirty="0"/>
              <a:t> (1994 год)</a:t>
            </a:r>
          </a:p>
        </p:txBody>
      </p:sp>
      <p:pic>
        <p:nvPicPr>
          <p:cNvPr id="12" name="Объект 3" descr="Wolfenstein_3D"/>
          <p:cNvPicPr>
            <a:picLocks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350" y="4133588"/>
            <a:ext cx="3048000" cy="200090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201327" y="6140720"/>
            <a:ext cx="380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Wolfenstein</a:t>
            </a:r>
            <a:r>
              <a:rPr lang="ru-RU" dirty="0"/>
              <a:t> 3D (1992 год)</a:t>
            </a:r>
          </a:p>
        </p:txBody>
      </p:sp>
      <p:sp>
        <p:nvSpPr>
          <p:cNvPr id="2" name="Стрелка вправо 1">
            <a:hlinkClick r:id="rId6" action="ppaction://hlinksldjump"/>
          </p:cNvPr>
          <p:cNvSpPr/>
          <p:nvPr/>
        </p:nvSpPr>
        <p:spPr>
          <a:xfrm>
            <a:off x="8448310" y="116632"/>
            <a:ext cx="504056" cy="34794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>
            <a:hlinkClick r:id="rId7" action="ppaction://hlinksldjump"/>
          </p:cNvPr>
          <p:cNvSpPr/>
          <p:nvPr/>
        </p:nvSpPr>
        <p:spPr>
          <a:xfrm>
            <a:off x="132920" y="116632"/>
            <a:ext cx="502149" cy="347948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92573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Warcraft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27177"/>
            <a:ext cx="3491508" cy="26460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148064" y="3271364"/>
            <a:ext cx="3042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Warcraft</a:t>
            </a:r>
            <a:r>
              <a:rPr lang="ru-RU" dirty="0"/>
              <a:t> (1994 год)</a:t>
            </a:r>
          </a:p>
        </p:txBody>
      </p:sp>
      <p:pic>
        <p:nvPicPr>
          <p:cNvPr id="6" name="Рисунок 5" descr="NF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495" y="3789041"/>
            <a:ext cx="3289548" cy="232877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23528" y="6236662"/>
            <a:ext cx="382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</a:t>
            </a:r>
            <a:r>
              <a:rPr lang="en-US" dirty="0"/>
              <a:t> Need for Speed (1995 </a:t>
            </a:r>
            <a:r>
              <a:rPr lang="ru-RU" dirty="0"/>
              <a:t>год</a:t>
            </a:r>
            <a:r>
              <a:rPr lang="en-US" dirty="0"/>
              <a:t>)</a:t>
            </a:r>
            <a:endParaRPr lang="ru-RU" dirty="0"/>
          </a:p>
        </p:txBody>
      </p:sp>
      <p:pic>
        <p:nvPicPr>
          <p:cNvPr id="8" name="Рисунок 7" descr="Tomb_Rider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789041"/>
            <a:ext cx="3275484" cy="232877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5292080" y="6259114"/>
            <a:ext cx="3413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Tomb</a:t>
            </a:r>
            <a:r>
              <a:rPr lang="ru-RU" dirty="0"/>
              <a:t> </a:t>
            </a:r>
            <a:r>
              <a:rPr lang="ru-RU" dirty="0" err="1"/>
              <a:t>Rider</a:t>
            </a:r>
            <a:r>
              <a:rPr lang="ru-RU" dirty="0"/>
              <a:t> (1996 год)</a:t>
            </a:r>
          </a:p>
        </p:txBody>
      </p:sp>
      <p:pic>
        <p:nvPicPr>
          <p:cNvPr id="10" name="Рисунок 9" descr="Mortal_Kombat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495" y="404664"/>
            <a:ext cx="3289548" cy="266492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379633" y="3285610"/>
            <a:ext cx="3767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Mortal</a:t>
            </a:r>
            <a:r>
              <a:rPr lang="ru-RU" dirty="0"/>
              <a:t> </a:t>
            </a:r>
            <a:r>
              <a:rPr lang="ru-RU" dirty="0" err="1"/>
              <a:t>Kombat</a:t>
            </a:r>
            <a:r>
              <a:rPr lang="ru-RU" dirty="0"/>
              <a:t> (1992 год)</a:t>
            </a:r>
          </a:p>
        </p:txBody>
      </p:sp>
      <p:sp>
        <p:nvSpPr>
          <p:cNvPr id="2" name="Стрелка влево 1">
            <a:hlinkClick r:id="rId6" action="ppaction://hlinksldjump"/>
          </p:cNvPr>
          <p:cNvSpPr/>
          <p:nvPr/>
        </p:nvSpPr>
        <p:spPr>
          <a:xfrm>
            <a:off x="127605" y="90744"/>
            <a:ext cx="504056" cy="252006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96392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1002" y="-58433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Рассвет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сетевых и онлайн-игр.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Ultima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192016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3427402"/>
            <a:ext cx="3632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Ultima</a:t>
            </a:r>
            <a:r>
              <a:rPr lang="ru-RU" dirty="0"/>
              <a:t> </a:t>
            </a:r>
            <a:r>
              <a:rPr lang="ru-RU" dirty="0" err="1"/>
              <a:t>Online</a:t>
            </a:r>
            <a:r>
              <a:rPr lang="ru-RU" dirty="0"/>
              <a:t> (1997 год)</a:t>
            </a:r>
          </a:p>
          <a:p>
            <a:r>
              <a:rPr lang="ru-RU" dirty="0"/>
              <a:t> </a:t>
            </a:r>
          </a:p>
        </p:txBody>
      </p:sp>
      <p:pic>
        <p:nvPicPr>
          <p:cNvPr id="6" name="Рисунок 5" descr="Half_Lif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3271169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973604" y="3429000"/>
            <a:ext cx="3097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Half-Life</a:t>
            </a:r>
            <a:r>
              <a:rPr lang="ru-RU" dirty="0"/>
              <a:t> (1998 год)</a:t>
            </a:r>
          </a:p>
        </p:txBody>
      </p:sp>
      <p:pic>
        <p:nvPicPr>
          <p:cNvPr id="8" name="Рисунок 7" descr="Shenmue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780673"/>
            <a:ext cx="3168352" cy="234272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730990" y="6120467"/>
            <a:ext cx="313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Shenmue</a:t>
            </a:r>
            <a:r>
              <a:rPr lang="ru-RU" dirty="0"/>
              <a:t> (1999 год)</a:t>
            </a:r>
          </a:p>
        </p:txBody>
      </p:sp>
      <p:pic>
        <p:nvPicPr>
          <p:cNvPr id="10" name="Рисунок 9" descr="Heroes_III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39" y="3764798"/>
            <a:ext cx="3271169" cy="237447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4987704" y="6147345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Heroes</a:t>
            </a:r>
            <a:r>
              <a:rPr lang="ru-RU" dirty="0"/>
              <a:t> III (1999 год)</a:t>
            </a:r>
          </a:p>
        </p:txBody>
      </p:sp>
      <p:sp>
        <p:nvSpPr>
          <p:cNvPr id="2" name="Стрелка вправо 1">
            <a:hlinkClick r:id="rId6" action="ppaction://hlinksldjump"/>
          </p:cNvPr>
          <p:cNvSpPr/>
          <p:nvPr/>
        </p:nvSpPr>
        <p:spPr>
          <a:xfrm>
            <a:off x="8455235" y="116632"/>
            <a:ext cx="504057" cy="251569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rId7" action="ppaction://hlinksldjump"/>
          </p:cNvPr>
          <p:cNvSpPr/>
          <p:nvPr/>
        </p:nvSpPr>
        <p:spPr>
          <a:xfrm>
            <a:off x="155801" y="116632"/>
            <a:ext cx="479470" cy="251569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8396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im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729708" cy="27943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163188" y="3025851"/>
            <a:ext cx="3124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Sims</a:t>
            </a:r>
            <a:r>
              <a:rPr lang="ru-RU" dirty="0"/>
              <a:t> (2000 год)</a:t>
            </a:r>
          </a:p>
        </p:txBody>
      </p:sp>
      <p:pic>
        <p:nvPicPr>
          <p:cNvPr id="8" name="Рисунок 7" descr="Morrowin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95183"/>
            <a:ext cx="3744416" cy="271652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717718" y="6136751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Morrowind</a:t>
            </a:r>
            <a:r>
              <a:rPr lang="ru-RU" dirty="0"/>
              <a:t> (2002 год)</a:t>
            </a:r>
          </a:p>
        </p:txBody>
      </p:sp>
      <p:pic>
        <p:nvPicPr>
          <p:cNvPr id="10" name="Рисунок 9" descr="Warcraft_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4840" y="3395183"/>
            <a:ext cx="3577238" cy="2716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5230973" y="6291662"/>
            <a:ext cx="331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Warcraft</a:t>
            </a:r>
            <a:r>
              <a:rPr lang="ru-RU" dirty="0"/>
              <a:t> III (2002 год)</a:t>
            </a:r>
          </a:p>
        </p:txBody>
      </p:sp>
      <p:sp>
        <p:nvSpPr>
          <p:cNvPr id="2" name="Стрелка влево 1">
            <a:hlinkClick r:id="rId5" action="ppaction://hlinksldjump"/>
          </p:cNvPr>
          <p:cNvSpPr/>
          <p:nvPr/>
        </p:nvSpPr>
        <p:spPr>
          <a:xfrm>
            <a:off x="199069" y="173352"/>
            <a:ext cx="466198" cy="351917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18875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6324" y="0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Мобильные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устройства. Социальные сети</a:t>
            </a:r>
            <a:b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N_Gage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1906766" cy="12412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2492896"/>
            <a:ext cx="4323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Смартфон </a:t>
            </a:r>
            <a:r>
              <a:rPr lang="ru-RU" dirty="0" err="1"/>
              <a:t>Nokia</a:t>
            </a:r>
            <a:r>
              <a:rPr lang="ru-RU" dirty="0"/>
              <a:t> N-</a:t>
            </a:r>
            <a:r>
              <a:rPr lang="ru-RU" dirty="0" err="1"/>
              <a:t>Gage</a:t>
            </a:r>
            <a:r>
              <a:rPr lang="ru-RU" dirty="0"/>
              <a:t> (2003 год)</a:t>
            </a:r>
          </a:p>
        </p:txBody>
      </p:sp>
      <p:pic>
        <p:nvPicPr>
          <p:cNvPr id="6" name="Рисунок 5" descr="NFSU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2211" y="1196752"/>
            <a:ext cx="3312368" cy="21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431124" y="3361824"/>
            <a:ext cx="4158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NFS: </a:t>
            </a:r>
            <a:r>
              <a:rPr lang="ru-RU" dirty="0" err="1"/>
              <a:t>Underground</a:t>
            </a:r>
            <a:r>
              <a:rPr lang="ru-RU" dirty="0"/>
              <a:t> (2003 год)</a:t>
            </a:r>
          </a:p>
        </p:txBody>
      </p:sp>
      <p:pic>
        <p:nvPicPr>
          <p:cNvPr id="8" name="Рисунок 7" descr="Facebook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878420"/>
            <a:ext cx="3384674" cy="264704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07503" y="5647308"/>
            <a:ext cx="4533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Социальная сеть </a:t>
            </a:r>
            <a:r>
              <a:rPr lang="ru-RU" dirty="0" err="1"/>
              <a:t>Facebook</a:t>
            </a:r>
            <a:r>
              <a:rPr lang="ru-RU" dirty="0"/>
              <a:t> (2004 год)</a:t>
            </a:r>
          </a:p>
        </p:txBody>
      </p:sp>
      <p:pic>
        <p:nvPicPr>
          <p:cNvPr id="10" name="Рисунок 9" descr="Steam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777" y="3870340"/>
            <a:ext cx="2857500" cy="21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4887307" y="6165304"/>
            <a:ext cx="3052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Сервис </a:t>
            </a:r>
            <a:r>
              <a:rPr lang="ru-RU" dirty="0" err="1"/>
              <a:t>Steam</a:t>
            </a:r>
            <a:r>
              <a:rPr lang="ru-RU" dirty="0"/>
              <a:t> (2004 год)</a:t>
            </a:r>
          </a:p>
        </p:txBody>
      </p:sp>
      <p:sp>
        <p:nvSpPr>
          <p:cNvPr id="2" name="Стрелка вправо 1">
            <a:hlinkClick r:id="rId6" action="ppaction://hlinksldjump"/>
          </p:cNvPr>
          <p:cNvSpPr/>
          <p:nvPr/>
        </p:nvSpPr>
        <p:spPr>
          <a:xfrm>
            <a:off x="8425627" y="188640"/>
            <a:ext cx="476367" cy="32336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rId7" action="ppaction://hlinksldjump"/>
          </p:cNvPr>
          <p:cNvSpPr/>
          <p:nvPr/>
        </p:nvSpPr>
        <p:spPr>
          <a:xfrm>
            <a:off x="139944" y="188640"/>
            <a:ext cx="432048" cy="323364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29245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Возрождение классики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Kings_Bounty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763" y="908720"/>
            <a:ext cx="3515181" cy="23580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88361" y="3344483"/>
            <a:ext cx="3624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King's</a:t>
            </a:r>
            <a:r>
              <a:rPr lang="ru-RU" dirty="0"/>
              <a:t> </a:t>
            </a:r>
            <a:r>
              <a:rPr lang="ru-RU" dirty="0" err="1"/>
              <a:t>Bounty</a:t>
            </a:r>
            <a:r>
              <a:rPr lang="ru-RU" dirty="0"/>
              <a:t> (2008 год)</a:t>
            </a:r>
          </a:p>
        </p:txBody>
      </p:sp>
      <p:pic>
        <p:nvPicPr>
          <p:cNvPr id="6" name="Рисунок 5" descr="Starcraft_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3600400" cy="23379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716016" y="3246704"/>
            <a:ext cx="3262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Starcraft</a:t>
            </a:r>
            <a:r>
              <a:rPr lang="ru-RU" dirty="0"/>
              <a:t> II (2010 год)</a:t>
            </a:r>
          </a:p>
        </p:txBody>
      </p:sp>
      <p:pic>
        <p:nvPicPr>
          <p:cNvPr id="8" name="Рисунок 7" descr="Heavy_Rai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109" y="3726324"/>
            <a:ext cx="3621962" cy="21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115616" y="6008447"/>
            <a:ext cx="3334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Heavy</a:t>
            </a:r>
            <a:r>
              <a:rPr lang="ru-RU" dirty="0"/>
              <a:t> </a:t>
            </a:r>
            <a:r>
              <a:rPr lang="ru-RU" dirty="0" err="1"/>
              <a:t>Rain</a:t>
            </a:r>
            <a:r>
              <a:rPr lang="ru-RU" dirty="0"/>
              <a:t> (2010 год)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933891" y="6010470"/>
            <a:ext cx="3164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World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 smtClean="0"/>
              <a:t>Tanks</a:t>
            </a:r>
            <a:r>
              <a:rPr lang="en-US" dirty="0" smtClean="0"/>
              <a:t> (2010 </a:t>
            </a:r>
            <a:r>
              <a:rPr lang="ru-RU" dirty="0" smtClean="0"/>
              <a:t>год)</a:t>
            </a:r>
            <a:endParaRPr lang="ru-RU" dirty="0"/>
          </a:p>
        </p:txBody>
      </p:sp>
      <p:pic>
        <p:nvPicPr>
          <p:cNvPr id="4098" name="Picture 2" descr="AMX 30 1er prototype - комфортная девятка World of Tanks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7105" y="3726528"/>
            <a:ext cx="3609311" cy="213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лево 1">
            <a:hlinkClick r:id="rId6" action="ppaction://hlinksldjump"/>
          </p:cNvPr>
          <p:cNvSpPr/>
          <p:nvPr/>
        </p:nvSpPr>
        <p:spPr>
          <a:xfrm>
            <a:off x="167073" y="188640"/>
            <a:ext cx="648072" cy="361566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19034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VI.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Свобода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творчество</a:t>
            </a:r>
            <a:b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Minecraft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528392" cy="259693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15816" y="3613666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Minecraft</a:t>
            </a:r>
            <a:r>
              <a:rPr lang="ru-RU" dirty="0"/>
              <a:t> (2011 год)</a:t>
            </a:r>
          </a:p>
        </p:txBody>
      </p:sp>
      <p:pic>
        <p:nvPicPr>
          <p:cNvPr id="6" name="Рисунок 5" descr="Skyrim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994" y="980728"/>
            <a:ext cx="3600400" cy="263293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076056" y="3661391"/>
            <a:ext cx="2866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Skyrim</a:t>
            </a:r>
            <a:r>
              <a:rPr lang="ru-RU" dirty="0"/>
              <a:t> (2011 год)</a:t>
            </a:r>
          </a:p>
        </p:txBody>
      </p:sp>
      <p:pic>
        <p:nvPicPr>
          <p:cNvPr id="8" name="Рисунок 7" descr="Far_Cry_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8901" y="4004505"/>
            <a:ext cx="3960440" cy="231924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816834" y="6341714"/>
            <a:ext cx="3124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Far</a:t>
            </a:r>
            <a:r>
              <a:rPr lang="ru-RU" dirty="0"/>
              <a:t> </a:t>
            </a:r>
            <a:r>
              <a:rPr lang="ru-RU" dirty="0" err="1"/>
              <a:t>Cry</a:t>
            </a:r>
            <a:r>
              <a:rPr lang="ru-RU" dirty="0"/>
              <a:t> 3 (2012 год)</a:t>
            </a:r>
          </a:p>
        </p:txBody>
      </p:sp>
      <p:sp>
        <p:nvSpPr>
          <p:cNvPr id="2" name="Стрелка влево 1">
            <a:hlinkClick r:id="rId5" action="ppaction://hlinksldjump"/>
          </p:cNvPr>
          <p:cNvSpPr/>
          <p:nvPr/>
        </p:nvSpPr>
        <p:spPr>
          <a:xfrm>
            <a:off x="111760" y="188640"/>
            <a:ext cx="643816" cy="369332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81463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Аркады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Головоломки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Гонки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ММОРПГ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РПГ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Симуляторы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Шутеры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Файтинг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1166" y="2580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компьютерных игр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Виды, типы и разновидности современных компьютерных игр (11 фото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340768"/>
            <a:ext cx="4464496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Виды, типы и разновидности современных компьютерных игр (11 фото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5889" y="1241043"/>
            <a:ext cx="5309485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Виды, типы и разновидности современных компьютерных игр (11 фото)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0219" y="1313534"/>
            <a:ext cx="5165155" cy="3516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Виды, типы и разновидности современных компьютерных игр (11 фото)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4210" y="1313534"/>
            <a:ext cx="5221164" cy="3488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Виды, типы и разновидности современных компьютерных игр (11 фото)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0219" y="1313534"/>
            <a:ext cx="5146333" cy="3430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Виды, типы и разновидности современных компьютерных игр (11 фото)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7770" y="1340768"/>
            <a:ext cx="5094044" cy="3488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Виды, типы и разновидности современных компьютерных игр (11 фото)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4579" y="1323030"/>
            <a:ext cx="5230795" cy="3506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Виды, типы и разновидности современных компьютерных игр (11 фото)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0955" y="1241043"/>
            <a:ext cx="5476329" cy="3711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Виды, типы и разновидности современных компьютерных игр (11 фото)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0955" y="1250637"/>
            <a:ext cx="5476329" cy="3813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Виды, типы и разновидности современных компьютерных игр (11 фото)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7" y="1241042"/>
            <a:ext cx="5626946" cy="41321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81650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78925373"/>
              </p:ext>
            </p:extLst>
          </p:nvPr>
        </p:nvGraphicFramePr>
        <p:xfrm>
          <a:off x="1890673" y="1388996"/>
          <a:ext cx="5667372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6322" name="Picture 2" descr="C:\Documents and Settings\anna\Рабочий стол\колян 2012\Рисунки для работы\пк3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4475" y="4572008"/>
            <a:ext cx="2669525" cy="1785950"/>
          </a:xfrm>
          <a:prstGeom prst="rect">
            <a:avLst/>
          </a:prstGeom>
          <a:noFill/>
        </p:spPr>
      </p:pic>
      <p:pic>
        <p:nvPicPr>
          <p:cNvPr id="56323" name="Picture 3" descr="C:\Documents and Settings\anna\Рабочий стол\колян 2012\Рисунки для работы\пк1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2428892" cy="1906681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59632" y="415117"/>
            <a:ext cx="69294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Компьютерные игры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37828" y="4772485"/>
            <a:ext cx="61436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Влияние компьютерных игр  может быть положительным и отрицательным.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79808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23553" grpId="0"/>
      <p:bldP spid="235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709160"/>
          </a:xfrm>
        </p:spPr>
        <p:txBody>
          <a:bodyPr>
            <a:noAutofit/>
          </a:bodyPr>
          <a:lstStyle/>
          <a:p>
            <a:pPr marL="393192" lvl="1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Какими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компьютерными программами ты пользуешься?</a:t>
            </a:r>
          </a:p>
          <a:p>
            <a:pPr marL="109728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2. Компьютерные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- это хорошо или плохо? Почему?</a:t>
            </a:r>
          </a:p>
          <a:p>
            <a:pPr marL="393192" lvl="1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Какие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твои любимые компьютерные игры?</a:t>
            </a:r>
          </a:p>
          <a:p>
            <a:pPr marL="393192" lvl="1" indent="0" fontAlgn="base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Сколько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в день ты проводишь за компьютером?</a:t>
            </a:r>
          </a:p>
          <a:p>
            <a:pPr marL="393192" lvl="1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Сколько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 в сутки  ты тратишь на компьютерные игры?</a:t>
            </a:r>
          </a:p>
          <a:p>
            <a:pPr marL="393192" lvl="1" indent="0" fontAlgn="base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Считаете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вы, что игры связанные с убийствами влияют на детскую психику? В каком направлении? </a:t>
            </a:r>
          </a:p>
          <a:p>
            <a:pPr marL="393192" lvl="1" indent="0" fontAlgn="base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Вы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можете грубо ответить на телефонный звонок, если звонящий отвлёк вас от важного момента в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игре?</a:t>
            </a:r>
          </a:p>
          <a:p>
            <a:pPr marL="393192" lvl="1" indent="0" fontAlgn="base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Во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воздержания от компьютерных игр ты часто раздражен?</a:t>
            </a:r>
          </a:p>
          <a:p>
            <a:pPr marL="109728" indent="0" fontAlgn="base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9. Считаешь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ты, что играя на компьютере в игры здоровье ухудшается?</a:t>
            </a:r>
          </a:p>
          <a:p>
            <a:pPr marL="109728" indent="0" fontAlgn="base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10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 Что ты чувствуешь во время компьютерных игр?</a:t>
            </a:r>
          </a:p>
          <a:p>
            <a:pPr marL="109728" indent="0" fontAlgn="base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11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 Контролируют ли родители время, проведенное за компьютером?</a:t>
            </a:r>
          </a:p>
          <a:p>
            <a:pPr lvl="0"/>
            <a:endParaRPr lang="ru-RU" sz="2100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 анкеты:</a:t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18291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003501"/>
            <a:ext cx="864096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игры и влияние их на школьников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самочувствие и успеваемость учащихся школы под воздействием компьютерных игр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Ц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проводят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школьники за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компьютером, контролируют ли родители время, проведенное за компьютером детьми, и как увлеченность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компьютерными играми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влияет на здоровье и успеваемость учащихся.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93549992"/>
              </p:ext>
            </p:extLst>
          </p:nvPr>
        </p:nvGraphicFramePr>
        <p:xfrm>
          <a:off x="19824" y="21000"/>
          <a:ext cx="4320480" cy="3335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720508721"/>
              </p:ext>
            </p:extLst>
          </p:nvPr>
        </p:nvGraphicFramePr>
        <p:xfrm>
          <a:off x="4788024" y="0"/>
          <a:ext cx="4176464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329581796"/>
              </p:ext>
            </p:extLst>
          </p:nvPr>
        </p:nvGraphicFramePr>
        <p:xfrm>
          <a:off x="251520" y="3501008"/>
          <a:ext cx="424847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381490093"/>
              </p:ext>
            </p:extLst>
          </p:nvPr>
        </p:nvGraphicFramePr>
        <p:xfrm>
          <a:off x="4860032" y="3501008"/>
          <a:ext cx="403244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5430070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11182018"/>
              </p:ext>
            </p:extLst>
          </p:nvPr>
        </p:nvGraphicFramePr>
        <p:xfrm>
          <a:off x="107504" y="116632"/>
          <a:ext cx="460851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038031953"/>
              </p:ext>
            </p:extLst>
          </p:nvPr>
        </p:nvGraphicFramePr>
        <p:xfrm>
          <a:off x="4716016" y="16424"/>
          <a:ext cx="4320480" cy="362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469949626"/>
              </p:ext>
            </p:extLst>
          </p:nvPr>
        </p:nvGraphicFramePr>
        <p:xfrm>
          <a:off x="1835696" y="3140968"/>
          <a:ext cx="460851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6277863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2427224" cy="2328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062672602"/>
              </p:ext>
            </p:extLst>
          </p:nvPr>
        </p:nvGraphicFramePr>
        <p:xfrm>
          <a:off x="2411760" y="332656"/>
          <a:ext cx="453650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780928"/>
            <a:ext cx="1951037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Documents and Settings\anna\Рабочий стол\колян 2012\Рисунки для работы\позвоночник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4077072"/>
            <a:ext cx="2243748" cy="2286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393631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684774"/>
              </p:ext>
            </p:extLst>
          </p:nvPr>
        </p:nvGraphicFramePr>
        <p:xfrm>
          <a:off x="323529" y="1484777"/>
          <a:ext cx="8496942" cy="36724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50948"/>
                <a:gridCol w="480075"/>
                <a:gridCol w="480075"/>
                <a:gridCol w="480075"/>
                <a:gridCol w="480883"/>
                <a:gridCol w="503476"/>
                <a:gridCol w="504282"/>
                <a:gridCol w="504282"/>
                <a:gridCol w="504282"/>
                <a:gridCol w="504282"/>
                <a:gridCol w="504282"/>
              </a:tblGrid>
              <a:tr h="612069">
                <a:tc rowSpan="3"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 игры  на  компьютере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Успеваемость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 (средний  балл)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20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Девочки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Мальчики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20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8б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9б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8б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9б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12069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часа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12069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до 3 часов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12069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Более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часов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Зависимость  успеваемости  обучающихся  8 – 10 классов </a:t>
            </a:r>
            <a:r>
              <a:rPr lang="ru-RU" sz="3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  времени  игры  на  компьютере</a:t>
            </a:r>
            <a:r>
              <a:rPr lang="ru-RU" sz="3000" dirty="0">
                <a:effectLst/>
              </a:rPr>
              <a:t/>
            </a:r>
            <a:br>
              <a:rPr lang="ru-RU" sz="3000" dirty="0">
                <a:effectLst/>
              </a:rPr>
            </a:b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36603844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на компьютерную зависимость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705" y="836712"/>
            <a:ext cx="878497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Часто ты проводишь время за компьютером?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ежедневно – 3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раз в два дня – 2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когда нечего делать – 1 балл.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 Какое количество времени за один подход ты посвящаешь компьютеру?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более 2-3 часов – 3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часа (увлекаюсь игрой) – 2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часа – 1 балл.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каком случае ты решаешь выключить компьютер?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пока не выключат родители – сам не выключаю, или выключаю, когда он перегревается, или когда начинаю засыпать – 3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по-разному, иногда могу выключить компьютер сам – 2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выключаю сам по собственной воле – 1 балл.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Когда у тебя появляется свободное время, на что его потратишь?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конечно, на компьютер – 3 балла;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зависит от настроения и желания, возможно, на компьютер – 2 балла;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вряд ли буду сидеть за компьютером – 1 балл.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Пропускал ли ты какие-то важные мероприятия или учебу ради игры в компьютерные игры?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да, было такое – 3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случалось, но мероприятие не было таким уж важным – 2 балла;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нет, никогда такого не было – 1 балл.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Насколько часто ты думаешь о компьютерных играх: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почти все время думаю об этом – 3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пару раз вспомнить в течение дня – 2 балла;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почти совсем не вспоминаю, может быть, очень редко – 1 балл.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Чем для тебя является компьютер? Какую роль в твоей жизни он играет?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компьютер - для меня все – 3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роль, но и других интересных вещей в жизни много – 2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не занимает какое-то особое место в моей жизни – 1 балл.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Когда ты приходишь домой, то первым делом: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иду к компьютеру и включаю его – 3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раз бывает по-разному, иногда сажусь за компьютер – 2 балла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 не сажусь за компьютер – 1 балл.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447176456"/>
              </p:ext>
            </p:extLst>
          </p:nvPr>
        </p:nvGraphicFramePr>
        <p:xfrm>
          <a:off x="263813" y="836712"/>
          <a:ext cx="8584759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1237001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4525963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 smtClean="0"/>
              <a:t>−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проводи за компьютером более 1 часа в день.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Регулярно через 20-30 минут игры делай перерывы и меняй положение тела.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Прерывайся на паузы для физкультминутки.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Заканчивай занятия с компьютерными играми за 2,5-2 часа до сна.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Высота стола должна регулироваться от 680 до 800 мм, если это невозможно, стол должен быть высотой 725 мм и иметь подставку для ног.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Кресло обязательно должно быть подъемно-поворотным и регулируемым по высоте и углам наклона сиденья и спинки.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Расстояние от глаз до экрана монитора должно быть не менее 50 см, оптимально - 60 - 70 см.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В качестве источников общего освещения рекомендуется применять люминесцентные лампы. Естественный свет из окон должен падать сбоку, желательно слева.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Нижний уровень экрана должен находиться на 20 см ниже уровня глаз.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Высоту клавиатуры надо отрегулировать так, чтобы кисти рук располагались горизонтально.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Спинка кресла должна поддерживать спину пользователя.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Угол между бедрами и позвоночником должен составлять 90 градусов.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Следует увеличить влажность в помещении: разместить цветы, аквариум в радиусе 1,5 м от компьютера; оптимальная влажность 60% при температуре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895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детей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C:\Documents and Settings\anna\Рабочий стол\колян 2012\Рисунки для работы\для глаз 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373216"/>
            <a:ext cx="2398879" cy="1395574"/>
          </a:xfrm>
          <a:prstGeom prst="rect">
            <a:avLst/>
          </a:prstGeom>
          <a:noFill/>
        </p:spPr>
      </p:pic>
      <p:pic>
        <p:nvPicPr>
          <p:cNvPr id="5" name="Picture 4" descr="C:\Documents and Settings\anna\Рабочий стол\колян 2012\Рисунки для работы\упр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244002"/>
            <a:ext cx="2290975" cy="1524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357517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8103" y="2780928"/>
            <a:ext cx="4768273" cy="4189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188640" y="1052736"/>
            <a:ext cx="60486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0" lvl="3" indent="-342900">
              <a:buFont typeface="Wingdings" panose="05000000000000000000" pitchFamily="2" charset="2"/>
              <a:buChar char="ü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могут быть использованы как во благо, так и во вред. </a:t>
            </a:r>
          </a:p>
          <a:p>
            <a:pPr marL="1714500" lvl="3" indent="-342900">
              <a:buFont typeface="Wingdings" panose="05000000000000000000" pitchFamily="2" charset="2"/>
              <a:buChar char="ü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Нерациональное использование компьютерных игр отрицательно влияет на успеваемость учащихся и их здоровье. </a:t>
            </a:r>
          </a:p>
          <a:p>
            <a:pPr marL="1714500" lvl="3" indent="-342900">
              <a:buFont typeface="Wingdings" panose="05000000000000000000" pitchFamily="2" charset="2"/>
              <a:buChar char="ü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стараться переключать внимание с чрезмерного просиживания за экраном монитора на проведение активного, здорового досуга, приучать себя к подвижному образу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60278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2664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Чтобы компьютерные игры не мешали учебе: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Ограничивать время, проведенное за компьютерными играми;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Свободное время проводить со своей семьей и друзьями, чаще гулять, играть в подвижные игры и читать.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6766" cy="86834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746716"/>
            <a:ext cx="2357422" cy="20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Николаева О. Эпидемия ХХI века: телевидение, Интернет и компьютерные игры. – Ростов: Феникс, 2008.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Симонович С.В., Евсеев Г.А. Занимательный компьютер. М.: АСТ-Пресс Книга,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Пресс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2002.</a:t>
            </a:r>
          </a:p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http://gamesisart.ru/istoriya_komputernyh_igr_2.html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http://batona.net/51048-vidy-tipy-i-raznovidnosti-sovremennyh-kompyuternyh-igr-11-foto.html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http://nashydetky.com/razvitie-rebenka-2/test-na-kompyuternuyu-zavisimost-dlya-detey-i-roditeley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http://www.za-partoi.ru/game-zavisimost.html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http://mygame-info.ucoz.ru/index/0-2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http://k16-omsk.ru/project/igrovid/vidy.htm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http://profilaktika.tomsk.ru/?p=13305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http://vse-sekrety.ru/291-vred-i-polza-kompyuternyh-igr.html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http://www.vse-pro-detey.ru/kompyuternye-igry-dlya-detej/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1142984"/>
            <a:ext cx="807249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3783377"/>
            <a:ext cx="8640960" cy="3096344"/>
          </a:xfrm>
        </p:spPr>
        <p:txBody>
          <a:bodyPr>
            <a:normAutofit/>
          </a:bodyPr>
          <a:lstStyle/>
          <a:p>
            <a:pPr marL="109728" lv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(анкетирование, тестирование); 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успеваемости учащихся;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анализ энциклопедической, научной литературы; 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информации по данной теме в сети Интернет;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обобщения и выводы.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76470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0"/>
            <a:ext cx="878497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историей возникновения и классификацией компьютерных игр;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примеры положительного и отрицательного влияния компьютерных игр на детей;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анкетирование среди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выяснить отношение ребят к компьютерным играм, влияние игр на здоровье и успеваемость школьников.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рекомендации для детей и родителей по использованию компьютера и компьютерных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723727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9852" y="2840752"/>
            <a:ext cx="648072" cy="50405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овина рамки 13"/>
          <p:cNvSpPr/>
          <p:nvPr/>
        </p:nvSpPr>
        <p:spPr>
          <a:xfrm rot="16200000">
            <a:off x="750067" y="5607859"/>
            <a:ext cx="571504" cy="1500198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оловина рамки 14"/>
          <p:cNvSpPr/>
          <p:nvPr/>
        </p:nvSpPr>
        <p:spPr>
          <a:xfrm rot="5400000" flipH="1">
            <a:off x="8108149" y="5607859"/>
            <a:ext cx="571504" cy="1500198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461831"/>
            <a:ext cx="7992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Компьютерная игра или видеоигра —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компьютерная программа, служащая для организации игрового процесса, связи с партнёрами по игре, или сама выступающая в качестве партнёра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7908" y="2031491"/>
            <a:ext cx="830842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развития компьютерных игр: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Первые экземпляры игр.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Начало распространения игр.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Приставочный бум. Массовое распространение домашних компьютеров.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Рассвет сетевых и онлайн-игр.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Мобильные устройства. Социальные сети.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Свобода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творчество.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  <p:pic>
        <p:nvPicPr>
          <p:cNvPr id="11" name="Рисунок 10" descr="Эволюция видеоигр">
            <a:hlinkClick r:id="rId8" action="ppaction://hlinksldjump"/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888" y="4681558"/>
            <a:ext cx="5429250" cy="1676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Объект 4" descr="Эволюция видеоигр"/>
          <p:cNvPicPr>
            <a:picLocks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888" y="6357958"/>
            <a:ext cx="5429250" cy="2095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854354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29684" cy="142876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экземпляры игр.</a:t>
            </a:r>
            <a:b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OXO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441" y="980729"/>
            <a:ext cx="2870329" cy="234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nn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9460" y="980729"/>
            <a:ext cx="2871522" cy="234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3489526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OXO (1952 </a:t>
            </a:r>
            <a:r>
              <a:rPr lang="ru-RU" dirty="0"/>
              <a:t>год)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08213" y="3489526"/>
            <a:ext cx="3153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Tennis for Two (1958 </a:t>
            </a:r>
            <a:r>
              <a:rPr lang="en-US" dirty="0" err="1"/>
              <a:t>год</a:t>
            </a:r>
            <a:r>
              <a:rPr lang="en-US" dirty="0"/>
              <a:t>)</a:t>
            </a:r>
            <a:endParaRPr lang="ru-RU" dirty="0"/>
          </a:p>
        </p:txBody>
      </p:sp>
      <p:pic>
        <p:nvPicPr>
          <p:cNvPr id="1030" name="Picture 6" descr="Spacew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858858"/>
            <a:ext cx="3048000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34865" y="6374963"/>
            <a:ext cx="2597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Spacewar</a:t>
            </a:r>
            <a:r>
              <a:rPr lang="en-US" dirty="0"/>
              <a:t>! (1962 </a:t>
            </a:r>
            <a:r>
              <a:rPr lang="ru-RU" dirty="0"/>
              <a:t>год)</a:t>
            </a:r>
          </a:p>
        </p:txBody>
      </p:sp>
      <p:sp>
        <p:nvSpPr>
          <p:cNvPr id="4" name="Стрелка влево 3">
            <a:hlinkClick r:id="rId5" action="ppaction://hlinksldjump"/>
          </p:cNvPr>
          <p:cNvSpPr/>
          <p:nvPr/>
        </p:nvSpPr>
        <p:spPr>
          <a:xfrm>
            <a:off x="179512" y="116632"/>
            <a:ext cx="720080" cy="360040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распространения игр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Po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980728"/>
            <a:ext cx="3240361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60391" y="3296146"/>
            <a:ext cx="4075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Игровой автомат </a:t>
            </a:r>
            <a:r>
              <a:rPr lang="ru-RU" dirty="0" err="1"/>
              <a:t>Pong</a:t>
            </a:r>
            <a:r>
              <a:rPr lang="ru-RU" dirty="0"/>
              <a:t> (1972 год)</a:t>
            </a:r>
          </a:p>
        </p:txBody>
      </p:sp>
      <p:pic>
        <p:nvPicPr>
          <p:cNvPr id="6" name="Рисунок 5" descr="Pong_Gam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1855" y="908720"/>
            <a:ext cx="3096344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453103" y="3282196"/>
            <a:ext cx="2666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Pong</a:t>
            </a:r>
            <a:r>
              <a:rPr lang="ru-RU" dirty="0"/>
              <a:t> (1972 год)</a:t>
            </a:r>
          </a:p>
        </p:txBody>
      </p:sp>
      <p:pic>
        <p:nvPicPr>
          <p:cNvPr id="8" name="Рисунок 7" descr="Maze_War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761522"/>
            <a:ext cx="1944216" cy="2171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Tank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850144"/>
            <a:ext cx="4089400" cy="199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5474127" y="5927055"/>
            <a:ext cx="3206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Игра </a:t>
            </a:r>
            <a:r>
              <a:rPr lang="ru-RU" dirty="0" err="1"/>
              <a:t>Tank</a:t>
            </a:r>
            <a:r>
              <a:rPr lang="ru-RU" dirty="0"/>
              <a:t> (1974 год)</a:t>
            </a:r>
          </a:p>
          <a:p>
            <a:r>
              <a:rPr lang="ru-RU" dirty="0"/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9796" y="6017557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Maze</a:t>
            </a:r>
            <a:r>
              <a:rPr lang="ru-RU" dirty="0"/>
              <a:t> </a:t>
            </a:r>
            <a:r>
              <a:rPr lang="ru-RU" dirty="0" err="1"/>
              <a:t>War</a:t>
            </a:r>
            <a:r>
              <a:rPr lang="ru-RU" dirty="0"/>
              <a:t> (1974 год)</a:t>
            </a:r>
          </a:p>
          <a:p>
            <a:endParaRPr lang="ru-RU" dirty="0"/>
          </a:p>
        </p:txBody>
      </p:sp>
      <p:sp>
        <p:nvSpPr>
          <p:cNvPr id="11" name="Стрелка влево 10">
            <a:hlinkClick r:id="rId6" action="ppaction://hlinksldjump"/>
          </p:cNvPr>
          <p:cNvSpPr/>
          <p:nvPr/>
        </p:nvSpPr>
        <p:spPr>
          <a:xfrm>
            <a:off x="152909" y="97861"/>
            <a:ext cx="596887" cy="338470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7244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192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Приставочный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Atari_260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653" y="1057052"/>
            <a:ext cx="3048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98629" y="3493253"/>
            <a:ext cx="3937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Приставка </a:t>
            </a:r>
            <a:r>
              <a:rPr lang="ru-RU" dirty="0" err="1"/>
              <a:t>Atari</a:t>
            </a:r>
            <a:r>
              <a:rPr lang="ru-RU" dirty="0"/>
              <a:t> 2600 (1977 год)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18861" y="3493253"/>
            <a:ext cx="3772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Space</a:t>
            </a:r>
            <a:r>
              <a:rPr lang="ru-RU" dirty="0"/>
              <a:t> </a:t>
            </a:r>
            <a:r>
              <a:rPr lang="ru-RU" dirty="0" err="1"/>
              <a:t>Invaders</a:t>
            </a:r>
            <a:r>
              <a:rPr lang="ru-RU" dirty="0"/>
              <a:t> (1978 год)</a:t>
            </a:r>
          </a:p>
        </p:txBody>
      </p:sp>
      <p:pic>
        <p:nvPicPr>
          <p:cNvPr id="7" name="Рисунок 6" descr="Space_Invader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052736"/>
            <a:ext cx="3025749" cy="2290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Asteroids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681" y="3897034"/>
            <a:ext cx="3095603" cy="21279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361324" y="6092244"/>
            <a:ext cx="3552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Автомат </a:t>
            </a:r>
            <a:r>
              <a:rPr lang="ru-RU" dirty="0" err="1"/>
              <a:t>Asteroids</a:t>
            </a:r>
            <a:r>
              <a:rPr lang="ru-RU" dirty="0"/>
              <a:t> (1979 год)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978976" y="6089180"/>
            <a:ext cx="3357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Автомат </a:t>
            </a:r>
            <a:r>
              <a:rPr lang="ru-RU" dirty="0" err="1"/>
              <a:t>Pacman</a:t>
            </a:r>
            <a:r>
              <a:rPr lang="ru-RU" dirty="0"/>
              <a:t> (1980 год)</a:t>
            </a:r>
          </a:p>
        </p:txBody>
      </p:sp>
      <p:pic>
        <p:nvPicPr>
          <p:cNvPr id="11" name="Рисунок 10" descr="Pacma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6761" y="3862585"/>
            <a:ext cx="3097757" cy="2162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Стрелка вправо 1">
            <a:hlinkClick r:id="rId6" action="ppaction://hlinksldjump"/>
          </p:cNvPr>
          <p:cNvSpPr/>
          <p:nvPr/>
        </p:nvSpPr>
        <p:spPr>
          <a:xfrm>
            <a:off x="8460432" y="202312"/>
            <a:ext cx="476760" cy="34451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rId7" action="ppaction://hlinksldjump"/>
          </p:cNvPr>
          <p:cNvSpPr/>
          <p:nvPr/>
        </p:nvSpPr>
        <p:spPr>
          <a:xfrm>
            <a:off x="137860" y="116632"/>
            <a:ext cx="446927" cy="310760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4861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Game_Watch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536504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4941168"/>
            <a:ext cx="3581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Game&amp;Watch</a:t>
            </a:r>
            <a:r>
              <a:rPr lang="ru-RU" dirty="0"/>
              <a:t> (1980 год)</a:t>
            </a:r>
          </a:p>
        </p:txBody>
      </p:sp>
      <p:pic>
        <p:nvPicPr>
          <p:cNvPr id="6" name="Рисунок 5" descr="Volk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7" y="1628800"/>
            <a:ext cx="3816424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266635" y="4941168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Ну, погоди! (1986 год)</a:t>
            </a:r>
          </a:p>
        </p:txBody>
      </p:sp>
      <p:sp>
        <p:nvSpPr>
          <p:cNvPr id="2" name="Стрелка влево 1">
            <a:hlinkClick r:id="rId4" action="ppaction://hlinksldjump"/>
          </p:cNvPr>
          <p:cNvSpPr/>
          <p:nvPr/>
        </p:nvSpPr>
        <p:spPr>
          <a:xfrm>
            <a:off x="107504" y="116632"/>
            <a:ext cx="432048" cy="432048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8522929" y="188640"/>
            <a:ext cx="413025" cy="36004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53761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ommodore_6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5004"/>
            <a:ext cx="3384376" cy="25740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35916" y="2912507"/>
            <a:ext cx="4580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Компьютер </a:t>
            </a:r>
            <a:r>
              <a:rPr lang="ru-RU" dirty="0" err="1"/>
              <a:t>Commodore</a:t>
            </a:r>
            <a:r>
              <a:rPr lang="ru-RU" dirty="0"/>
              <a:t> 64 (1982 год)</a:t>
            </a:r>
          </a:p>
        </p:txBody>
      </p:sp>
      <p:pic>
        <p:nvPicPr>
          <p:cNvPr id="6" name="Рисунок 5" descr="ZX Spectrum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6482" y="255743"/>
            <a:ext cx="3322587" cy="248773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716016" y="2912497"/>
            <a:ext cx="4246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Компьютер ZX </a:t>
            </a:r>
            <a:r>
              <a:rPr lang="ru-RU" dirty="0" err="1"/>
              <a:t>Spectrum</a:t>
            </a:r>
            <a:r>
              <a:rPr lang="ru-RU" dirty="0"/>
              <a:t> (1982 год)</a:t>
            </a:r>
          </a:p>
        </p:txBody>
      </p:sp>
      <p:pic>
        <p:nvPicPr>
          <p:cNvPr id="9" name="Рисунок 8" descr="NE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59" y="3429000"/>
            <a:ext cx="2857500" cy="21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64851" y="5748516"/>
            <a:ext cx="3164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Приставка NES (1983 год)</a:t>
            </a:r>
          </a:p>
        </p:txBody>
      </p:sp>
      <p:pic>
        <p:nvPicPr>
          <p:cNvPr id="11" name="Рисунок 10" descr="Tetris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9" y="3964676"/>
            <a:ext cx="2713484" cy="196850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2910072" y="6144759"/>
            <a:ext cx="3929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Tetris</a:t>
            </a:r>
            <a:r>
              <a:rPr lang="ru-RU" dirty="0"/>
              <a:t> на IBM PC (1986 год)</a:t>
            </a:r>
          </a:p>
        </p:txBody>
      </p:sp>
      <p:pic>
        <p:nvPicPr>
          <p:cNvPr id="13" name="Объект 3" descr="Battle_City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6213" y="3403565"/>
            <a:ext cx="3048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5895995" y="5775427"/>
            <a:ext cx="3248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</a:t>
            </a:r>
            <a:r>
              <a:rPr lang="ru-RU" dirty="0" err="1"/>
              <a:t>Battle</a:t>
            </a:r>
            <a:r>
              <a:rPr lang="ru-RU" dirty="0"/>
              <a:t> </a:t>
            </a:r>
            <a:r>
              <a:rPr lang="ru-RU" dirty="0" err="1"/>
              <a:t>City</a:t>
            </a:r>
            <a:r>
              <a:rPr lang="ru-RU" dirty="0"/>
              <a:t> (1985 год)</a:t>
            </a:r>
          </a:p>
        </p:txBody>
      </p:sp>
      <p:sp>
        <p:nvSpPr>
          <p:cNvPr id="2" name="Стрелка влево 1">
            <a:hlinkClick r:id="rId7" action="ppaction://hlinksldjump"/>
          </p:cNvPr>
          <p:cNvSpPr/>
          <p:nvPr/>
        </p:nvSpPr>
        <p:spPr>
          <a:xfrm>
            <a:off x="73105" y="52331"/>
            <a:ext cx="478611" cy="396563"/>
          </a:xfrm>
          <a:prstGeom prst="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>
            <a:hlinkClick r:id="rId8" action="ppaction://hlinksldjump"/>
          </p:cNvPr>
          <p:cNvSpPr/>
          <p:nvPr/>
        </p:nvSpPr>
        <p:spPr>
          <a:xfrm>
            <a:off x="8645790" y="105818"/>
            <a:ext cx="438532" cy="343909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18533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1249</TotalTime>
  <Words>1285</Words>
  <Application>Microsoft Office PowerPoint</Application>
  <PresentationFormat>Экран (4:3)</PresentationFormat>
  <Paragraphs>280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I. Первые экземпляры игр. </vt:lpstr>
      <vt:lpstr>II. Начало распространения игр </vt:lpstr>
      <vt:lpstr>III. Приставочный бум.</vt:lpstr>
      <vt:lpstr>Презентация PowerPoint</vt:lpstr>
      <vt:lpstr>Презентация PowerPoint</vt:lpstr>
      <vt:lpstr>  Развитие графики и звука.  Переход к трёхмерной графике.  </vt:lpstr>
      <vt:lpstr>Презентация PowerPoint</vt:lpstr>
      <vt:lpstr>IV. Рассвет сетевых и онлайн-игр.</vt:lpstr>
      <vt:lpstr>Презентация PowerPoint</vt:lpstr>
      <vt:lpstr> V. Мобильные устройства. Социальные сети </vt:lpstr>
      <vt:lpstr>Возрождение классики </vt:lpstr>
      <vt:lpstr>VI. Свобода и творчество </vt:lpstr>
      <vt:lpstr>Классификация современных компьютерных игр</vt:lpstr>
      <vt:lpstr>Презентация PowerPoint</vt:lpstr>
      <vt:lpstr>Вопросы анкеты: </vt:lpstr>
      <vt:lpstr>Презентация PowerPoint</vt:lpstr>
      <vt:lpstr>Презентация PowerPoint</vt:lpstr>
      <vt:lpstr>Презентация PowerPoint</vt:lpstr>
      <vt:lpstr>Зависимость  успеваемости  обучающихся  8 – 10 классов  от  времени  игры  на  компьютере </vt:lpstr>
      <vt:lpstr>Тест на компьютерную зависимость</vt:lpstr>
      <vt:lpstr>Рекомендации для детей</vt:lpstr>
      <vt:lpstr>Вывод:</vt:lpstr>
      <vt:lpstr>Заключение </vt:lpstr>
      <vt:lpstr>Литература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ev</cp:lastModifiedBy>
  <cp:revision>106</cp:revision>
  <dcterms:created xsi:type="dcterms:W3CDTF">2014-02-09T14:04:08Z</dcterms:created>
  <dcterms:modified xsi:type="dcterms:W3CDTF">2021-06-10T17:45:36Z</dcterms:modified>
</cp:coreProperties>
</file>