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3" r:id="rId3"/>
    <p:sldId id="281" r:id="rId4"/>
    <p:sldId id="257" r:id="rId5"/>
    <p:sldId id="283" r:id="rId6"/>
    <p:sldId id="282" r:id="rId7"/>
    <p:sldId id="258" r:id="rId8"/>
    <p:sldId id="261" r:id="rId9"/>
    <p:sldId id="263" r:id="rId10"/>
    <p:sldId id="265" r:id="rId11"/>
    <p:sldId id="268" r:id="rId12"/>
    <p:sldId id="275" r:id="rId13"/>
    <p:sldId id="274" r:id="rId14"/>
    <p:sldId id="276" r:id="rId15"/>
    <p:sldId id="277" r:id="rId16"/>
    <p:sldId id="260" r:id="rId17"/>
    <p:sldId id="280" r:id="rId18"/>
    <p:sldId id="278" r:id="rId19"/>
    <p:sldId id="279" r:id="rId20"/>
    <p:sldId id="284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60"/>
  </p:normalViewPr>
  <p:slideViewPr>
    <p:cSldViewPr>
      <p:cViewPr varScale="1">
        <p:scale>
          <a:sx n="102" d="100"/>
          <a:sy n="102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3"/>
  <c:chart>
    <c:autoTitleDeleted val="1"/>
    <c:view3D>
      <c:rotX val="60"/>
      <c:perspective val="30"/>
    </c:view3D>
    <c:plotArea>
      <c:layout>
        <c:manualLayout>
          <c:layoutTarget val="inner"/>
          <c:xMode val="edge"/>
          <c:yMode val="edge"/>
          <c:x val="6.0731654100289016E-2"/>
          <c:y val="0.18072786994523379"/>
          <c:w val="0.83769111124405016"/>
          <c:h val="0.748793200312153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магазине «Рембыттехника» на телевизор марки «LG» стоимостью 15900 рублей предоставлена скидка 20%. Сколько денег сэкономит покупатель по этой скидке?</c:v>
                </c:pt>
              </c:strCache>
            </c:strRef>
          </c:tx>
          <c:spPr>
            <a:ln w="47625">
              <a:noFill/>
            </a:ln>
          </c:spPr>
          <c:dLbls>
            <c:dLbl>
              <c:idx val="0"/>
              <c:layout>
                <c:manualLayout>
                  <c:x val="-3.1470382136446255E-2"/>
                  <c:y val="-1.9134795650543681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7.854919543022313E-3"/>
                  <c:y val="-9.9206349206349548E-4"/>
                </c:manualLayout>
              </c:layout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Лист1!$A$2:$A$5</c:f>
              <c:strCache>
                <c:ptCount val="4"/>
                <c:pt idx="0">
                  <c:v>Умножением</c:v>
                </c:pt>
                <c:pt idx="1">
                  <c:v>Пропрцией</c:v>
                </c:pt>
                <c:pt idx="2">
                  <c:v>По действиям</c:v>
                </c:pt>
                <c:pt idx="3">
                  <c:v>Не справились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0.15000000000000005</c:v>
                </c:pt>
                <c:pt idx="1">
                  <c:v>0.70000000000000018</c:v>
                </c:pt>
                <c:pt idx="2">
                  <c:v>0.1</c:v>
                </c:pt>
                <c:pt idx="3">
                  <c:v>5.0000000000000017E-2</c:v>
                </c:pt>
              </c:numCache>
            </c:numRef>
          </c:val>
        </c:ser>
      </c:pie3DChart>
    </c:plotArea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на тему                «Проценты в нашей жизни». </a:t>
            </a:r>
            <a:br>
              <a:rPr lang="ru-RU" dirty="0" smtClean="0"/>
            </a:br>
            <a:r>
              <a:rPr lang="ru-RU" dirty="0" smtClean="0"/>
              <a:t>Работа ученика 6 «А» класса</a:t>
            </a:r>
            <a:br>
              <a:rPr lang="ru-RU" dirty="0" smtClean="0"/>
            </a:br>
            <a:r>
              <a:rPr lang="ru-RU" dirty="0" smtClean="0"/>
              <a:t>МБОУ СОШ №59</a:t>
            </a:r>
            <a:br>
              <a:rPr lang="ru-RU" dirty="0" smtClean="0"/>
            </a:br>
            <a:r>
              <a:rPr lang="ru-RU" dirty="0" smtClean="0"/>
              <a:t>Тимошенко Богдана Игоревича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-214338"/>
            <a:ext cx="6166440" cy="10709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Вид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124744"/>
            <a:ext cx="6449920" cy="382751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Cambria" pitchFamily="18" charset="0"/>
              </a:rPr>
              <a:t>Магазин делает пенсионерам скидку на определённое количество процентов от стоимости покупки. Пакет сока стоит в магазине 70 руб., а пенсионер платит за него 65 руб. 10 коп. Сколько процентов составляет скидка для пенсионеров?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Решение:</a:t>
            </a:r>
            <a:endParaRPr lang="ru-RU" dirty="0" smtClean="0">
              <a:latin typeface="Cambria" pitchFamily="18" charset="0"/>
            </a:endParaRPr>
          </a:p>
          <a:p>
            <a:pPr>
              <a:buNone/>
            </a:pPr>
            <a:r>
              <a:rPr lang="ru-RU" dirty="0" smtClean="0">
                <a:latin typeface="Cambria" pitchFamily="18" charset="0"/>
              </a:rPr>
              <a:t>1) </a:t>
            </a:r>
            <a:r>
              <a:rPr lang="ru-RU" dirty="0" smtClean="0">
                <a:latin typeface="Cambria" pitchFamily="18" charset="0"/>
              </a:rPr>
              <a:t>65,1:70*100=93</a:t>
            </a:r>
            <a:r>
              <a:rPr lang="ru-RU" dirty="0" smtClean="0">
                <a:latin typeface="Cambria" pitchFamily="18" charset="0"/>
              </a:rPr>
              <a:t>% - платит пенсионер.</a:t>
            </a:r>
          </a:p>
          <a:p>
            <a:pPr>
              <a:buNone/>
            </a:pPr>
            <a:r>
              <a:rPr lang="ru-RU" dirty="0" smtClean="0">
                <a:latin typeface="Cambria" pitchFamily="18" charset="0"/>
              </a:rPr>
              <a:t>2)100-93=7% - скидка для пенсионеров.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Ответ</a:t>
            </a:r>
            <a:r>
              <a:rPr lang="ru-RU" dirty="0" smtClean="0">
                <a:latin typeface="Cambria" pitchFamily="18" charset="0"/>
              </a:rPr>
              <a:t>: скидка для пенсионеров составляет 7%.</a:t>
            </a:r>
          </a:p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3571868" y="4429132"/>
            <a:ext cx="5357850" cy="22145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1400" dirty="0" smtClean="0"/>
          </a:p>
          <a:p>
            <a:pPr lvl="0"/>
            <a:r>
              <a:rPr lang="ru-RU" sz="1400" dirty="0" smtClean="0"/>
              <a:t>Чтобы узнать, сколько процентов одно число составляет от второго, надо первое число разделить на второе и результат умножить на 100%.</a:t>
            </a:r>
          </a:p>
          <a:p>
            <a:pPr lvl="0"/>
            <a:r>
              <a:rPr lang="ru-RU" sz="1400" dirty="0" smtClean="0"/>
              <a:t>Например: сколько процентов составляет число 7 от числа 20.</a:t>
            </a:r>
          </a:p>
          <a:p>
            <a:pPr lvl="0"/>
            <a:r>
              <a:rPr lang="ru-RU" sz="1400" dirty="0" smtClean="0"/>
              <a:t>Решение:7 </a:t>
            </a:r>
            <a:r>
              <a:rPr lang="ru-RU" sz="1400" dirty="0" smtClean="0">
                <a:latin typeface="Times New Roman"/>
                <a:cs typeface="Times New Roman"/>
              </a:rPr>
              <a:t>: </a:t>
            </a:r>
            <a:r>
              <a:rPr lang="ru-RU" sz="1400" dirty="0" smtClean="0"/>
              <a:t>20 </a:t>
            </a:r>
            <a:r>
              <a:rPr lang="ru-RU" sz="1400" dirty="0" smtClean="0"/>
              <a:t>× 100%=35%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http://t2.gstatic.com/images?q=tbn:ANd9GcS-qePGBFTvOk8b73KD9KAHsE8bakhafY8QpJG0UGS9fTVhtqvg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65104"/>
            <a:ext cx="2193032" cy="21930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500042"/>
            <a:ext cx="7958166" cy="116205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4000" b="1" dirty="0" smtClean="0"/>
              <a:t>Исследование способов решений                     задач на проценты</a:t>
            </a:r>
            <a:endParaRPr lang="ru-RU" sz="4000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42844" y="2714620"/>
            <a:ext cx="3286156" cy="3533780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Задача:</a:t>
            </a:r>
            <a:r>
              <a:rPr lang="ru-RU" sz="2000" dirty="0" smtClean="0"/>
              <a:t> в магазине «Рембыттехника» на телевизор марки «</a:t>
            </a:r>
            <a:r>
              <a:rPr lang="en-US" sz="2000" dirty="0" smtClean="0"/>
              <a:t>LG</a:t>
            </a:r>
            <a:r>
              <a:rPr lang="ru-RU" sz="2000" dirty="0" smtClean="0"/>
              <a:t>» стоимостью 15900 рублей предоставлена скидка 20%. Сколько денег сэкономит покупатель по этой скидке?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3575050" y="1676400"/>
          <a:ext cx="511175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Пропорция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Пропорцией называется равенство двух отношений.</a:t>
            </a:r>
          </a:p>
          <a:p>
            <a:pPr>
              <a:buNone/>
            </a:pPr>
            <a:r>
              <a:rPr lang="ru-RU" sz="2000" dirty="0" smtClean="0"/>
              <a:t>а </a:t>
            </a:r>
            <a:r>
              <a:rPr lang="ru-RU" sz="2000" dirty="0" smtClean="0"/>
              <a:t>:</a:t>
            </a:r>
            <a:r>
              <a:rPr lang="en-US" sz="2000" dirty="0" smtClean="0"/>
              <a:t>b</a:t>
            </a:r>
            <a:r>
              <a:rPr lang="ru-RU" sz="2000" dirty="0" smtClean="0"/>
              <a:t> </a:t>
            </a:r>
            <a:r>
              <a:rPr lang="ru-RU" sz="2000" dirty="0" smtClean="0"/>
              <a:t>= </a:t>
            </a:r>
            <a:r>
              <a:rPr lang="en-US" sz="2000" dirty="0" smtClean="0"/>
              <a:t>c</a:t>
            </a:r>
            <a:r>
              <a:rPr lang="ru-RU" sz="2000" dirty="0" smtClean="0"/>
              <a:t>:</a:t>
            </a:r>
            <a:r>
              <a:rPr lang="en-US" sz="2000" dirty="0" smtClean="0"/>
              <a:t>d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Здесь а и </a:t>
            </a:r>
            <a:r>
              <a:rPr lang="en-US" sz="2000" dirty="0" smtClean="0"/>
              <a:t>d</a:t>
            </a:r>
            <a:r>
              <a:rPr lang="ru-RU" sz="2000" dirty="0" smtClean="0"/>
              <a:t>– крайние члены пропорции, </a:t>
            </a:r>
            <a:r>
              <a:rPr lang="en-US" sz="2000" dirty="0" smtClean="0"/>
              <a:t>b </a:t>
            </a:r>
            <a:r>
              <a:rPr lang="ru-RU" sz="2000" dirty="0" smtClean="0"/>
              <a:t>и с средние.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Основное свойство пропорции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786182" y="1928802"/>
            <a:ext cx="4929222" cy="450059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 верной пропорции произведение крайних </a:t>
            </a:r>
            <a:r>
              <a:rPr lang="ru-RU" sz="2000" dirty="0" smtClean="0"/>
              <a:t>членов равно произведению средних членов.</a:t>
            </a:r>
            <a:endParaRPr lang="ru-RU" sz="2000" dirty="0"/>
          </a:p>
        </p:txBody>
      </p:sp>
      <p:sp>
        <p:nvSpPr>
          <p:cNvPr id="28674" name="AutoShape 2" descr="data:image/jpeg;base64,/9j/4AAQSkZJRgABAQAAAQABAAD/2wCEAAkGBhQSERQUExQVFRUUFhUUFRcVFBQUFxUUFRUVFBQXFRQXHCYeGBkjGRQUHy8gIycpLCwsFR4xNTAqNSYrLCkBCQoKDgwOGg8PGiwkHyQsLCwpKSwsLCwpLCwsKSkpLCwsLCwpLCwsLCwpLCwpLCwsLCksLCwsLCwsLCksLCwsLP/AABEIALkBEQMBIgACEQEDEQH/xAAbAAABBQEBAAAAAAAAAAAAAAAEAQIDBQYAB//EAEIQAAEDAQUFBAcGBAYCAwAAAAEAAgMRBAUSITEGQVFhcRMigZEHFCMyobHwM0JScoLBQ2KS0RUkY3Oy8RZTNMPh/8QAGwEAAgMBAQEAAAAAAAAAAAAAAgQBAwUGAAf/xAArEQACAgEEAQIGAgMBAAAAAAAAAQIDEQQSITEFE0EUIjJRgZFCYSNxoVL/2gAMAwEAAhEDEQA/AM6xlCi4SoHqeyhdjk4Ob4CWiqnb4pYmqdkZqN6BywIt5eDrPCagkOpXgVo7uocgorvJGRcRvVm2MNIIAAPvcuizr7crBu6LT7XuJ4oUroVKyUHRKXrNcnk3vSi4gkkCHdZM1ZOFVH2SNTZVLTxfsDtswyTfVvJFiNTxwIXYyVp0+kVvq1V3qnJWkjmt1ICCkvaIbnHpReUpS6J+Hrj2xsVnT3WbeFD/AI4PwZc3BK6/Wj3o5AOWF3jhGanE17BKuv7jzEmus29Osd5QzOwxSNL6VwHuP/odminNoaEEft1U7gXTyBmKmqieUZJ0Kh7InVeyRt9kCGKuiVlmARrI1L2ShzJVGeQLsFxsyNESGvCXs4y7UnujqV6LbZZ6e1ZKO1EF7uAy8UOaNa57zRrAXOOlA0EnzpTxUwboOpPksl6Tb57KFtmae/LR8lKVEYzYCP5jQ+Cdc9qyUVwzLBSbP2J16XkXuFI8QlfvDY2/ZM8aAL1i02JpyIy+W6g6Kp9HNweqWIOdTtbRSVwI0aRVjanPeCrqZ1chmd53Jetv2PatxxhrJSXld4DatFKKpctLLZyRRxyQklhFCG06rSrtwuTltRQ926KKdvNObGToCrKK7xrUl2/SidJNRuVOiP1M9FKoa5kUsrOKElCPl3oK06K5AVvnAMkXUXIhkZhzorCzwqCOPvKxjaikyq2fsT2SEuyAVpZLHTp8U2748qefNW0Da7ln3WYY9pNMmssSz2bf+yMlyZ018V0canlhq2nP5LPlLLNyFe2PBA0qVrlF/wBp6rkMQYRGap2FRtyolxHgq9pdvRKxqZPa2jKuiHtlrc2gGRKrs6qyFWeQZW44J5O8an4oYxVyohb5vyOysxSuz3NFMTuPQAZkoC4P8Qtw7VuCx2ck0c5mOSQbjG11KjmVfuUF2BGuUy4ZYyOAS4acfOo/urKyXCGAYppJDvLqNB6Ae6n2m6MqsNf5T/dAr4t9hvTzSykZ687nhtDQ2VlfwuacDmHi17aEdCSFWR7TT3a9sdqJtNkdQRzfxYxpRx+9QblfvO46/vvCHt9lZLE6J5ox4pXXA77r/A0KtcVJAQm4PBo4y2RrZI3B7HAOY8ZgsP77uqR0a8x9Ht/SWK1mwzn2T3ljCT7k2YY5vASZZaZ1XqssVSkZLDwOSXCwCAKULiw7k4WfifJeYCWDqeazt82vHLQaMqBzKvLwnEMZd945NrrUrJxtrz/cnM5pjTw53FOonhbUTNkawPkeaNY0vcf5RqvONmrG69b0MktRGHdrJWpDYmn2cfnSnJW/pLvrs4WWZp70oEsv+2DRjeVSDUcgtHsRsw6y2Jte7JaB2suRrhP2TM8xQVXrZb5YIh/jhuNFa7cMwABuzOnTlyQrTi6fW9SMu5oNT3t9USLOCNP2+CNYiZ8o2WPICXN0Jd/Tl5rjEHDInTKopWiMdCPBV/rIxkg50cQOADaI4yz0U2VqK+YrLbaHA4QdBrxKCktBPhkpLbIS6vkg3FadcVg56xvc0Oe9CzZp5co3q1HorBDhXJ2FcpLchUcOdUdZ46kBMhjrkrex2MDOmfGvJBZPBTCDtkkGWCGmStoIaoeGD68FaWZlFj3TydXpadqFbZ6KTBxTgnVSe5mioohMAqlEI4KaqTEoywlEhd0XUU2GqXCvbj2xFBa5MT3HcO6PDVIZWxMe92jWlx6Nzp8ENAak/md8yqzbqYtu60ka4A3ze1Ov5Yiq5ZlNj7K697xdJPV0MY7ZzNxbWkUXSpBI4L2gjpQUAw6NGgaOS899B1nHqdpfvdO1p6MjGXnmvRT9dVmzk2zUjFJDGhOoVwXFVlmCpvuy5Y266GnzVE6h3/RWpvIexkruYT5UWKZPXPitPSNyhgzNXFRnwZD0g2YtljlYcLnsyI17WElzT5UXsF128TwQzt0liY/4YT8QV5L6RXUiszv9aRvh2bV6B6PCf8KshJ/h/DEafuqr8KQxS90EaFOCaT80Nelu7KMu3nJvVUxW6WF7hyaislHtFb8cmFpyZUA895Ve2VjGue8gMjaXuNaZNFaDmUMCSania8fBZj0j3t2cTbK096QCSahzwNNGMI50xBaUsVQwZ0f8s8gWyF2m9b0dNKKxNf28tRl2bfs4/wBVKeC9ptDMRzVH6O9m/U7C0OFJZyJZTQCmIdyMcg2h6uK0oCzNzzk0tiaABZk90dEbRRPjUqwq9ErLVMQMsycs1m7SHMc4twnF72IHI78I6LWz2IO4joq6XZ5lampPElNVXRRm6rSTt6MjNCRqAP1fsg3yeK1tu2fZQAClTrxQUuzgGjv3WnXqYNGDZobYPODNvaVCXUV1PdxFaZjoqueFNRnGXQthxeJIg7RIu7NcjwguDTwQUwHPNoKuIIvioGMGQG6gR0LKLOtnwN6apRlwWMEeSLAUEBUxWZPlnR1LC4HArsSjqnVQYLckmJKCowU7EhwGmS1ShyixJSVARm+zwucODj8TVCbRXabRY7REM3PjIYObSH1P9JHira9rLR2Mbxn1Q0UlD8fLNPr50J42yMz6HbWI3zWeuU0bLREDkS9gDJm04tzJ35L00HL6z6LzO+LjfFN6zZK1x9qWtFTHKRR7mN1dG8ZPaOJK12zm2kFsOAPay0DuuiJoTvrHX3hWumiSsqa5NKMsovqpT9clzo3DUEdVG+SmvjnryKoSYbeFyVe0tqwwFozMhwinD7xWTaKD63ZK+vOPG/E51TTC0DINbr4lVdojGpyFKk7g0e+a9KrW062RMi+TsnwYP0i2qvYRnRgdM+m4O7gp5L1rZOxGG77JGdWwtrlTMkuNfAheQ2G7nXneOEfZvcMXBlljOpP81Muq90JqchQCgHJoFP2CQueZGhUtscDafXVZK/7f2kuEHusy138VoL5t3ZxEj3nVa39zyWPiizr49eKZ0tfO9i2ps/gvyOMjY2ukeaNYC9x4Af3NB4rG7DXS687zM0oOBjhPJvADT7KPPnQU4Iv0hXphYyzNOb/aSjlUBjCea9B2B2c9TsTGuHtZqTS8auHcYRuDW5U4r2qlngLTxwsmkc6pr9DokTarqpAbTyOSFcXJpchwFnAjgmJssigfISP7IlHJVKxIlkhafeULrvYd2f15pjJKAD4lIZab6q6MWhZyi+0Plu5pGiy19XNQkt8qLVRWk8ELbmApmiycJCeqorthwuTAdlyXLVeoN5Lk/wDEMyPgGHxWf3stTkp4oVHE4lxI0GiPhgNM0nZMeppXeB8TVNRNjiopWsSsmakI8DCFwCfhTg1DuLVEiCdRS9mkwIchKJG0JycGJcCHIW0jcyoIOh1VLarAYz/KdCr/AALnxAihFQVZCzaDKrdyZsE8frruQ1vuWCbOaGNx3O0cP1NoQr2e5jqw/pJQT7M9urD4CqbjNSFpQlEFsF2MiyjMjBubjJHgCrKS00FAgnShvvEN6kD5qvte0cLPvPkd+CCJ8jjyGEFo61XnGOcg/M+iwdITu6V3ka0WI2uvR8p9Ws4LjIQ15b/E/wBJlNKnU9Vbw2O8bY7u2cWaHOrpn4SQfxgd8HkBRau4NkobIe0B7SYihlcCMI3hjdG9dUE74x4GqaPdgmxWyIsEBa6htEoaZnDQAaRDk0fHNaGnhvTsP1oTXUquvu2GOOjT35DhbyH3j5fNJRzOWC+bUY5KC+bT20pp9mzut50OZ81DI9sTHSPyDGl7vyt3dSn4QKBoyaMhxplVY/0g3x3RZ255dpLThWjWda5+K1vpjgy4xdkskWxF0G8bxdNKKxRuE8tdHa9lH45H9K9klcSSTnnU9Tl5Kj2B2b9TsTGuHtZfbS8QXDuM/SD8VflizLJ7nk0lHCwRUSFS4V1EASWERJpaiREeC7s+IXj2Mgro1C+InRHFiaWKdxW68gBj+qKMsR741C6FWRkUTrBAmSUqERJEVC6LPifxK+LQvKLSIuzHBcn9n1+C5Hkrww2yRUCMaFBAdyn7TglLJjlNSURSFwCY4lcHKhyGoxJg1dRNEybJbWtzJp4ZnlRTywm0icBIQhYbzYSASWk6B9BXhmDxRBf86dCqpyceGWQipLKFAS0/bXmgL2vcQsxZZAudXQNbWpPjQeKfclrkls8cszQx0gMmEbo3fZ154aEjcrEntUgeM7Q0NTqJKJyFk4G4EoCcEtFB7BE+MHVrT+ZrXfMJWNDfdDW/laG/8QnpF7IW0a7PXPqkIT0hCHcw8ZI8P/7Xd4rKW+19pIX7s2x8mDIu6kq8v214Y8IOchpzDQMys6Na0oBoNacloaSHG9mfrJ5exA9ttQhjc51KMaXEb8swK8zl1KyGw90G32/tJamOIi0TV0c8/YxZcKCoT9u70oRCM8scg4kH2ba765HqvRNg9nzZLGxrh7ab20x/neMm03UaR41VmpswsB6erCNGTmSdTmo5HgapHyhoqd3zVNabfiKUqg5ll01Wg20XmBpmeaq7VeMjs8ZaOATcVT8uJUNsnZGKyOYzcMTgD5VqtCFcYmdKyUgd8hdWpef1OHyKYyyvGcdoliO6hxivMOrUKWyzRyisbg8cQ19PMtRDIwP+qInsJUpoBtG1lssoraIW2mEZGaHJzfzN3LSXLf0FsYXWeQOIGIsNBI3P77NRy41QDXU/sdKb1ktotnnRE2qxYo3sON8bDShGeOMdBmN6psoT6GK7/ZnpRjTXxqh2G2vbb4XVwtnhp2rWijXA6SsHA7xuK0ZaknHa8MZ/sEdGoJIyj3MTCyqhSwz0q8oB7PkuRWBKj3lXogkE5ypkjYRVCwtyB5I6J1VXZg9RF4H9klEKkCUFUDmBggCzl6kutUUVS1skhjc9uTuzaKtia/7pca8+6tQgLwupsudBUkVBqASNHVBqx2lCrq7FF8lVlecMDvG7GdlhAArVtAa50JxcSQcwdUtx2gy2aKR2pY4EnXCx7mVcd+Ta1OajtN0zy1a5wY0jC5+IPfhIo4Ma0DCSMq81PesscEGAUZGxmdd0TBvO8O0Rtb0oZywcuLc8YKO3Ret2mKz5ljqTWgcLPGRgYfzvIPPAVsKHXn4DdpwVLsnYXNidNIKS2pwlcDqyIVEMX5Wip/UrxV3T52rpcFlUHjL7Y0sSrqpQqNxbtFC6q4qOYvoSwNrXR2QI5FeyeSySJMQyzAxGjQXAFx4NB1KEtVpdGwvkfDEwZlz6kfMLynb/AGkstsms1LUR2MhEjomuw4feD4wDXFWo1UpNk4w+0exEU1TXc92vIa1Xm+0O2bYw2a7bdCGsHesszT7Y73Yia10yyRNxekplvhdGIzFaAO+G5xlmWJzHcQSBRHCtyaRXO1RTZZ261mWRz91S1v5Rv8dfFB220tijfI80axpefCgHjVTRxUHT6KxfpEvX3bM3j2ko/mJAiaeWteoW3xFYRkQTnPkZsDdZt9tMsoOCJwnkrmC/WKPwyPQL2ZxrrqfhVZ/YnZwWOyMjcKSP9pNx7QjJvRoyWgDdFi32b5M3K4KMUVN8TVIZuaKnnwVcwfvQ7+ifNaauc47y7yBFP3VbfV79hZ5pairI3YfzuyZ8Vq1x2QMS2W+x5KHaja6QTCx2MVmcWtc4Z4HvNAyPmdSdAtXs3sBDZwJLQBabSc3yS+0a0nMsjY7IAHesT6EbrEs89qfm6IBrCf8A2yEmQ9RuXr6Quvb4NPT0RiuRWmgoMgNGtyA8FHNZmvycNd+VfNPCcllOS5yNOEXxgz9rs5jNN24nghRJnlqK0rrnqOh0VzfkVYsX4DU9Dks4ZM1saeW+Jiaiv054MLPObrvZsrB7FxBLeNmmIa5mfBwJ5L2x2uRqNx4jcvHvSWwFkDt4dIzqC0ZeFF6RshazLd9kecz2LGkneWDDXxSuojhj+nbnEtymlq4lNc8pTI3tG0XJMRXL2T20EDURGxOjhqiGxrzmLRqY1pKe0rgxKGqpsYUR4XVTapA5A22WbB5I35AAnyzr5LIWr/OWpkH3O7aJzu7Fn2UZ/O8OB5K7v63tjjOI0bQuea07jc8PjoOZQ+yd3uZAZZBSW0u7aSuWEGghjpuAYGZcapyD9Otz93wKTW+aj7IsrxvDsxXKpBOZo0NG9x3AblWf4xMWCRjGyMOhLTGH1yo12uW6oQu2dje9pAGLG2Pu6B/ZuxOYTuqPkri1Xmx7DhNS8CjTkWtIzxA+4WjwRqC2rCznsCUnufOMdEt3W5s0TZGVoagh/vNcDQtfzqEWFTbKxEsmkA7ks5fHXKrQxkeIg/zMcrsNSdkVGXDGIy3R5ETZpsDXPILsDS7C33nUzoOaeSBvHmm9s0feHmh3RXbX7Iw30jwS+76td5GW1k0s8LhEGg91hf7rQw76auKydpAGW8Hd+y9L9KGzTbO/1izPwMtbsNohB7pl94SNbw16btV5faR3jX63JqMk45QtJYlyehejP0cwW6J9otL39m17o2xsOAHCAXOc/eM6UW4is0TatgiZFH9xjBQFvF3Ekb1T+je82i6GRM7rxNIyQ/0kn9QIHgr2IZdPnrknNNDC3MW1Es/KiK22xsET5X+7GMVPxU0YOaxuw1xutdt7aYYgxxmkroXGvZM8df0ojbq88b2QNzaz2stPvP8AuR9RkfFb/ZG522azNYSO0f35DX75GngFOptVcOXz/sZ0lX8sFweaewZppI4jzTgPrgshY/o0ZMxUpoXN4Ej4qg28Jdd1oA/0yege2q1N8WbDM4bnHEOhVdbLCJYpI3aSMLTyqMj4HNdCsTh+DnXFws/IF6D3f5W0tOvbhxG+hYAD8F6OvKti7YbDbnNkAY2QNhlGlHMHsZR/Kamq9V0yr9cTy5rIuqcZG3XLKFS0SJeNM0uWMCvuQCzyk/hHiahZAOqaq72kteNwiaSQyheeJ0A+Kp+zprkP34HqtnSQ2Q5MbWWbp/0ZH0lWrDBBXXtHuHQN1XpGwcRbdlkrqY8f9RqF5N6RC60W2GyxjEWhrC0ZntZT3h4NXudlsTYY44me7FGyNvRgoClNTPMhzSppDiwKMxaqdJRJofYNRKnrlIORYhkpaqF0rWjMqGW82t/uaAfFKWXVV/VL9Bx3S+lMLSlqzlr2zjYadowcmgk/BVcu1uKuESO+SWlrY/xi3/wahpbJdm0dK0auHmoXW5g+9VY7/GJHZiMD5pW2qZ24JOfkLV0khiOh+7C79jfM5vdY9mNrpGufgxNZ3mNrTKjgDzorP/yCY5ujY08nh3TOgVKwPOp60UojKVt8nqJrDl+iyHj6oPJZyXoXNo4Ag5kc1XW6zslFMcjBlURuAryNQSuouSq1l66m/wBlj0lTfKFhle3L1iZwyADywgUyFKNGVER67xJKGXAqmV05vMmWKiC4SCDaRwqu9aHBQBqQj6qq2gvTiZLb+z2hxMwMboWNDcLn4CwuOdBTMnJeaGFz6uyoCQanLWui9e2zANilHTrWuVF5LNCGwuxbnHPi7Bp5rsvE2OyjD9mc15CtV28Hpno7u0RWJjqkmf2jgTkKVAoPBaW3XkIYnzPPdYMX6q0a2nN1PBDXdZhFFHGBkxjAAOBaHH4lY/0kXyS6OzMNS2kstPvPOUTfInxXSvEYZZiQW+ZLstAZ7Q6WQBxa4yy8O0dUsYOOEEeS3PrfL4+SqdnLpFmszIyO977ydTI8VNegNPBWLmBcD5XVPU3vD4XCO30mnVdSTXJL62nC3Hi4eKHoE2iylldNjnpQ+wTLPjpXMj5JoYoaKVs1Mjouo8R5L016Nz49mc/5Pxu/NlXfugK9rhjtAGOocBRrhqAc6HiEVc962qztEc0ZtMQoGzRH2oaNGPiIq7zRIFc9ycP+t489y6qSjYvuc+rbIcL9Mtob5jeNJW8nx4T4AnRdNbqjLIKs+fVSN3U+aoVEEw5aqxrBxjHD+/Uqj2jvdlljMrhUmrY2DPtHaAgcBvKffu0sVnBaXYpPwg6dTu+aysFyTW+ftrU8xwimTe6XAaMhGrBQZk5ordRGiDlNhUaSdzWEHeirZt8077wm7wa5/ZmhJfO6gL2/ytAoDzK9VDfrhyVHYr1DGMYxjAxgDWtGQa3gOJR0V8MOoI+XwWA/JUWy7wbK0tla6DUqjjtDXe64H5/FS0TKnGS+V5/0VvK7QzAFyf8AWi5TlkZPNLftDaT7oDa+KrzZ5pftJHEcK0Hkro3pZg7C92A/6jS0+Ncgi2Na4dwtd+Ugg9OKwZ1WUr5oYNyq6mf0yKqyXU1o90V+aObBTcp2sP0KJwYk5z+46sDWN6UUuJNokqlZPJPY7GlD1A8pDIqnHJO3IR2qY+dDGQlIaolFBKtBHbru3QuNcHItqC2IK7dK2cIOqXGRw81O0hwQJte7/JydW/8AILy+xWftCxn456M6uOBzjyAXoW2L3ixPNCAXtaToK0c7frosZdNhcbRdrA01cA+lD3h2znVp0XUeLzVTlr3OX8lFTuwmenW23MgjfK/3YwCR+MtADWjmSKrzS6L1i9b9YtbqkudKQBXFK45DL7oBXpt4XWJgWyMc9tSaGoac9VVP2Is7tLK3yfw41TN3llODg4NFdHi3U929M6Pbeyv0lpvzad+5Fx31C/SVn9QCqDsVZf8A1AHk7IZddapv/hEQNWukb0oR8lzk4aZvCbTN+PxCWcJmkbODoQehqlB6qig2fLNJT5Zo2OySt/jFwGgcN6WdMX9Mi1WT94liXJahCRPk+9hPREtf0QcwZauV1gYxmE1a4jxqP6SimWp9PeY7qKfLJQ4uSWo4JyryF9X0ywK26Gm36og9uvK1NB7KGB+W+Qtz81j782ivQgtdEY2kUPZAOy/MMx1C3GAJacMk9HzmoX1YYlLw9H8eDzC5tpWQkdpZ8TvxuLnEmurg40J5lbGxbWQy64geYr8VZ2i7Y35PYx1eI/sq2XY+znNrcH5SUvbqatTLdZlMvrouoWIYf/Cx9dFKs79OBAUkN4HgQeBp81QHZhzDWOQ65VU8UEzScVXDdhGaCVFLXyzX6PR1NzeLK/z2jQvvOmoRdj2m3YiPzLPQSO3kEHcW0I6lPdBUc0uo+m+HhjTqhYujW/8AkjfxN81yx/q65WetZ/7K/hK/sbW32ZkgwysZI3TC9oc3yO/msVfGwlKvscjonCp7MuJYSNzXfw+gyW6nOSCn+ufVd9Hng4JSlB5izzGz7X2mzv7O0ML8PvNd3ZQOLT98Faq7b7itDcULw7i05PaebeXEIjaK4o7XHhecLx7kmeIO4VGZB4aLyq0WOWzTua89nNGQ3ENCNWuy1B46ZrM1niq7uYLDNvR+TlHifKPVe14fXVIXqiuHaAzezko2YDdQNkbvLf5hwVzi+ua5LUaeVM9sjrKbI2x3RJKrqqLxSpVouwPL00uSrqKCRlU2qV4XAIlzwez7jm8Tpw4o2z3lG3SztJ4vcXfPRAS8FNHEF2/jPG1QpUrI5k/ucP5TyVtlzhXLEUT3zLHbITBPFWMkGgeWkEaUcNFXnZ2DtopgZmSQsbHERK44Q3Ju7MUR0bVK050rTPXgN5K2HVD2RiqyT7ZXbU7cusULXECWWR1Iwe6HYftHOA4VHWq85tW2142x4YbQ9uMhgbD7Juf4sGqE2rvn1u1Oe37NvsoQdzRWh6k1zWh9HFy4nOtDh3YwWR13vdq79Oiz9XZGmuU/0aujpdsoxf5NhYLvZZ4mQt+6Bizriec3EnfU1U4PBOdEE3AuBnNybb7ydtCKjFJDx1TiwFRBnNOazgoQTRxFNyY5SEJjvBQ8hISiaSuLuSYaqMB4JBVIXqPGeCQuU7ScEwlI0SescVDVOqiI2khlqmOYmHontAXuj2MdEb+YqkD+qI7IEZFRujRJnuCPtlyb5JVOUeNraH5V1HmgpCpLr+yQ7t6+h0y3xUj5nbHZPaiJzf8AriN9eSotq7j9YjDm0MsYOGo9+PVzHc8qjoFfu/YqM6j8w/ZMJZKoycXweTggFtCRSrozvaQaa8RvC2Fz3n6wwk5SMo2QfJ9OBWTvP7WT/e/+wq12K+1f+T9ysXylEJ0OT7R0/i7pKzHszUtaaJwan71y4tv2OpyNolKcmlAeGrnEDM7tFztfJRWv3R1Wj4yqN2pjCXWTP8ldKnTSnHvAsLqnNGx5oGFHQr6K/sfO0K9391mtu777CzFjTR89WDi2PV7vmFoJf2HzXnnpP+1j/wBp3/NyCbwsltSzJIydkic97Y2CrnkMaOZyHhqV7ddV3tghjibpGKE/id953UleS7D/APz4ervkF7ANfNcd5m2WY1+3Z1vi61tlP36JyVG5IUxYWDbSFDTwCQs5DzT2pkiFo8IVG9qkfooyhyGhmFcGpXJ7FIeRuEpj4uim3rnqSFIFfEeATCKcVOUj17JamQly6oSuTXIyRS8JDaRxHmoZdCqa2aeKthBMrm9pd4+Y81yp1yt9NFe/+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QSERQUExQVFRUUFhUUFRcVFBQUFxUUFRUVFBQXFRQXHCYeGBkjGRQUHy8gIycpLCwsFR4xNTAqNSYrLCkBCQoKDgwOGg8PGiwkHyQsLCwpKSwsLCwpLCwsKSkpLCwsLCwpLCwsLCwpLCwpLCwsLCksLCwsLCwsLCksLCwsLP/AABEIALkBEQMBIgACEQEDEQH/xAAbAAABBQEBAAAAAAAAAAAAAAAEAQIDBQYAB//EAEIQAAEDAQUFBAcGBAYCAwAAAAEAAgMRBAUSITEGQVFhcRMigZEHFCMyobHwM0JScoLBQ2KS0RUkY3Oy8RZTNMPh/8QAGwEAAgMBAQEAAAAAAAAAAAAAAgQBAwUGAAf/xAArEQACAgEEAQIGAgMBAAAAAAAAAQIDEQQSITEFE0EUIjJRgZFCYSNxoVL/2gAMAwEAAhEDEQA/AM6xlCi4SoHqeyhdjk4Ob4CWiqnb4pYmqdkZqN6BywIt5eDrPCagkOpXgVo7uocgorvJGRcRvVm2MNIIAAPvcuizr7crBu6LT7XuJ4oUroVKyUHRKXrNcnk3vSi4gkkCHdZM1ZOFVH2SNTZVLTxfsDtswyTfVvJFiNTxwIXYyVp0+kVvq1V3qnJWkjmt1ICCkvaIbnHpReUpS6J+Hrj2xsVnT3WbeFD/AI4PwZc3BK6/Wj3o5AOWF3jhGanE17BKuv7jzEmus29Osd5QzOwxSNL6VwHuP/odminNoaEEft1U7gXTyBmKmqieUZJ0Kh7InVeyRt9kCGKuiVlmARrI1L2ShzJVGeQLsFxsyNESGvCXs4y7UnujqV6LbZZ6e1ZKO1EF7uAy8UOaNa57zRrAXOOlA0EnzpTxUwboOpPksl6Tb57KFtmae/LR8lKVEYzYCP5jQ+Cdc9qyUVwzLBSbP2J16XkXuFI8QlfvDY2/ZM8aAL1i02JpyIy+W6g6Kp9HNweqWIOdTtbRSVwI0aRVjanPeCrqZ1chmd53Jetv2PatxxhrJSXld4DatFKKpctLLZyRRxyQklhFCG06rSrtwuTltRQ926KKdvNObGToCrKK7xrUl2/SidJNRuVOiP1M9FKoa5kUsrOKElCPl3oK06K5AVvnAMkXUXIhkZhzorCzwqCOPvKxjaikyq2fsT2SEuyAVpZLHTp8U2748qefNW0Da7ln3WYY9pNMmssSz2bf+yMlyZ018V0canlhq2nP5LPlLLNyFe2PBA0qVrlF/wBp6rkMQYRGap2FRtyolxHgq9pdvRKxqZPa2jKuiHtlrc2gGRKrs6qyFWeQZW44J5O8an4oYxVyohb5vyOysxSuz3NFMTuPQAZkoC4P8Qtw7VuCx2ck0c5mOSQbjG11KjmVfuUF2BGuUy4ZYyOAS4acfOo/urKyXCGAYppJDvLqNB6Ae6n2m6MqsNf5T/dAr4t9hvTzSykZ687nhtDQ2VlfwuacDmHi17aEdCSFWR7TT3a9sdqJtNkdQRzfxYxpRx+9QblfvO46/vvCHt9lZLE6J5ox4pXXA77r/A0KtcVJAQm4PBo4y2RrZI3B7HAOY8ZgsP77uqR0a8x9Ht/SWK1mwzn2T3ljCT7k2YY5vASZZaZ1XqssVSkZLDwOSXCwCAKULiw7k4WfifJeYCWDqeazt82vHLQaMqBzKvLwnEMZd945NrrUrJxtrz/cnM5pjTw53FOonhbUTNkawPkeaNY0vcf5RqvONmrG69b0MktRGHdrJWpDYmn2cfnSnJW/pLvrs4WWZp70oEsv+2DRjeVSDUcgtHsRsw6y2Jte7JaB2suRrhP2TM8xQVXrZb5YIh/jhuNFa7cMwABuzOnTlyQrTi6fW9SMu5oNT3t9USLOCNP2+CNYiZ8o2WPICXN0Jd/Tl5rjEHDInTKopWiMdCPBV/rIxkg50cQOADaI4yz0U2VqK+YrLbaHA4QdBrxKCktBPhkpLbIS6vkg3FadcVg56xvc0Oe9CzZp5co3q1HorBDhXJ2FcpLchUcOdUdZ46kBMhjrkrex2MDOmfGvJBZPBTCDtkkGWCGmStoIaoeGD68FaWZlFj3TydXpadqFbZ6KTBxTgnVSe5mioohMAqlEI4KaqTEoywlEhd0XUU2GqXCvbj2xFBa5MT3HcO6PDVIZWxMe92jWlx6Nzp8ENAak/md8yqzbqYtu60ka4A3ze1Ov5Yiq5ZlNj7K697xdJPV0MY7ZzNxbWkUXSpBI4L2gjpQUAw6NGgaOS899B1nHqdpfvdO1p6MjGXnmvRT9dVmzk2zUjFJDGhOoVwXFVlmCpvuy5Y266GnzVE6h3/RWpvIexkruYT5UWKZPXPitPSNyhgzNXFRnwZD0g2YtljlYcLnsyI17WElzT5UXsF128TwQzt0liY/4YT8QV5L6RXUiszv9aRvh2bV6B6PCf8KshJ/h/DEafuqr8KQxS90EaFOCaT80Nelu7KMu3nJvVUxW6WF7hyaislHtFb8cmFpyZUA895Ve2VjGue8gMjaXuNaZNFaDmUMCSania8fBZj0j3t2cTbK096QCSahzwNNGMI50xBaUsVQwZ0f8s8gWyF2m9b0dNKKxNf28tRl2bfs4/wBVKeC9ptDMRzVH6O9m/U7C0OFJZyJZTQCmIdyMcg2h6uK0oCzNzzk0tiaABZk90dEbRRPjUqwq9ErLVMQMsycs1m7SHMc4twnF72IHI78I6LWz2IO4joq6XZ5lampPElNVXRRm6rSTt6MjNCRqAP1fsg3yeK1tu2fZQAClTrxQUuzgGjv3WnXqYNGDZobYPODNvaVCXUV1PdxFaZjoqueFNRnGXQthxeJIg7RIu7NcjwguDTwQUwHPNoKuIIvioGMGQG6gR0LKLOtnwN6apRlwWMEeSLAUEBUxWZPlnR1LC4HArsSjqnVQYLckmJKCowU7EhwGmS1ShyixJSVARm+zwucODj8TVCbRXabRY7REM3PjIYObSH1P9JHira9rLR2Mbxn1Q0UlD8fLNPr50J42yMz6HbWI3zWeuU0bLREDkS9gDJm04tzJ35L00HL6z6LzO+LjfFN6zZK1x9qWtFTHKRR7mN1dG8ZPaOJK12zm2kFsOAPay0DuuiJoTvrHX3hWumiSsqa5NKMsovqpT9clzo3DUEdVG+SmvjnryKoSYbeFyVe0tqwwFozMhwinD7xWTaKD63ZK+vOPG/E51TTC0DINbr4lVdojGpyFKk7g0e+a9KrW062RMi+TsnwYP0i2qvYRnRgdM+m4O7gp5L1rZOxGG77JGdWwtrlTMkuNfAheQ2G7nXneOEfZvcMXBlljOpP81Muq90JqchQCgHJoFP2CQueZGhUtscDafXVZK/7f2kuEHusy138VoL5t3ZxEj3nVa39zyWPiizr49eKZ0tfO9i2ps/gvyOMjY2ukeaNYC9x4Af3NB4rG7DXS687zM0oOBjhPJvADT7KPPnQU4Iv0hXphYyzNOb/aSjlUBjCea9B2B2c9TsTGuHtZqTS8auHcYRuDW5U4r2qlngLTxwsmkc6pr9DokTarqpAbTyOSFcXJpchwFnAjgmJssigfISP7IlHJVKxIlkhafeULrvYd2f15pjJKAD4lIZab6q6MWhZyi+0Plu5pGiy19XNQkt8qLVRWk8ELbmApmiycJCeqorthwuTAdlyXLVeoN5Lk/wDEMyPgGHxWf3stTkp4oVHE4lxI0GiPhgNM0nZMeppXeB8TVNRNjiopWsSsmakI8DCFwCfhTg1DuLVEiCdRS9mkwIchKJG0JycGJcCHIW0jcyoIOh1VLarAYz/KdCr/AALnxAihFQVZCzaDKrdyZsE8frruQ1vuWCbOaGNx3O0cP1NoQr2e5jqw/pJQT7M9urD4CqbjNSFpQlEFsF2MiyjMjBubjJHgCrKS00FAgnShvvEN6kD5qvte0cLPvPkd+CCJ8jjyGEFo61XnGOcg/M+iwdITu6V3ka0WI2uvR8p9Ws4LjIQ15b/E/wBJlNKnU9Vbw2O8bY7u2cWaHOrpn4SQfxgd8HkBRau4NkobIe0B7SYihlcCMI3hjdG9dUE74x4GqaPdgmxWyIsEBa6htEoaZnDQAaRDk0fHNaGnhvTsP1oTXUquvu2GOOjT35DhbyH3j5fNJRzOWC+bUY5KC+bT20pp9mzut50OZ81DI9sTHSPyDGl7vyt3dSn4QKBoyaMhxplVY/0g3x3RZ255dpLThWjWda5+K1vpjgy4xdkskWxF0G8bxdNKKxRuE8tdHa9lH45H9K9klcSSTnnU9Tl5Kj2B2b9TsTGuHtZfbS8QXDuM/SD8VflizLJ7nk0lHCwRUSFS4V1EASWERJpaiREeC7s+IXj2Mgro1C+InRHFiaWKdxW68gBj+qKMsR741C6FWRkUTrBAmSUqERJEVC6LPifxK+LQvKLSIuzHBcn9n1+C5Hkrww2yRUCMaFBAdyn7TglLJjlNSURSFwCY4lcHKhyGoxJg1dRNEybJbWtzJp4ZnlRTywm0icBIQhYbzYSASWk6B9BXhmDxRBf86dCqpyceGWQipLKFAS0/bXmgL2vcQsxZZAudXQNbWpPjQeKfclrkls8cszQx0gMmEbo3fZ154aEjcrEntUgeM7Q0NTqJKJyFk4G4EoCcEtFB7BE+MHVrT+ZrXfMJWNDfdDW/laG/8QnpF7IW0a7PXPqkIT0hCHcw8ZI8P/7Xd4rKW+19pIX7s2x8mDIu6kq8v214Y8IOchpzDQMys6Na0oBoNacloaSHG9mfrJ5exA9ttQhjc51KMaXEb8swK8zl1KyGw90G32/tJamOIi0TV0c8/YxZcKCoT9u70oRCM8scg4kH2ba765HqvRNg9nzZLGxrh7ab20x/neMm03UaR41VmpswsB6erCNGTmSdTmo5HgapHyhoqd3zVNabfiKUqg5ll01Wg20XmBpmeaq7VeMjs8ZaOATcVT8uJUNsnZGKyOYzcMTgD5VqtCFcYmdKyUgd8hdWpef1OHyKYyyvGcdoliO6hxivMOrUKWyzRyisbg8cQ19PMtRDIwP+qInsJUpoBtG1lssoraIW2mEZGaHJzfzN3LSXLf0FsYXWeQOIGIsNBI3P77NRy41QDXU/sdKb1ktotnnRE2qxYo3sON8bDShGeOMdBmN6psoT6GK7/ZnpRjTXxqh2G2vbb4XVwtnhp2rWijXA6SsHA7xuK0ZaknHa8MZ/sEdGoJIyj3MTCyqhSwz0q8oB7PkuRWBKj3lXogkE5ypkjYRVCwtyB5I6J1VXZg9RF4H9klEKkCUFUDmBggCzl6kutUUVS1skhjc9uTuzaKtia/7pca8+6tQgLwupsudBUkVBqASNHVBqx2lCrq7FF8lVlecMDvG7GdlhAArVtAa50JxcSQcwdUtx2gy2aKR2pY4EnXCx7mVcd+Ta1OajtN0zy1a5wY0jC5+IPfhIo4Ma0DCSMq81PesscEGAUZGxmdd0TBvO8O0Rtb0oZywcuLc8YKO3Ret2mKz5ljqTWgcLPGRgYfzvIPPAVsKHXn4DdpwVLsnYXNidNIKS2pwlcDqyIVEMX5Wip/UrxV3T52rpcFlUHjL7Y0sSrqpQqNxbtFC6q4qOYvoSwNrXR2QI5FeyeSySJMQyzAxGjQXAFx4NB1KEtVpdGwvkfDEwZlz6kfMLynb/AGkstsms1LUR2MhEjomuw4feD4wDXFWo1UpNk4w+0exEU1TXc92vIa1Xm+0O2bYw2a7bdCGsHesszT7Y73Yia10yyRNxekplvhdGIzFaAO+G5xlmWJzHcQSBRHCtyaRXO1RTZZ261mWRz91S1v5Rv8dfFB220tijfI80axpefCgHjVTRxUHT6KxfpEvX3bM3j2ko/mJAiaeWteoW3xFYRkQTnPkZsDdZt9tMsoOCJwnkrmC/WKPwyPQL2ZxrrqfhVZ/YnZwWOyMjcKSP9pNx7QjJvRoyWgDdFi32b5M3K4KMUVN8TVIZuaKnnwVcwfvQ7+ifNaauc47y7yBFP3VbfV79hZ5pairI3YfzuyZ8Vq1x2QMS2W+x5KHaja6QTCx2MVmcWtc4Z4HvNAyPmdSdAtXs3sBDZwJLQBabSc3yS+0a0nMsjY7IAHesT6EbrEs89qfm6IBrCf8A2yEmQ9RuXr6Quvb4NPT0RiuRWmgoMgNGtyA8FHNZmvycNd+VfNPCcllOS5yNOEXxgz9rs5jNN24nghRJnlqK0rrnqOh0VzfkVYsX4DU9Dks4ZM1saeW+Jiaiv054MLPObrvZsrB7FxBLeNmmIa5mfBwJ5L2x2uRqNx4jcvHvSWwFkDt4dIzqC0ZeFF6RshazLd9kecz2LGkneWDDXxSuojhj+nbnEtymlq4lNc8pTI3tG0XJMRXL2T20EDURGxOjhqiGxrzmLRqY1pKe0rgxKGqpsYUR4XVTapA5A22WbB5I35AAnyzr5LIWr/OWpkH3O7aJzu7Fn2UZ/O8OB5K7v63tjjOI0bQuea07jc8PjoOZQ+yd3uZAZZBSW0u7aSuWEGghjpuAYGZcapyD9Otz93wKTW+aj7IsrxvDsxXKpBOZo0NG9x3AblWf4xMWCRjGyMOhLTGH1yo12uW6oQu2dje9pAGLG2Pu6B/ZuxOYTuqPkri1Xmx7DhNS8CjTkWtIzxA+4WjwRqC2rCznsCUnufOMdEt3W5s0TZGVoagh/vNcDQtfzqEWFTbKxEsmkA7ks5fHXKrQxkeIg/zMcrsNSdkVGXDGIy3R5ETZpsDXPILsDS7C33nUzoOaeSBvHmm9s0feHmh3RXbX7Iw30jwS+76td5GW1k0s8LhEGg91hf7rQw76auKydpAGW8Hd+y9L9KGzTbO/1izPwMtbsNohB7pl94SNbw16btV5faR3jX63JqMk45QtJYlyehejP0cwW6J9otL39m17o2xsOAHCAXOc/eM6UW4is0TatgiZFH9xjBQFvF3Ekb1T+je82i6GRM7rxNIyQ/0kn9QIHgr2IZdPnrknNNDC3MW1Es/KiK22xsET5X+7GMVPxU0YOaxuw1xutdt7aYYgxxmkroXGvZM8df0ojbq88b2QNzaz2stPvP8AuR9RkfFb/ZG522azNYSO0f35DX75GngFOptVcOXz/sZ0lX8sFweaewZppI4jzTgPrgshY/o0ZMxUpoXN4Ej4qg28Jdd1oA/0yege2q1N8WbDM4bnHEOhVdbLCJYpI3aSMLTyqMj4HNdCsTh+DnXFws/IF6D3f5W0tOvbhxG+hYAD8F6OvKti7YbDbnNkAY2QNhlGlHMHsZR/Kamq9V0yr9cTy5rIuqcZG3XLKFS0SJeNM0uWMCvuQCzyk/hHiahZAOqaq72kteNwiaSQyheeJ0A+Kp+zprkP34HqtnSQ2Q5MbWWbp/0ZH0lWrDBBXXtHuHQN1XpGwcRbdlkrqY8f9RqF5N6RC60W2GyxjEWhrC0ZntZT3h4NXudlsTYY44me7FGyNvRgoClNTPMhzSppDiwKMxaqdJRJofYNRKnrlIORYhkpaqF0rWjMqGW82t/uaAfFKWXVV/VL9Bx3S+lMLSlqzlr2zjYadowcmgk/BVcu1uKuESO+SWlrY/xi3/wahpbJdm0dK0auHmoXW5g+9VY7/GJHZiMD5pW2qZ24JOfkLV0khiOh+7C79jfM5vdY9mNrpGufgxNZ3mNrTKjgDzorP/yCY5ujY08nh3TOgVKwPOp60UojKVt8nqJrDl+iyHj6oPJZyXoXNo4Ag5kc1XW6zslFMcjBlURuAryNQSuouSq1l66m/wBlj0lTfKFhle3L1iZwyADywgUyFKNGVER67xJKGXAqmV05vMmWKiC4SCDaRwqu9aHBQBqQj6qq2gvTiZLb+z2hxMwMboWNDcLn4CwuOdBTMnJeaGFz6uyoCQanLWui9e2zANilHTrWuVF5LNCGwuxbnHPi7Bp5rsvE2OyjD9mc15CtV28Hpno7u0RWJjqkmf2jgTkKVAoPBaW3XkIYnzPPdYMX6q0a2nN1PBDXdZhFFHGBkxjAAOBaHH4lY/0kXyS6OzMNS2kstPvPOUTfInxXSvEYZZiQW+ZLstAZ7Q6WQBxa4yy8O0dUsYOOEEeS3PrfL4+SqdnLpFmszIyO977ydTI8VNegNPBWLmBcD5XVPU3vD4XCO30mnVdSTXJL62nC3Hi4eKHoE2iylldNjnpQ+wTLPjpXMj5JoYoaKVs1Mjouo8R5L016Nz49mc/5Pxu/NlXfugK9rhjtAGOocBRrhqAc6HiEVc962qztEc0ZtMQoGzRH2oaNGPiIq7zRIFc9ycP+t489y6qSjYvuc+rbIcL9Mtob5jeNJW8nx4T4AnRdNbqjLIKs+fVSN3U+aoVEEw5aqxrBxjHD+/Uqj2jvdlljMrhUmrY2DPtHaAgcBvKffu0sVnBaXYpPwg6dTu+aysFyTW+ftrU8xwimTe6XAaMhGrBQZk5ordRGiDlNhUaSdzWEHeirZt8077wm7wa5/ZmhJfO6gL2/ytAoDzK9VDfrhyVHYr1DGMYxjAxgDWtGQa3gOJR0V8MOoI+XwWA/JUWy7wbK0tla6DUqjjtDXe64H5/FS0TKnGS+V5/0VvK7QzAFyf8AWi5TlkZPNLftDaT7oDa+KrzZ5pftJHEcK0Hkro3pZg7C92A/6jS0+Ncgi2Na4dwtd+Ugg9OKwZ1WUr5oYNyq6mf0yKqyXU1o90V+aObBTcp2sP0KJwYk5z+46sDWN6UUuJNokqlZPJPY7GlD1A8pDIqnHJO3IR2qY+dDGQlIaolFBKtBHbru3QuNcHItqC2IK7dK2cIOqXGRw81O0hwQJte7/JydW/8AILy+xWftCxn456M6uOBzjyAXoW2L3ixPNCAXtaToK0c7frosZdNhcbRdrA01cA+lD3h2znVp0XUeLzVTlr3OX8lFTuwmenW23MgjfK/3YwCR+MtADWjmSKrzS6L1i9b9YtbqkudKQBXFK45DL7oBXpt4XWJgWyMc9tSaGoac9VVP2Is7tLK3yfw41TN3llODg4NFdHi3U929M6Pbeyv0lpvzad+5Fx31C/SVn9QCqDsVZf8A1AHk7IZddapv/hEQNWukb0oR8lzk4aZvCbTN+PxCWcJmkbODoQehqlB6qig2fLNJT5Zo2OySt/jFwGgcN6WdMX9Mi1WT94liXJahCRPk+9hPREtf0QcwZauV1gYxmE1a4jxqP6SimWp9PeY7qKfLJQ4uSWo4JyryF9X0ywK26Gm36og9uvK1NB7KGB+W+Qtz81j782ivQgtdEY2kUPZAOy/MMx1C3GAJacMk9HzmoX1YYlLw9H8eDzC5tpWQkdpZ8TvxuLnEmurg40J5lbGxbWQy64geYr8VZ2i7Y35PYx1eI/sq2XY+znNrcH5SUvbqatTLdZlMvrouoWIYf/Cx9dFKs79OBAUkN4HgQeBp81QHZhzDWOQ65VU8UEzScVXDdhGaCVFLXyzX6PR1NzeLK/z2jQvvOmoRdj2m3YiPzLPQSO3kEHcW0I6lPdBUc0uo+m+HhjTqhYujW/8AkjfxN81yx/q65WetZ/7K/hK/sbW32ZkgwysZI3TC9oc3yO/msVfGwlKvscjonCp7MuJYSNzXfw+gyW6nOSCn+ufVd9Hng4JSlB5izzGz7X2mzv7O0ML8PvNd3ZQOLT98Faq7b7itDcULw7i05PaebeXEIjaK4o7XHhecLx7kmeIO4VGZB4aLyq0WOWzTua89nNGQ3ENCNWuy1B46ZrM1niq7uYLDNvR+TlHifKPVe14fXVIXqiuHaAzezko2YDdQNkbvLf5hwVzi+ua5LUaeVM9sjrKbI2x3RJKrqqLxSpVouwPL00uSrqKCRlU2qV4XAIlzwez7jm8Tpw4o2z3lG3SztJ4vcXfPRAS8FNHEF2/jPG1QpUrI5k/ucP5TyVtlzhXLEUT3zLHbITBPFWMkGgeWkEaUcNFXnZ2DtopgZmSQsbHERK44Q3Ju7MUR0bVK050rTPXgN5K2HVD2RiqyT7ZXbU7cusULXECWWR1Iwe6HYftHOA4VHWq85tW2142x4YbQ9uMhgbD7Juf4sGqE2rvn1u1Oe37NvsoQdzRWh6k1zWh9HFy4nOtDh3YwWR13vdq79Oiz9XZGmuU/0aujpdsoxf5NhYLvZZ4mQt+6Bizriec3EnfU1U4PBOdEE3AuBnNybb7ydtCKjFJDx1TiwFRBnNOazgoQTRxFNyY5SEJjvBQ8hISiaSuLuSYaqMB4JBVIXqPGeCQuU7ScEwlI0SescVDVOqiI2khlqmOYmHontAXuj2MdEb+YqkD+qI7IEZFRujRJnuCPtlyb5JVOUeNraH5V1HmgpCpLr+yQ7t6+h0y3xUj5nbHZPaiJzf8AriN9eSotq7j9YjDm0MsYOGo9+PVzHc8qjoFfu/YqM6j8w/ZMJZKoycXweTggFtCRSrozvaQaa8RvC2Fz3n6wwk5SMo2QfJ9OBWTvP7WT/e/+wq12K+1f+T9ysXylEJ0OT7R0/i7pKzHszUtaaJwan71y4tv2OpyNolKcmlAeGrnEDM7tFztfJRWv3R1Wj4yqN2pjCXWTP8ldKnTSnHvAsLqnNGx5oGFHQr6K/sfO0K9391mtu777CzFjTR89WDi2PV7vmFoJf2HzXnnpP+1j/wBp3/NyCbwsltSzJIydkic97Y2CrnkMaOZyHhqV7ddV3tghjibpGKE/id953UleS7D/APz4ervkF7ANfNcd5m2WY1+3Z1vi61tlP36JyVG5IUxYWDbSFDTwCQs5DzT2pkiFo8IVG9qkfooyhyGhmFcGpXJ7FIeRuEpj4uim3rnqSFIFfEeATCKcVOUj17JamQly6oSuTXIyRS8JDaRxHmoZdCqa2aeKthBMrm9pd4+Y81yp1yt9NFe/+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://t1.gstatic.com/images?q=tbn:ANd9GcRl_lMuYngfq5DlfEgV8xWNn1F881rkxZRV6_HsV2Uzyowg_Wv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071834" cy="2871497"/>
          </a:xfrm>
          <a:prstGeom prst="rect">
            <a:avLst/>
          </a:prstGeom>
          <a:noFill/>
        </p:spPr>
      </p:pic>
      <p:sp>
        <p:nvSpPr>
          <p:cNvPr id="7" name="Облако 6"/>
          <p:cNvSpPr/>
          <p:nvPr/>
        </p:nvSpPr>
        <p:spPr>
          <a:xfrm>
            <a:off x="785786" y="4857760"/>
            <a:ext cx="2857520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 d = b c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Овал 5"/>
          <p:cNvSpPr/>
          <p:nvPr/>
        </p:nvSpPr>
        <p:spPr>
          <a:xfrm>
            <a:off x="2771800" y="0"/>
            <a:ext cx="32403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Пропорциональная зависимость</a:t>
            </a:r>
            <a:endParaRPr lang="ru-RU" dirty="0"/>
          </a:p>
        </p:txBody>
      </p:sp>
      <p:cxnSp>
        <p:nvCxnSpPr>
          <p:cNvPr id="8" name="Прямая со стрелкой 7"/>
          <p:cNvCxnSpPr>
            <a:stCxn id="6" idx="3"/>
          </p:cNvCxnSpPr>
          <p:nvPr/>
        </p:nvCxnSpPr>
        <p:spPr>
          <a:xfrm rot="5400000">
            <a:off x="2257743" y="725892"/>
            <a:ext cx="731087" cy="1246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5"/>
          </p:cNvCxnSpPr>
          <p:nvPr/>
        </p:nvCxnSpPr>
        <p:spPr>
          <a:xfrm rot="16200000" flipH="1">
            <a:off x="5867995" y="653028"/>
            <a:ext cx="731087" cy="13918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928662" y="1785926"/>
            <a:ext cx="1857388" cy="793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прямая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43636" y="1857364"/>
            <a:ext cx="1800200" cy="793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обратная</a:t>
            </a:r>
            <a:endParaRPr lang="ru-RU" dirty="0"/>
          </a:p>
        </p:txBody>
      </p:sp>
      <p:sp>
        <p:nvSpPr>
          <p:cNvPr id="29698" name="AutoShape 2" descr="data:image/jpeg;base64,/9j/4AAQSkZJRgABAQAAAQABAAD/2wCEAAkGBhQQEBQUEBAVFBQUFRQUFRQWFRQUFBQQFBQVFRUVFBQXGyYfFxkjGhUVHy8gJCcpLSwsFR4xNTAqNSYrLCkBCQoKDgwOGg8PGi0gHyQpKSwqKiosKSwtKSksLCkpKikpKSwsKSksKSksLCwsLCkpKSwpLCwpLCksLCwpLDYsKf/AABEIAMABAAMBIgACEQEDEQH/xAAcAAAABwEBAAAAAAAAAAAAAAAAAQIDBAUGBwj/xABFEAACAQIDBQUGAwYCCAcAAAABAgMAEQQSIQUGMUFREyJhgZEHMkJScaEUYrEjM3LB0fAVYyVTc4KiwuHxFiQ0Q5Kjsv/EABoBAAIDAQEAAAAAAAAAAAAAAAIEAAEDBQb/xAAyEQACAgEDAgQFAwIHAAAAAAAAAQIDEQQSITFRBRMiQTJhcYHwFJHBUqEjM3Kx0eHx/9oADAMBAAIRAxEAPwDuNChQqEBQoUKhAUKFCoQFChQqECNZb2kQZ9nSDq0Qv0vIo/nWprNe0NrbOnIF8oR//hIrfyoJ/CzWn44/U5HLEBC/ZXtZgoOrALKG1I46qxqj3gUdvJb5yP0H61bPiMtlik72WSRSpGjdoZFF+uXN61nsY5a5JuTqfEnifrXJk03g9NWnhyY5s9GF2ZCYmGVzyyn4h9Dr5U5PgmESxgEsszBra6EDKx8COdSyLYpV+ERWtyydnc/rVezmSG4JzRgK1ibtD8JNuNr286YWEhCWZyydA9jrhtpYphqOwAB+kij+VdlFcV9ha/8AmsR4QqP/ALK7UKbp5iczVLFmA6SwozQrYWMFvN7I8PjJe1SR8OxN3EaqVc/NlbRW8RTOC9iOBX9488p/NJlHogFdBzUeag2R64NPNnjGTNYL2b7Ph1TAwk9XXtD6ver7C4GOIWjjRB0RQo9AKkUKMBtvqCjoUV6hQdCheivUIHRGhegahAlNKolFHUIChQoVCAoUKI1CB0KK9C9QgdCivRXqEFUKK9CoQFqRJEGBDAEHQg6gjoRTlCoQ53vD7JonJkwL/h5OOTUwk68BxQ68Rp4Vyvbe7WJw8nZzYaTMeGVGkV/4HQEH7GvS5FFal56eMnkdq11ta29V8zzxg90Np4hQEwLL3QnaSZYmMY+Elje3lVxs/wBiOMb97iIYQeIUPK1unwr967fahaiVMQHqrH04MnuN7Po9lhyJWlkkyhnYKoCrwCoOAub8TWtoUktatUkkLyk5PL6hmmpsSqC7EAdSbD1rKY3fm8pSFGKK1nltcKo4so5gdTVHtRmR3OJmd3YAwMBdch4uo90NrbwpWepis45HatDOTSlxnou5p9t74CFM0UZku2UNeyhvHn9qp9gb/O+JWPEBQsmisoIyvyBueB4fWsnisZcAe6iA5V6X94k82PM1EbZUto5XUrHI6gNzALBQbfD1vXNersnZmPRHfh4XRClqziT6M7mppdZ/dPbf4iIhmvJExjk8WU2DfQjX1FXwNduMtyyjylkHXJxkKpJo71nt+cbJFgpGhbK/cUNewGZwCSeWl6kpbVkqEd8lEv8ANRdp/d64Wd7p4XtI5YixuHLIykaEa6inTvw7KQqaDvnS+XqePDWkP1q/pOyvCJYzvR3ANRg1xDDb44o3aLMLae+BcgXICk94gDlXS9wduSYzCCWX3s7rfhcKbA/WmKtQrHjGBTVaGWnW7cn9DSijohQpk54dChQqEBRGheiJqEGMZjFiQvIwVV1JPACqI794e9lLNfQHLYX+pp7fjD9pgJ14XTj0swN64pisQEIMDyZblSjgZlca2NuINI6m2yt+k6vh+lpuT8zP2Oznexe93ALC4zONfQVAb2gKupQN4BrWHgTxrjUu15CbFyBzt0+mlPDDs06o0hZHGcOCRmjCljbodCLUr590uh0noNLX8eWdu2Vvvh8RIsYYq7cFbmQL6EaVohXn/dhlGMwMyDKGnyMtywDcNCeoYV37NXQonKS9RxNZVCuS8vp8xd6F6bLVU7d3liwYXtSbtfKo4m3GtpSUVli0K5Tltissur0V6xb+0VCvdWx6HU28bVXYrfSRlzCcRrfgsYZjbjlub38TpSz1lXsx5eGah8uODouahmrm/wD4/ZD+/Rl5Bk182HE+VKf2tord6LMo+IGx8e6f61UdZU/cuXheoXSOTopas9vNtYLaASBGkBLNcDJEONr/ABHgPWrTAY9Z4UljN1kUMv0NcH3k3olbESiQFZA7KwPIgkAWPKr1NjjH085K0OmjbY97xg0k+11iR1VgM3dNj3UjHwL8zHmx+lUG0d7u4qZrql8oPAX6VncW0pUO9yrDRgbj6EjgfCn8O5TDZ4wMwktISoY5fhGvKuaqXN+tnelqa6v8tZfdkqDbbSHKx0/rW2hR5m7U37CPDAX+EFQBk+ucXtXPsVGpQTxDLraRBwV+o6A1a7P2kxiKh2ynUrfukjhcc6CcFS844ZvCb1ceuJL8ZuNjlsHiGnMihZJZVMWuZ41JLOPEHW3PXrXS4pQQCDcHUEcCDqK5bKyPic0kiquGzkqTq6kZ1y9bs1j9K0242Lc4FM/AFgnXsgbL5cbeFqf0tmHtXT8ycLX1OSU2+ff+DX5qyntKkP4Bgi5iZIgF5N39QfCwq0l2jasZ7RNoNNg2jQEtmRrC9yFJvbx1+1OWS9Lwc+mPrTOfbWiVVXLFlDAWYFigtclY2OrXNyWPlpSdkQNmVxlscy5De8qhe+o5cOF+dQptoI0eXvrIcuZW93ui2ZQdb8NOVqmYXacaLEzOA0Pa90/EX1U36C+v0rmbfVk9DvahhE9VWIwnOMkJlc66sr96Mgc7ggadDeuoeytbbNj8XlPq5riMm1YzEis4zoSFNxrGdcv1BuR/FXYdwdqCPAQJY6An1YkfamKXifQQ1sf8HGecm8DUoGq+DHZqmI9P5OK0Og0dEKOrKG81EWphp6jyYy1C2HgTvBHnws69YpB/wGuMq8zRDvK8yqBe6AxhkuVX/WS5RqfhGnE11XaG1QFIJFiCPIgg/rXEVkTDuUxMb5Q11de73gdCjEWIItcG3Wk9Ry+DqaFJJp/IjYXDdpKFJIGpJ5hQtz51ZYGZcsRQHVm7MMQcsgHeTN8rq3kRzqrXaIjmEmliWJFx7rXBAP0NRcTtOMqscRZgpZr2uxY2tYDpS9a4Ohe908N4LbZ+0AuIwwVWVY8Qjd4jNmMig3tpoBavQ34kV5tw2HxGJmVlw7i7KS5UqO6Rdjfnwrs2ExMh1Y8aapys5Obq1GaWDWfiRXN/bAf/AEzD/NH2Q2+1bCGQ86y3tEgEq4UNe3auDbjl7MkgePdt50V/qrM9H6LlJmDXD2kcdqVjVO1zWzfszbLYczdreVRdo4qSNipYG1u8BxHFSPI1ZoqvB3NM8TKoJvYM91XNzAkQi/RhVTvCe+BzWONW52YJY6+Fc2VMUuT0Feqm21kR2IsDPiMhIuFALMF5FrcPpUY4Fs7KCDkFy3Bctrgm/C45VLws6SEXgBkABZmY9mAotndfTTmafxuDkcWXKFJzWZgskp+bJ000Xlat/LjtykJPUWb8Sf7naNw5b7Nwn+xX7E1i/a9ulcfjYRqLLiAOajRZfL3W8CDyrS7hYr/RuG/2dvRmq8mdXUq4DKwKsp4FToQfrrT2FKGDj7nXa5LueddnPICezIAAu+b3MvDvX/71ZQoFOgUCQWMZa8Uo/wAuT4T4GntubDGz8XJA9+xmW8Tn5L3W/wCZD3T5HnVdhIyO0w8g0ILKeQYC+YHoaXitvA9OSnz+MTPMsSSRqHBci4cAZQOlvePjTWz8Tlakw7SuAsw7RPE2df4WpvB4R55MuFiklN9Ai5iB+YjRfM1jZB2dByizyXl/+mxwsbYuZFBu8pVb9NAC3kBXY8PhFjRUUWVQFA8ALViPZ1ujNhi0uLVVfLljjDBit/fZiNLnQAAngda3eattJQ602+on4lrI3yUYfCkNPhgaiy7IRuKg1YXoCnDl5M9jdycNN+9gR/qNfXjUJfZnghww0Y8r/rWvoxVbUFvl3MzDuPh092FB/ur/AEq1w+yAvAVZ0YqKKKc37jcWHtUyNaQgp5aNIyYsUdAUKsEqnW9R5MNepxFJK0DNUylm2SG41Cm3Xjbit78QeFaQiklaFruGpM5tt7c7BQ5bYZDI3DjYDhcre2vCibYX4YqpVVZgCEjjzG3iRYelVW2d5c88hYah2W3QKSAB+tRTvMerW5at9ta41t7c3wz1dGjxVHlc9c/2NhtHCxxsEMvZOVBOUloxfkw4ofWl7SxAjydmzKltWt2pc9Q+a3lYVhv8fHy0o7XcLm7JsvzWIX14UHnSecRCWjhHbun+M0e1dq53LRBo1A4Zze/zHXQ/So23Nts+Awsz6lJgWPUDMlzy51m59uEg2HGtHsTZ/a4JUPeS7ix4HvXP3NbabdKTyYa+NdUIqC6GYOKjvHGr5o8jxs1iBaRrjj8pymqjEi1weRPmQbXvzrV4rcBD+7zRn8rG3oeVVs24eKGiSRsPzgqftTEqW2KV6uCRUrjsqqqrZQVZ+sjA31PyiwsKemxUEZMgZ3e5Iz90K3Uni1r/AGqxh9nsp/fS+SAAetW2B3IijN+zBPVu8fvRxg11F53wzwi93MxrLg4V6KfQsTWkixh61Q4XCFRYaVYREit48CcluYzvdsIY/DFNBIl2iY8A9rFSflYaeh5Vg9nezzHy9yR1gjGhzP2ht+VU4jhxIro/41VIBbXkouW8lFzRYjaLILiIjxkKx+gY3oJTiuWawhZ8K/uVGyPZbg4rGbPiGH+sOVL+EaaW+tbLCxpEuSJFRR8KKFX0FZWXaWKLIAoGc2TKAysT0bnUzEbYkhl7IqJmAGbICCGPw21vQx1EOzNJ6Ozj1Js0vaUoSVTQbXvo0UinxW/6G9Soceje64J6XsQehB1rZWxfuJyolHqixElLElRFelq9aGWCVmpQNRw1LV6srA8Gpa00DTimrBH0p9aYSn1q0CxQo6IUdWCQTSTRE0ktQGiAxpN6S0lMtNUYRw7eSLJjMQvSZ/Qm/wDOlbExad6GYDs5bd4gXSQe61+VSN+Fy7Qn8WDeqg01Ps+CDIk/aM7qGYqwURhtBYWObnXGUXvb+Z6mVkfJjF9hGF2ZlxaQyj4xfoy8dPA1YNthxj8pY9nn7Ix/Bk0W2XhzpyWJswS+afD2eJuBng42/itpUWUQviRP2yKlw7IbiQOumULbXl6Uxs2rjuJu7zJers19yq21hhFPIi8Axt9DqBXQNxFBwnUdo1vEEKf1vXOtqY7tpXf5muOtuA+1bf2e4m2GYE8H0+hUf0NVT8bJrE3THPU1phFIOHFGMRfnRiSnjkcjfYCknD1IBoEVWCskUxVldt7eyTtGSQEsNDa9xfWtkUrmO+ItjZf9z/8AApTV/BhM6nhji7eVngvNl7d7JiYmW5FjccvrxFSBtGxuI4s3zFS5+t2JrIY3DhFieMnLIl+pEi6Ovrr51IwEWIdS8aFlGnEakclvx8q5+21cJ5O63p5+uSx7G6wW3MiNI7l59VjUjuxg6FgLWvUOPbjCPIV5kllZkdr8c7DVqykO3CNGHD1BpUu29O6KF22dC46OjmXU0ybXEZzRworfO2aRweoLcKq8btcFizvmc6kniTUGDZeKxAzKll5FiEzfS/GqieJkYq4IYGxB45ulXKNrXq4Krlpot7OX7s6HuTttpjIhJKoFIub2uSLfatcjVg/ZxhismIDAqwWK4PEXLHWt6q11tNny1k814ht897R1TTimm1FLFNI548pp5KZQU8gqwCRHT60wgp9aJAMUKOhQqyiqZqZeWlSVFkvWZshM09QMRj7U5OpqpxcBoGzWKMBvtJmxbMOaofQW/lTW9JztHKvuyRgA/mGlvrTu+WDkV1cRswtlNhcggkg26VTbO2jigMsMctuhUZQeozcDSLTTefc7cZbowlDquPsW28WKKTQlTZ0jS55g6WB/vnUbasSyp+IiFgdJVHwSdf4TRJsKeRi0rAEm5JbO32H8608O4Cw4cTTyyFHtdYxxFrjOb2A+tZ79zaXP8GvleSo5eH0+ufYwTGtFupjmSMgcC1/tatNs7dvCS92N8jngJUBDeAYVGxm734STI6BeYym6kdV/pVVy2ep9O5L4q1bI/F2fBY4bGk1ZRTVCwOFDC6kH9R9RVlFhbV0ItPlHEnFxeGPRtTopCpSibUZmKtXMd9IS20HVQSWEdgOJOWuktKBWG2s/+lHbpBmH8QjNYXR3JL5jejm65OS7FUmEcQyQyIVZf28YPPLpIARx0t6Ue05ymGwgQkWVnvw74Isab2NjCsLOdTDIkgub919JF15EX0qRj8CZFEMdi0THKCQC2Hl1VhfjbgaxUVt4/ORxze/Eun/RH3liAnDAW7REkI/Mw733pvYsQaW7DMEV5CvzZFuB60reacGYKpv2caIT+YakVEwGNaFw8ZAYddQQeII6UtPCsydCrdKnC6lkJ8VjX0LeV0jQfXhYVKxUio7Ylu9rkgB+NkAUzMPlFvOnIdrS4lSZTkgU2ZYxZpXPCJTxN+duFFj8PBnLYyYh9AIorERIOC3HSmNqa4f7iO9qeJLH+kuPZpIWbEsxuSY7k8ycxvW9WsLuJAIXxSA5gHjAPUZSR+tbOOWmaOIcnO1mJWtolilrTKNTqmmEJMfWnkphKkJVgMfSnlppBTq0SAF0KFCrKKpkpl4qlEUgigNSC8NY7aO8RLssVgoJGa1ybaH71vCn9+FcRxGMMOIlQ8FlkHox/rXP1spRS2na8Jrrsm95eTYl395ifPSrHZuIlk7iQRygfNGNB4vyqlgnDDSr7dvb/wCFZgyZke2YD3umnUcdK5lMt01ueDv6urFT8uOWiTDg4ZDlZIFbpHiGBv4XUirAOcEuVmmSM8pEWaLXkGU3FU+NwGFe7QYlUB/9uRW0+hHCpsW31iwrQs/4hjcLoQqgi1izanrTqmo5z9mcWyuViio5fdNPj7vgakjgds0Qwt+Ni0sYv/AdKj7WwuKnbPIA9tB2bIVA8ADVHRNMBzt52pOV6ksNfsdavRzrkpRln68sehlZDdTZh0q9wO8AOkuh+YcPMcvrWTl2ko51Ck218ooarpwfp6G9+lruWJ9TqV/78DwpqQ1A3WnMmDiYm5sR6Manyiu9F7opnjbI7JOK9mQMQ9qwW3sd2ePDnhlUHrlIKtb1reTmsnvJu+MRYklWXgRQTi2a0zUXyUxiEGGmGdG7UqqZTe6A3uRyqPM3aYdH+KEmNjzyNqh/lUHF7Fnh5CReo0bzFNYPa2TOrC2dSpVrr4gjxBpeSkvoPwlBrKfORQb+/HnU7Z+E7WQJmCg3LMeCoBdj6VXg1IU6Um+GdRPMexf4XaKviIkQ9nEmZYr/ADlSBI35i2tBtiR4fv4qVXI1ESG7OeOp5C/Gs22JF8qgu3RRf1NWGC3emmN5D2ankNWI+vKmYKU+qELpQrfEvbk1m5WKLdu7cXkBNuFwvAfTQVtIXrM7CwHYIEUaD+71ocM1OVrasHIvmpyyWcb1ISosIqXGK3Qsx+OpKUxGtSUFWZseSnRSFFOCjAYdChQqFFcaSaMmkk0BqEa5ftuWCLETxzx3Es8hL6XTuoVI0v8AFyrprPXMd78KJdoSwkhWkWKSJjw7YJlynwYC3kKWvzgd0izJ5M3OrYWZkvcC1jyZCLqw+o/Q1aYbGhhe9Ve08HJHHEJUKspkjF+aKQykHmO8beFV6yEcDXFurw+x67TX7oLPJp5MUo51Em2uBwqiaUnnS8Oyh1MgLLcZgOJW+orNV5eGzeVyim0iZNtdjwqK2IZja5N9LDmelXG8OxURRPh9YWAJA1AvoGHPKfsai7swBsVGDwGZvNRf9bUx+nxNREf1u6pzXt/uTP8ACcPBlXFyv2jAEqmgQN8zczULb2xvw0gAJZGF1Y2vpxBtobUjeOQnFTX+a3kFFW+9DZsJhmPHT7xi/wClMuMWpJLoIwnZGdcm87uqNNuQ18DH4GQf8VXLLVFuC98EPCST9b1oqeq5gjj6ni2X1IcmGqJNgr1cBKLsK0aMMmZn2XflVVj91ElBDID+vrW6/CUoYMdKraXvwckn9ncoP7CSw+VtQPoacw3s/nP79xb5U5/U11gYSlDB+FD5aD/UTSxkw+z91liFlQD9fOrfD7KtyrSjBDpTi4MUW0ydhTwYG1TosLVgmFp5cPR4AciNFDUpI6dWGnVjokgMiY0p9RRKtOKKvALFLSxRLR0QAdChQqEKpjTbPSXamXkrNmyFM9cy9o8DNjIjGpLNELBQSbqx4W+v/WuhyzViN9tpPBJDLHa5WWM3Fxa4PDrelr8OPI9om1Z6Sv8A8FmnVGxsojRAeGUMQeJZvdvp4mqHbKQrLbDG6BRc6kZ9b2J48qsMJgTjYy0uJPalmEasRlOQAnu+fKqGWMoxVhZgSCOhvrSVz9PCOzpYve1KXK9vYKhRVcbF2WjI889+yj+EaF307t+nDh1peEHJ4Q9baq1lj+7W2whMMtjE9xrwVj16KaeTAfgsdGT+6YkKx5BhbKfEafUU/sqSDGh4jh0jIAKleNuF72vcaetFsycTo+DxJ7y3VG5nLwt+YaW8L0+ksLnPb/g4tknvlhY/qX8kTePY0j4o9nGzdrlIIBIBtla55daRvVi1JjhQ3EKgE8RnIAtfwAqPjto4mEmF5m7vjxXkQ3G1qqaXtmllJYHtPTJ7ZSecdDoG4U9sMR0lb7gVqkkrDblSWicf5n/KK12Hkp6h+hHG1i/xZFihp9VqNEKmRitxJilSliOlItOhaJIFjYjpYip5UpwJVgtjAipxYaeC0oLVlDaxUsJTgFGBUKE5aMLSrUdqsmQgKUKKlCrBDAoxQFHUKBQoUKhDPO1R5JKckaoc0lZMYSG5ZPGsjvvCJIQQe8jZgOoIsR6fpWgxUlUeOTNe9ZTW5YGapOElJGNwcZliYJfPG3aqB7xW2V8v5gQDS9p4jt0SY+/+7k/Myi6v5rx8RS8TA2GlEsWljfnYHn5Gntr7Rw8kP7FMkkjq7pY2BUMLg8OfKkZR2xwzs1275KSXUpa1U6W2UtudifOTj+npWUNazYUgxGDfDlgGAIF+hOZSPOg0/Vr5GuuylGS9miu3PJ/FDxRwftUXbctsXKVNiJCQRyYW19atMDhvwAeWcrnKlY41YMSSdSbcBoKzU01yWY6kkk+J1NSWYwUfcqvE7ZW+2Evr3NXKybQw+a4WeIXPQjnf8p1+hrKiov465tGCx6DhU7B7CnmIzfs16c7UUoSt5xgCNtenyk8rsabc6+V+mceoXWtthI6pt3dlCGMKNbVp4I6erhtikca+3zJuQ7DHUyNKbiSpKLWyQqxSCnVFJApxRRACgKWKIUsCrKDUUoCgBSgKsoAFHQtR1CgqOhR1CgAUYFACjtUKDoUKFWQFChQqEMvJUOUVYSJUaSGsmNJlVPHVZiIa0EkFRJMJQNGiZl8XhL1k9pbOMRuB3D9q6TLs+/KoeI2DnFiONZzrU1g3pvdUtyOa5qYfaKqdDryy8ftWwxPs1Ba+dgOgqVgtyo4vdS56mlY6bD5Z0J+I7lhIxMUE85uiWHzOST96tMHudfWZyx6a2rbx7JtyqVFs+mI1pewhO+UurKHA7DRAMqAeVXWGwNT4sF4VNhwlapGDkNYTD1aQRUIcPU2KKjSMWxKJTyrSljpwLRmeRIWnAtGFpYWoCEKWBQC0sCiIACjoAUdqhQKO1C1HUwUFR2oWo7VZQKOiFHUIChQoVCAoUKF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data:image/jpeg;base64,/9j/4AAQSkZJRgABAQAAAQABAAD/2wCEAAkGBhQQEBQUEBAVFBQUFRQUFRQWFRQUFBQQFBQVFRUVFBQXGyYfFxkjGhUVHy8gJCcpLSwsFR4xNTAqNSYrLCkBCQoKDgwOGg8PGi0gHyQpKSwqKiosKSwtKSksLCkpKikpKSwsKSksKSksLCwsLCkpKSwpLCwpLCksLCwpLDYsKf/AABEIAMABAAMBIgACEQEDEQH/xAAcAAAABwEBAAAAAAAAAAAAAAAAAQIDBAUGBwj/xABFEAACAQIDBQUGAwYCCAcAAAABAgMAEQQSIQUGMUFREyJhgZEHMkJScaEUYrEjM3LB0fAVYyVTc4KiwuHxFiQ0Q5Kjsv/EABoBAAIDAQEAAAAAAAAAAAAAAAIEAAEDBQb/xAAyEQACAgEDAgQFAwIHAAAAAAAAAQIDEQQSITFRBRMiQTJhcYHwFJHBUqEjM3Kx0eHx/9oADAMBAAIRAxEAPwDuNChQqEBQoUKhAUKFCoQFChQqECNZb2kQZ9nSDq0Qv0vIo/nWprNe0NrbOnIF8oR//hIrfyoJ/CzWn44/U5HLEBC/ZXtZgoOrALKG1I46qxqj3gUdvJb5yP0H61bPiMtlik72WSRSpGjdoZFF+uXN61nsY5a5JuTqfEnifrXJk03g9NWnhyY5s9GF2ZCYmGVzyyn4h9Dr5U5PgmESxgEsszBra6EDKx8COdSyLYpV+ERWtyydnc/rVezmSG4JzRgK1ibtD8JNuNr286YWEhCWZyydA9jrhtpYphqOwAB+kij+VdlFcV9ha/8AmsR4QqP/ALK7UKbp5iczVLFmA6SwozQrYWMFvN7I8PjJe1SR8OxN3EaqVc/NlbRW8RTOC9iOBX9488p/NJlHogFdBzUeag2R64NPNnjGTNYL2b7Ph1TAwk9XXtD6ver7C4GOIWjjRB0RQo9AKkUKMBtvqCjoUV6hQdCheivUIHRGhegahAlNKolFHUIChQoVCAoUKI1CB0KK9C9QgdCivRXqEFUKK9CoQFqRJEGBDAEHQg6gjoRTlCoQ53vD7JonJkwL/h5OOTUwk68BxQ68Rp4Vyvbe7WJw8nZzYaTMeGVGkV/4HQEH7GvS5FFal56eMnkdq11ta29V8zzxg90Np4hQEwLL3QnaSZYmMY+Elje3lVxs/wBiOMb97iIYQeIUPK1unwr967fahaiVMQHqrH04MnuN7Po9lhyJWlkkyhnYKoCrwCoOAub8TWtoUktatUkkLyk5PL6hmmpsSqC7EAdSbD1rKY3fm8pSFGKK1nltcKo4so5gdTVHtRmR3OJmd3YAwMBdch4uo90NrbwpWepis45HatDOTSlxnou5p9t74CFM0UZku2UNeyhvHn9qp9gb/O+JWPEBQsmisoIyvyBueB4fWsnisZcAe6iA5V6X94k82PM1EbZUto5XUrHI6gNzALBQbfD1vXNersnZmPRHfh4XRClqziT6M7mppdZ/dPbf4iIhmvJExjk8WU2DfQjX1FXwNduMtyyjylkHXJxkKpJo71nt+cbJFgpGhbK/cUNewGZwCSeWl6kpbVkqEd8lEv8ANRdp/d64Wd7p4XtI5YixuHLIykaEa6inTvw7KQqaDvnS+XqePDWkP1q/pOyvCJYzvR3ANRg1xDDb44o3aLMLae+BcgXICk94gDlXS9wduSYzCCWX3s7rfhcKbA/WmKtQrHjGBTVaGWnW7cn9DSijohQpk54dChQqEBRGheiJqEGMZjFiQvIwVV1JPACqI794e9lLNfQHLYX+pp7fjD9pgJ14XTj0swN64pisQEIMDyZblSjgZlca2NuINI6m2yt+k6vh+lpuT8zP2Oznexe93ALC4zONfQVAb2gKupQN4BrWHgTxrjUu15CbFyBzt0+mlPDDs06o0hZHGcOCRmjCljbodCLUr590uh0noNLX8eWdu2Vvvh8RIsYYq7cFbmQL6EaVohXn/dhlGMwMyDKGnyMtywDcNCeoYV37NXQonKS9RxNZVCuS8vp8xd6F6bLVU7d3liwYXtSbtfKo4m3GtpSUVli0K5Tltissur0V6xb+0VCvdWx6HU28bVXYrfSRlzCcRrfgsYZjbjlub38TpSz1lXsx5eGah8uODouahmrm/wD4/ZD+/Rl5Bk182HE+VKf2tord6LMo+IGx8e6f61UdZU/cuXheoXSOTopas9vNtYLaASBGkBLNcDJEONr/ABHgPWrTAY9Z4UljN1kUMv0NcH3k3olbESiQFZA7KwPIgkAWPKr1NjjH085K0OmjbY97xg0k+11iR1VgM3dNj3UjHwL8zHmx+lUG0d7u4qZrql8oPAX6VncW0pUO9yrDRgbj6EjgfCn8O5TDZ4wMwktISoY5fhGvKuaqXN+tnelqa6v8tZfdkqDbbSHKx0/rW2hR5m7U37CPDAX+EFQBk+ucXtXPsVGpQTxDLraRBwV+o6A1a7P2kxiKh2ynUrfukjhcc6CcFS844ZvCb1ceuJL8ZuNjlsHiGnMihZJZVMWuZ41JLOPEHW3PXrXS4pQQCDcHUEcCDqK5bKyPic0kiquGzkqTq6kZ1y9bs1j9K0242Lc4FM/AFgnXsgbL5cbeFqf0tmHtXT8ycLX1OSU2+ff+DX5qyntKkP4Bgi5iZIgF5N39QfCwq0l2jasZ7RNoNNg2jQEtmRrC9yFJvbx1+1OWS9Lwc+mPrTOfbWiVVXLFlDAWYFigtclY2OrXNyWPlpSdkQNmVxlscy5De8qhe+o5cOF+dQptoI0eXvrIcuZW93ui2ZQdb8NOVqmYXacaLEzOA0Pa90/EX1U36C+v0rmbfVk9DvahhE9VWIwnOMkJlc66sr96Mgc7ggadDeuoeytbbNj8XlPq5riMm1YzEis4zoSFNxrGdcv1BuR/FXYdwdqCPAQJY6An1YkfamKXifQQ1sf8HGecm8DUoGq+DHZqmI9P5OK0Og0dEKOrKG81EWphp6jyYy1C2HgTvBHnws69YpB/wGuMq8zRDvK8yqBe6AxhkuVX/WS5RqfhGnE11XaG1QFIJFiCPIgg/rXEVkTDuUxMb5Q11de73gdCjEWIItcG3Wk9Ry+DqaFJJp/IjYXDdpKFJIGpJ5hQtz51ZYGZcsRQHVm7MMQcsgHeTN8rq3kRzqrXaIjmEmliWJFx7rXBAP0NRcTtOMqscRZgpZr2uxY2tYDpS9a4Ohe908N4LbZ+0AuIwwVWVY8Qjd4jNmMig3tpoBavQ34kV5tw2HxGJmVlw7i7KS5UqO6Rdjfnwrs2ExMh1Y8aapys5Obq1GaWDWfiRXN/bAf/AEzD/NH2Q2+1bCGQ86y3tEgEq4UNe3auDbjl7MkgePdt50V/qrM9H6LlJmDXD2kcdqVjVO1zWzfszbLYczdreVRdo4qSNipYG1u8BxHFSPI1ZoqvB3NM8TKoJvYM91XNzAkQi/RhVTvCe+BzWONW52YJY6+Fc2VMUuT0Feqm21kR2IsDPiMhIuFALMF5FrcPpUY4Fs7KCDkFy3Bctrgm/C45VLws6SEXgBkABZmY9mAotndfTTmafxuDkcWXKFJzWZgskp+bJ000Xlat/LjtykJPUWb8Sf7naNw5b7Nwn+xX7E1i/a9ulcfjYRqLLiAOajRZfL3W8CDyrS7hYr/RuG/2dvRmq8mdXUq4DKwKsp4FToQfrrT2FKGDj7nXa5LueddnPICezIAAu+b3MvDvX/71ZQoFOgUCQWMZa8Uo/wAuT4T4GntubDGz8XJA9+xmW8Tn5L3W/wCZD3T5HnVdhIyO0w8g0ILKeQYC+YHoaXitvA9OSnz+MTPMsSSRqHBci4cAZQOlvePjTWz8Tlakw7SuAsw7RPE2df4WpvB4R55MuFiklN9Ai5iB+YjRfM1jZB2dByizyXl/+mxwsbYuZFBu8pVb9NAC3kBXY8PhFjRUUWVQFA8ALViPZ1ujNhi0uLVVfLljjDBit/fZiNLnQAAngda3eattJQ602+on4lrI3yUYfCkNPhgaiy7IRuKg1YXoCnDl5M9jdycNN+9gR/qNfXjUJfZnghww0Y8r/rWvoxVbUFvl3MzDuPh092FB/ur/AEq1w+yAvAVZ0YqKKKc37jcWHtUyNaQgp5aNIyYsUdAUKsEqnW9R5MNepxFJK0DNUylm2SG41Cm3Xjbit78QeFaQiklaFruGpM5tt7c7BQ5bYZDI3DjYDhcre2vCibYX4YqpVVZgCEjjzG3iRYelVW2d5c88hYah2W3QKSAB+tRTvMerW5at9ta41t7c3wz1dGjxVHlc9c/2NhtHCxxsEMvZOVBOUloxfkw4ofWl7SxAjydmzKltWt2pc9Q+a3lYVhv8fHy0o7XcLm7JsvzWIX14UHnSecRCWjhHbun+M0e1dq53LRBo1A4Zze/zHXQ/So23Nts+Awsz6lJgWPUDMlzy51m59uEg2HGtHsTZ/a4JUPeS7ix4HvXP3NbabdKTyYa+NdUIqC6GYOKjvHGr5o8jxs1iBaRrjj8pymqjEi1weRPmQbXvzrV4rcBD+7zRn8rG3oeVVs24eKGiSRsPzgqftTEqW2KV6uCRUrjsqqqrZQVZ+sjA31PyiwsKemxUEZMgZ3e5Iz90K3Uni1r/AGqxh9nsp/fS+SAAetW2B3IijN+zBPVu8fvRxg11F53wzwi93MxrLg4V6KfQsTWkixh61Q4XCFRYaVYREit48CcluYzvdsIY/DFNBIl2iY8A9rFSflYaeh5Vg9nezzHy9yR1gjGhzP2ht+VU4jhxIro/41VIBbXkouW8lFzRYjaLILiIjxkKx+gY3oJTiuWawhZ8K/uVGyPZbg4rGbPiGH+sOVL+EaaW+tbLCxpEuSJFRR8KKFX0FZWXaWKLIAoGc2TKAysT0bnUzEbYkhl7IqJmAGbICCGPw21vQx1EOzNJ6Ozj1Js0vaUoSVTQbXvo0UinxW/6G9Soceje64J6XsQehB1rZWxfuJyolHqixElLElRFelq9aGWCVmpQNRw1LV6srA8Gpa00DTimrBH0p9aYSn1q0CxQo6IUdWCQTSTRE0ktQGiAxpN6S0lMtNUYRw7eSLJjMQvSZ/Qm/wDOlbExad6GYDs5bd4gXSQe61+VSN+Fy7Qn8WDeqg01Ps+CDIk/aM7qGYqwURhtBYWObnXGUXvb+Z6mVkfJjF9hGF2ZlxaQyj4xfoy8dPA1YNthxj8pY9nn7Ix/Bk0W2XhzpyWJswS+afD2eJuBng42/itpUWUQviRP2yKlw7IbiQOumULbXl6Uxs2rjuJu7zJers19yq21hhFPIi8Axt9DqBXQNxFBwnUdo1vEEKf1vXOtqY7tpXf5muOtuA+1bf2e4m2GYE8H0+hUf0NVT8bJrE3THPU1phFIOHFGMRfnRiSnjkcjfYCknD1IBoEVWCskUxVldt7eyTtGSQEsNDa9xfWtkUrmO+ItjZf9z/8AApTV/BhM6nhji7eVngvNl7d7JiYmW5FjccvrxFSBtGxuI4s3zFS5+t2JrIY3DhFieMnLIl+pEi6Ovrr51IwEWIdS8aFlGnEakclvx8q5+21cJ5O63p5+uSx7G6wW3MiNI7l59VjUjuxg6FgLWvUOPbjCPIV5kllZkdr8c7DVqykO3CNGHD1BpUu29O6KF22dC46OjmXU0ybXEZzRworfO2aRweoLcKq8btcFizvmc6kniTUGDZeKxAzKll5FiEzfS/GqieJkYq4IYGxB45ulXKNrXq4Krlpot7OX7s6HuTttpjIhJKoFIub2uSLfatcjVg/ZxhismIDAqwWK4PEXLHWt6q11tNny1k814ht897R1TTimm1FLFNI548pp5KZQU8gqwCRHT60wgp9aJAMUKOhQqyiqZqZeWlSVFkvWZshM09QMRj7U5OpqpxcBoGzWKMBvtJmxbMOaofQW/lTW9JztHKvuyRgA/mGlvrTu+WDkV1cRswtlNhcggkg26VTbO2jigMsMctuhUZQeozcDSLTTefc7cZbowlDquPsW28WKKTQlTZ0jS55g6WB/vnUbasSyp+IiFgdJVHwSdf4TRJsKeRi0rAEm5JbO32H8608O4Cw4cTTyyFHtdYxxFrjOb2A+tZ79zaXP8GvleSo5eH0+ufYwTGtFupjmSMgcC1/tatNs7dvCS92N8jngJUBDeAYVGxm734STI6BeYym6kdV/pVVy2ep9O5L4q1bI/F2fBY4bGk1ZRTVCwOFDC6kH9R9RVlFhbV0ItPlHEnFxeGPRtTopCpSibUZmKtXMd9IS20HVQSWEdgOJOWuktKBWG2s/+lHbpBmH8QjNYXR3JL5jejm65OS7FUmEcQyQyIVZf28YPPLpIARx0t6Ue05ymGwgQkWVnvw74Isab2NjCsLOdTDIkgub919JF15EX0qRj8CZFEMdi0THKCQC2Hl1VhfjbgaxUVt4/ORxze/Eun/RH3liAnDAW7REkI/Mw733pvYsQaW7DMEV5CvzZFuB60reacGYKpv2caIT+YakVEwGNaFw8ZAYddQQeII6UtPCsydCrdKnC6lkJ8VjX0LeV0jQfXhYVKxUio7Ylu9rkgB+NkAUzMPlFvOnIdrS4lSZTkgU2ZYxZpXPCJTxN+duFFj8PBnLYyYh9AIorERIOC3HSmNqa4f7iO9qeJLH+kuPZpIWbEsxuSY7k8ycxvW9WsLuJAIXxSA5gHjAPUZSR+tbOOWmaOIcnO1mJWtolilrTKNTqmmEJMfWnkphKkJVgMfSnlppBTq0SAF0KFCrKKpkpl4qlEUgigNSC8NY7aO8RLssVgoJGa1ybaH71vCn9+FcRxGMMOIlQ8FlkHox/rXP1spRS2na8Jrrsm95eTYl395ifPSrHZuIlk7iQRygfNGNB4vyqlgnDDSr7dvb/wCFZgyZke2YD3umnUcdK5lMt01ueDv6urFT8uOWiTDg4ZDlZIFbpHiGBv4XUirAOcEuVmmSM8pEWaLXkGU3FU+NwGFe7QYlUB/9uRW0+hHCpsW31iwrQs/4hjcLoQqgi1izanrTqmo5z9mcWyuViio5fdNPj7vgakjgds0Qwt+Ni0sYv/AdKj7WwuKnbPIA9tB2bIVA8ADVHRNMBzt52pOV6ksNfsdavRzrkpRln68sehlZDdTZh0q9wO8AOkuh+YcPMcvrWTl2ko51Ck218ooarpwfp6G9+lruWJ9TqV/78DwpqQ1A3WnMmDiYm5sR6Manyiu9F7opnjbI7JOK9mQMQ9qwW3sd2ePDnhlUHrlIKtb1reTmsnvJu+MRYklWXgRQTi2a0zUXyUxiEGGmGdG7UqqZTe6A3uRyqPM3aYdH+KEmNjzyNqh/lUHF7Fnh5CReo0bzFNYPa2TOrC2dSpVrr4gjxBpeSkvoPwlBrKfORQb+/HnU7Z+E7WQJmCg3LMeCoBdj6VXg1IU6Um+GdRPMexf4XaKviIkQ9nEmZYr/ADlSBI35i2tBtiR4fv4qVXI1ESG7OeOp5C/Gs22JF8qgu3RRf1NWGC3emmN5D2ankNWI+vKmYKU+qELpQrfEvbk1m5WKLdu7cXkBNuFwvAfTQVtIXrM7CwHYIEUaD+71ocM1OVrasHIvmpyyWcb1ISosIqXGK3Qsx+OpKUxGtSUFWZseSnRSFFOCjAYdChQqFFcaSaMmkk0BqEa5ftuWCLETxzx3Es8hL6XTuoVI0v8AFyrprPXMd78KJdoSwkhWkWKSJjw7YJlynwYC3kKWvzgd0izJ5M3OrYWZkvcC1jyZCLqw+o/Q1aYbGhhe9Ve08HJHHEJUKspkjF+aKQykHmO8beFV6yEcDXFurw+x67TX7oLPJp5MUo51Em2uBwqiaUnnS8Oyh1MgLLcZgOJW+orNV5eGzeVyim0iZNtdjwqK2IZja5N9LDmelXG8OxURRPh9YWAJA1AvoGHPKfsai7swBsVGDwGZvNRf9bUx+nxNREf1u6pzXt/uTP8ACcPBlXFyv2jAEqmgQN8zczULb2xvw0gAJZGF1Y2vpxBtobUjeOQnFTX+a3kFFW+9DZsJhmPHT7xi/wClMuMWpJLoIwnZGdcm87uqNNuQ18DH4GQf8VXLLVFuC98EPCST9b1oqeq5gjj6ni2X1IcmGqJNgr1cBKLsK0aMMmZn2XflVVj91ElBDID+vrW6/CUoYMdKraXvwckn9ncoP7CSw+VtQPoacw3s/nP79xb5U5/U11gYSlDB+FD5aD/UTSxkw+z91liFlQD9fOrfD7KtyrSjBDpTi4MUW0ydhTwYG1TosLVgmFp5cPR4AciNFDUpI6dWGnVjokgMiY0p9RRKtOKKvALFLSxRLR0QAdChQqEKpjTbPSXamXkrNmyFM9cy9o8DNjIjGpLNELBQSbqx4W+v/WuhyzViN9tpPBJDLHa5WWM3Fxa4PDrelr8OPI9om1Z6Sv8A8FmnVGxsojRAeGUMQeJZvdvp4mqHbKQrLbDG6BRc6kZ9b2J48qsMJgTjYy0uJPalmEasRlOQAnu+fKqGWMoxVhZgSCOhvrSVz9PCOzpYve1KXK9vYKhRVcbF2WjI889+yj+EaF307t+nDh1peEHJ4Q9baq1lj+7W2whMMtjE9xrwVj16KaeTAfgsdGT+6YkKx5BhbKfEafUU/sqSDGh4jh0jIAKleNuF72vcaetFsycTo+DxJ7y3VG5nLwt+YaW8L0+ksLnPb/g4tknvlhY/qX8kTePY0j4o9nGzdrlIIBIBtla55daRvVi1JjhQ3EKgE8RnIAtfwAqPjto4mEmF5m7vjxXkQ3G1qqaXtmllJYHtPTJ7ZSecdDoG4U9sMR0lb7gVqkkrDblSWicf5n/KK12Hkp6h+hHG1i/xZFihp9VqNEKmRitxJilSliOlItOhaJIFjYjpYip5UpwJVgtjAipxYaeC0oLVlDaxUsJTgFGBUKE5aMLSrUdqsmQgKUKKlCrBDAoxQFHUKBQoUKhDPO1R5JKckaoc0lZMYSG5ZPGsjvvCJIQQe8jZgOoIsR6fpWgxUlUeOTNe9ZTW5YGapOElJGNwcZliYJfPG3aqB7xW2V8v5gQDS9p4jt0SY+/+7k/Myi6v5rx8RS8TA2GlEsWljfnYHn5Gntr7Rw8kP7FMkkjq7pY2BUMLg8OfKkZR2xwzs1275KSXUpa1U6W2UtudifOTj+npWUNazYUgxGDfDlgGAIF+hOZSPOg0/Vr5GuuylGS9miu3PJ/FDxRwftUXbctsXKVNiJCQRyYW19atMDhvwAeWcrnKlY41YMSSdSbcBoKzU01yWY6kkk+J1NSWYwUfcqvE7ZW+2Evr3NXKybQw+a4WeIXPQjnf8p1+hrKiov465tGCx6DhU7B7CnmIzfs16c7UUoSt5xgCNtenyk8rsabc6+V+mceoXWtthI6pt3dlCGMKNbVp4I6erhtikca+3zJuQ7DHUyNKbiSpKLWyQqxSCnVFJApxRRACgKWKIUsCrKDUUoCgBSgKsoAFHQtR1CgqOhR1CgAUYFACjtUKDoUKFWQFChQqEMvJUOUVYSJUaSGsmNJlVPHVZiIa0EkFRJMJQNGiZl8XhL1k9pbOMRuB3D9q6TLs+/KoeI2DnFiONZzrU1g3pvdUtyOa5qYfaKqdDryy8ftWwxPs1Ba+dgOgqVgtyo4vdS56mlY6bD5Z0J+I7lhIxMUE85uiWHzOST96tMHudfWZyx6a2rbx7JtyqVFs+mI1pewhO+UurKHA7DRAMqAeVXWGwNT4sF4VNhwlapGDkNYTD1aQRUIcPU2KKjSMWxKJTyrSljpwLRmeRIWnAtGFpYWoCEKWBQC0sCiIACjoAUdqhQKO1C1HUwUFR2oWo7VZQKOiFHUIChQoVCAoUKF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Облако 23"/>
          <p:cNvSpPr/>
          <p:nvPr/>
        </p:nvSpPr>
        <p:spPr>
          <a:xfrm>
            <a:off x="0" y="3214686"/>
            <a:ext cx="4857752" cy="36433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dirty="0" smtClean="0"/>
          </a:p>
          <a:p>
            <a:pPr algn="just"/>
            <a:r>
              <a:rPr lang="ru-RU" sz="1400" dirty="0" smtClean="0"/>
              <a:t>Две </a:t>
            </a:r>
            <a:r>
              <a:rPr lang="ru-RU" sz="1400" dirty="0" smtClean="0"/>
              <a:t>величины называются прямо пропорциональными, если при увеличении (уменьшении) одной из них в несколько раз другая увеличивается (уменьшается) во столько же раз и тогда отношения </a:t>
            </a:r>
            <a:r>
              <a:rPr lang="ru-RU" sz="1400" dirty="0" smtClean="0"/>
              <a:t>соответвующих значений </a:t>
            </a:r>
            <a:r>
              <a:rPr lang="ru-RU" sz="1400" dirty="0" smtClean="0"/>
              <a:t>этих величин равны. </a:t>
            </a:r>
          </a:p>
          <a:p>
            <a:pPr algn="just"/>
            <a:r>
              <a:rPr lang="ru-RU" sz="1400" dirty="0" smtClean="0"/>
              <a:t>Так как 1% это 0,01 часть какой – либо величины, то всю исходную величину можно принять за 100%.</a:t>
            </a:r>
          </a:p>
          <a:p>
            <a:pPr algn="ctr"/>
            <a:endParaRPr lang="ru-RU" sz="1400" dirty="0"/>
          </a:p>
        </p:txBody>
      </p:sp>
      <p:sp>
        <p:nvSpPr>
          <p:cNvPr id="25" name="Облако 24"/>
          <p:cNvSpPr/>
          <p:nvPr/>
        </p:nvSpPr>
        <p:spPr>
          <a:xfrm>
            <a:off x="4286248" y="3429000"/>
            <a:ext cx="4857752" cy="3429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величины называют обратно пропорциональными, если при увеличении(уменьшении) одной из них в несколько раз другая уменьшается (увеличивается)  во столько же раз и тогда отношение значений одной величины равно обратному отношению соответствующих значений другой величины.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6" name="Молния 25"/>
          <p:cNvSpPr/>
          <p:nvPr/>
        </p:nvSpPr>
        <p:spPr>
          <a:xfrm>
            <a:off x="6786578" y="2571744"/>
            <a:ext cx="571504" cy="1357322"/>
          </a:xfrm>
          <a:prstGeom prst="lightningBolt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Молния 26"/>
          <p:cNvSpPr/>
          <p:nvPr/>
        </p:nvSpPr>
        <p:spPr>
          <a:xfrm rot="3099473">
            <a:off x="1590003" y="2349467"/>
            <a:ext cx="939578" cy="1230373"/>
          </a:xfrm>
          <a:prstGeom prst="lightningBolt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Прямая пропорциональная зависимость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Задача: </a:t>
            </a:r>
            <a:r>
              <a:rPr lang="ru-RU" sz="2000" dirty="0" smtClean="0">
                <a:latin typeface="Cambria" pitchFamily="18" charset="0"/>
              </a:rPr>
              <a:t>Железнодорожный билет для взрослого стоит 270 рублей.  Стоимость билета для школьника составляет 30% от стоимости билета для взрослого. Сколько рублей стоит билет для школьника?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Зависимость между стоимостью билета в рублях и стоимостью в процентах прямо пропорциональна. 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Стоимость (руб.)    Стоимость (%)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   270                                 100%                                                                           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     </a:t>
            </a:r>
            <a:r>
              <a:rPr lang="ru-RU" sz="2000" dirty="0" err="1" smtClean="0">
                <a:latin typeface="Cambria" pitchFamily="18" charset="0"/>
              </a:rPr>
              <a:t>х</a:t>
            </a:r>
            <a:r>
              <a:rPr lang="ru-RU" sz="2000" dirty="0" smtClean="0">
                <a:latin typeface="Cambria" pitchFamily="18" charset="0"/>
              </a:rPr>
              <a:t>                                   30%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 </a:t>
            </a:r>
            <a:r>
              <a:rPr lang="ru-RU" sz="2000" dirty="0" smtClean="0">
                <a:latin typeface="Cambria" pitchFamily="18" charset="0"/>
              </a:rPr>
              <a:t>270 : х = 100 : 30; 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100х = 270 * 30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</a:t>
            </a:r>
            <a:r>
              <a:rPr lang="ru-RU" sz="2000" u="sng" dirty="0" smtClean="0">
                <a:latin typeface="Cambria" pitchFamily="18" charset="0"/>
              </a:rPr>
              <a:t>х = 81 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81 рубль стоит билет школьника.</a:t>
            </a:r>
          </a:p>
          <a:p>
            <a:pPr>
              <a:buNone/>
            </a:pPr>
            <a:endParaRPr lang="ru-RU" sz="20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Обратно пропорциональная зависимость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Задача:</a:t>
            </a:r>
            <a:r>
              <a:rPr lang="ru-RU" sz="2000" dirty="0" smtClean="0">
                <a:latin typeface="Cambria" pitchFamily="18" charset="0"/>
              </a:rPr>
              <a:t> Сколько граммов воды надо добавить к 50г раствора, содержащего 8% соли, чтобы получить 5% раствора?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Пусть надо добавить </a:t>
            </a:r>
            <a:r>
              <a:rPr lang="ru-RU" sz="2000" dirty="0" err="1" smtClean="0">
                <a:latin typeface="Cambria" pitchFamily="18" charset="0"/>
              </a:rPr>
              <a:t>х</a:t>
            </a:r>
            <a:r>
              <a:rPr lang="ru-RU" sz="2000" dirty="0" smtClean="0">
                <a:latin typeface="Cambria" pitchFamily="18" charset="0"/>
              </a:rPr>
              <a:t> г. воды, тогда получим (50 + </a:t>
            </a:r>
            <a:r>
              <a:rPr lang="ru-RU" sz="2000" dirty="0" err="1" smtClean="0">
                <a:latin typeface="Cambria" pitchFamily="18" charset="0"/>
              </a:rPr>
              <a:t>х</a:t>
            </a:r>
            <a:r>
              <a:rPr lang="ru-RU" sz="2000" dirty="0" smtClean="0">
                <a:latin typeface="Cambria" pitchFamily="18" charset="0"/>
              </a:rPr>
              <a:t>)г. раствора. Чем больше воды в растворе, тем меньше будет в нём процентное содержание соли. Значит это обратно пропорциональная зависимость. Составим и решим пропорцию.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Кол-во воды в </a:t>
            </a:r>
            <a:r>
              <a:rPr lang="ru-RU" sz="2000" dirty="0" err="1" smtClean="0">
                <a:latin typeface="Cambria" pitchFamily="18" charset="0"/>
              </a:rPr>
              <a:t>р-ре</a:t>
            </a:r>
            <a:r>
              <a:rPr lang="ru-RU" sz="2000" dirty="0" smtClean="0">
                <a:latin typeface="Cambria" pitchFamily="18" charset="0"/>
              </a:rPr>
              <a:t>(г)                   % содержание соли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50                                                    8%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50+х                                                5%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 </a:t>
            </a:r>
            <a:r>
              <a:rPr lang="ru-RU" sz="2000" dirty="0" smtClean="0">
                <a:latin typeface="Cambria" pitchFamily="18" charset="0"/>
              </a:rPr>
              <a:t>50 : (50 + х) = 5 : 8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                      </a:t>
            </a:r>
            <a:r>
              <a:rPr lang="ru-RU" sz="2000" dirty="0" smtClean="0">
                <a:latin typeface="Cambria" pitchFamily="18" charset="0"/>
              </a:rPr>
              <a:t>5(50 + х) = 50 * 8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                      </a:t>
            </a:r>
            <a:r>
              <a:rPr lang="ru-RU" sz="2000" dirty="0" smtClean="0">
                <a:latin typeface="Cambria" pitchFamily="18" charset="0"/>
              </a:rPr>
              <a:t>50 + х = 400 : 5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</a:t>
            </a:r>
            <a:r>
              <a:rPr lang="ru-RU" sz="2000" u="sng" dirty="0" smtClean="0">
                <a:latin typeface="Cambria" pitchFamily="18" charset="0"/>
              </a:rPr>
              <a:t>х = 30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Ответ: </a:t>
            </a:r>
            <a:r>
              <a:rPr lang="ru-RU" sz="1800" dirty="0" smtClean="0">
                <a:latin typeface="Cambria" pitchFamily="18" charset="0"/>
              </a:rPr>
              <a:t>надо добавить 30 грамм воды.</a:t>
            </a:r>
            <a:endParaRPr lang="ru-RU" sz="20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Примеры задач из жизни</a:t>
            </a:r>
            <a:endParaRPr lang="ru-RU" dirty="0"/>
          </a:p>
        </p:txBody>
      </p:sp>
      <p:pic>
        <p:nvPicPr>
          <p:cNvPr id="4" name="Содержимое 3" descr="59218-Thinking-School-Boy-Doing-His-Homework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28802"/>
            <a:ext cx="2640627" cy="4433888"/>
          </a:xfrm>
          <a:prstGeom prst="rect">
            <a:avLst/>
          </a:prstGeom>
          <a:effectLst>
            <a:outerShdw blurRad="50800" dist="50800" dir="13140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 prstMaterial="metal"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571736" y="1920084"/>
            <a:ext cx="6115064" cy="47950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Вид №1</a:t>
            </a:r>
          </a:p>
          <a:p>
            <a:pPr algn="ctr">
              <a:buNone/>
            </a:pPr>
            <a:r>
              <a:rPr lang="ru-RU" dirty="0" smtClean="0"/>
              <a:t>Нахождение процента от числа.</a:t>
            </a:r>
          </a:p>
          <a:p>
            <a:pPr lvl="0">
              <a:buNone/>
            </a:pPr>
            <a:r>
              <a:rPr lang="ru-RU" sz="2000" b="1" dirty="0" smtClean="0">
                <a:latin typeface="Cambria" pitchFamily="18" charset="0"/>
              </a:rPr>
              <a:t>Задача 1:</a:t>
            </a:r>
            <a:r>
              <a:rPr lang="ru-RU" sz="2000" dirty="0" smtClean="0">
                <a:latin typeface="Cambria" pitchFamily="18" charset="0"/>
              </a:rPr>
              <a:t> Пара носков стоит 30 рублей. Какое количество денег придётся заплатить за 5 пар таких носков во время распродажи, когда скидка 15%.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</a:t>
            </a:r>
            <a:endParaRPr lang="ru-RU" sz="20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1) 30 × 0,15=4,5(руб.)- составляет скидка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2) 30-4,5=25,5(руб.)- 1 пара во время скидок.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3) 25,5×5=127,5(руб.)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127,5 рубля придётся заплатить за 5 пар.</a:t>
            </a:r>
          </a:p>
          <a:p>
            <a:pPr>
              <a:buNone/>
            </a:pP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2800" b="1" dirty="0" smtClean="0">
                <a:latin typeface="Cambria" pitchFamily="18" charset="0"/>
              </a:rPr>
              <a:t>Задача 2:</a:t>
            </a:r>
            <a:r>
              <a:rPr lang="ru-RU" sz="2800" dirty="0" smtClean="0">
                <a:latin typeface="Cambria" pitchFamily="18" charset="0"/>
              </a:rPr>
              <a:t> В июне 1 кг огурцов стоил 50 руб. В июле огурцы подешевели на 20%. А в августе ещё на 50%. Сколько рублей стоил 1 кг огурцов после снижения цены в августе.</a:t>
            </a:r>
          </a:p>
          <a:p>
            <a:pPr>
              <a:buNone/>
            </a:pPr>
            <a:r>
              <a:rPr lang="ru-RU" sz="2800" b="1" dirty="0" smtClean="0">
                <a:latin typeface="Cambria" pitchFamily="18" charset="0"/>
              </a:rPr>
              <a:t>Решение:</a:t>
            </a:r>
            <a:endParaRPr lang="ru-RU" sz="28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1)50×0,2=10(руб.) - составляет скидка в Июле.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2)50-10=40(руб.) – цена огурцов в Июле.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3)40×0,5=20(руб.) – составляет скидка в Августе.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4)40-20=20(руб.) – цена огурцов в Августе.</a:t>
            </a:r>
          </a:p>
          <a:p>
            <a:pPr>
              <a:buNone/>
            </a:pPr>
            <a:r>
              <a:rPr lang="ru-RU" sz="2800" b="1" dirty="0" smtClean="0">
                <a:latin typeface="Cambria" pitchFamily="18" charset="0"/>
              </a:rPr>
              <a:t>Ответ</a:t>
            </a:r>
            <a:r>
              <a:rPr lang="ru-RU" sz="2800" dirty="0" smtClean="0">
                <a:latin typeface="Cambria" pitchFamily="18" charset="0"/>
              </a:rPr>
              <a:t>: цена огурцов в Августе составляет 20 рублей.</a:t>
            </a:r>
          </a:p>
          <a:p>
            <a:pPr>
              <a:buNone/>
            </a:pPr>
            <a:endParaRPr lang="ru-RU" sz="28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Cambria" pitchFamily="18" charset="0"/>
              </a:rPr>
              <a:t>Задача 3</a:t>
            </a:r>
            <a:r>
              <a:rPr lang="ru-RU" sz="2800" dirty="0" smtClean="0">
                <a:latin typeface="Cambria" pitchFamily="18" charset="0"/>
              </a:rPr>
              <a:t>:Компьютер со скидкой в 8%  по дисконтной карте стоил 11500 рублей. Какую сумму заплатил Миша при покупке компьютера, ели у него нет дисконтной карты?</a:t>
            </a:r>
          </a:p>
          <a:p>
            <a:pPr>
              <a:buNone/>
            </a:pPr>
            <a:r>
              <a:rPr lang="ru-RU" sz="2800" b="1" dirty="0" smtClean="0">
                <a:latin typeface="Cambria" pitchFamily="18" charset="0"/>
              </a:rPr>
              <a:t>Решение</a:t>
            </a:r>
            <a:r>
              <a:rPr lang="ru-RU" sz="2800" dirty="0" smtClean="0">
                <a:latin typeface="Cambria" pitchFamily="18" charset="0"/>
              </a:rPr>
              <a:t>:  Так как скидка равна 8%, то 11500 руб. соответствует 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100% – 8% = 92%, а полная стоимость компьютера 100%.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                                                   Стоимость (руб.)                     Стоимость (%)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                                                                  х                                              100%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                                                                11500                                           92%</a:t>
            </a:r>
          </a:p>
          <a:p>
            <a:pPr>
              <a:buNone/>
            </a:pPr>
            <a:r>
              <a:rPr lang="ru-RU" sz="2800" dirty="0" smtClean="0">
                <a:latin typeface="Cambria" pitchFamily="18" charset="0"/>
              </a:rPr>
              <a:t>   </a:t>
            </a:r>
            <a:r>
              <a:rPr lang="ru-RU" sz="2800" dirty="0" smtClean="0">
                <a:latin typeface="Cambria" pitchFamily="18" charset="0"/>
              </a:rPr>
              <a:t>х:11500=100:92</a:t>
            </a:r>
            <a:r>
              <a:rPr lang="ru-RU" sz="2800" dirty="0" smtClean="0">
                <a:latin typeface="Cambria" pitchFamily="18" charset="0"/>
              </a:rPr>
              <a:t>; х = (</a:t>
            </a:r>
            <a:r>
              <a:rPr lang="ru-RU" sz="2800" dirty="0" smtClean="0">
                <a:latin typeface="Cambria" pitchFamily="18" charset="0"/>
              </a:rPr>
              <a:t>1500*100):92</a:t>
            </a:r>
            <a:r>
              <a:rPr lang="ru-RU" sz="2800" dirty="0" smtClean="0">
                <a:latin typeface="Cambria" pitchFamily="18" charset="0"/>
              </a:rPr>
              <a:t>;  </a:t>
            </a:r>
            <a:r>
              <a:rPr lang="ru-RU" sz="2800" u="sng" dirty="0" smtClean="0">
                <a:latin typeface="Cambria" pitchFamily="18" charset="0"/>
              </a:rPr>
              <a:t>х=12500.</a:t>
            </a:r>
          </a:p>
          <a:p>
            <a:pPr>
              <a:buNone/>
            </a:pPr>
            <a:r>
              <a:rPr lang="ru-RU" sz="2800" b="1" dirty="0" smtClean="0">
                <a:latin typeface="Cambria" pitchFamily="18" charset="0"/>
              </a:rPr>
              <a:t>Ответ</a:t>
            </a:r>
            <a:r>
              <a:rPr lang="ru-RU" sz="2800" dirty="0" smtClean="0">
                <a:latin typeface="Cambria" pitchFamily="18" charset="0"/>
              </a:rPr>
              <a:t>: 12500 рублей заплатил Миша при покупке компьютера.</a:t>
            </a:r>
          </a:p>
          <a:p>
            <a:pPr>
              <a:buNone/>
            </a:pPr>
            <a:endParaRPr lang="ru-RU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Вид №2</a:t>
            </a:r>
          </a:p>
          <a:p>
            <a:pPr algn="ctr">
              <a:buNone/>
            </a:pPr>
            <a:r>
              <a:rPr lang="ru-RU" dirty="0" smtClean="0"/>
              <a:t>Нахождение  числа по его проценту.</a:t>
            </a:r>
          </a:p>
          <a:p>
            <a:pPr lvl="0">
              <a:buNone/>
            </a:pPr>
            <a:r>
              <a:rPr lang="ru-RU" sz="2000" b="1" dirty="0" smtClean="0">
                <a:latin typeface="Cambria" pitchFamily="18" charset="0"/>
              </a:rPr>
              <a:t>Задача 1: </a:t>
            </a:r>
            <a:r>
              <a:rPr lang="ru-RU" sz="2000" dirty="0" smtClean="0">
                <a:latin typeface="Cambria" pitchFamily="18" charset="0"/>
              </a:rPr>
              <a:t>В городе 19950  детей в возрасте до 15 лет и это 21% всех жителей. Сколько  человек проживают в городе?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</a:t>
            </a:r>
            <a:endParaRPr lang="ru-RU" sz="20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1)19950 </a:t>
            </a:r>
            <a:r>
              <a:rPr lang="ru-RU" sz="2000" dirty="0" smtClean="0">
                <a:latin typeface="Cambria" pitchFamily="18" charset="0"/>
              </a:rPr>
              <a:t>: </a:t>
            </a:r>
            <a:r>
              <a:rPr lang="ru-RU" sz="2000" dirty="0" smtClean="0">
                <a:latin typeface="Cambria" pitchFamily="18" charset="0"/>
              </a:rPr>
              <a:t>0,21=95000(чел.)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95000 человек проживают в городе.</a:t>
            </a:r>
          </a:p>
          <a:p>
            <a:pPr lvl="0">
              <a:buNone/>
            </a:pPr>
            <a:r>
              <a:rPr lang="ru-RU" sz="2000" dirty="0" smtClean="0">
                <a:latin typeface="Cambria" pitchFamily="18" charset="0"/>
              </a:rPr>
              <a:t>Положив некоторую сумму в банк, вкладчик получил через год  14300 рублей. Какую сумму он положил в начале года на срочный вклад, если банк начисляет 10% годовых?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</a:t>
            </a:r>
            <a:r>
              <a:rPr lang="ru-RU" sz="2000" dirty="0" smtClean="0">
                <a:latin typeface="Cambria" pitchFamily="18" charset="0"/>
              </a:rPr>
              <a:t> через год вкладчик получит 110% вложенной суммы.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1)14300 </a:t>
            </a:r>
            <a:r>
              <a:rPr lang="ru-RU" sz="2000" dirty="0" smtClean="0">
                <a:latin typeface="Cambria" pitchFamily="18" charset="0"/>
              </a:rPr>
              <a:t>: </a:t>
            </a:r>
            <a:r>
              <a:rPr lang="ru-RU" sz="2000" dirty="0" smtClean="0">
                <a:latin typeface="Cambria" pitchFamily="18" charset="0"/>
              </a:rPr>
              <a:t>1,1=13000(руб.)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13000 рублей вложил вкладчик в банк. 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Задача 2: </a:t>
            </a:r>
            <a:r>
              <a:rPr lang="ru-RU" sz="2000" dirty="0" smtClean="0">
                <a:latin typeface="Cambria" pitchFamily="18" charset="0"/>
              </a:rPr>
              <a:t>Пробежав дистанцию со скоростью 15 км/час, атлет затратил 96% времени по сравнению с прошлым рекордом. С какой скоростью установил он прошлый рекорд?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</a:t>
            </a:r>
            <a:r>
              <a:rPr lang="ru-RU" sz="2000" dirty="0" smtClean="0">
                <a:latin typeface="Cambria" pitchFamily="18" charset="0"/>
              </a:rPr>
              <a:t>: Чем больше скорость у атлета, тем меньше времени он затратит на одну и ту же дистанцию. Значит скорость и время обратно зависимые величины.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Составим и решим пропорцию.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           Скорость (км/ч)                     Время (%)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                              х                                           100%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                                                             15                                          96%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Х:15=96:100</a:t>
            </a:r>
            <a:r>
              <a:rPr lang="ru-RU" sz="2000" dirty="0" smtClean="0">
                <a:latin typeface="Cambria" pitchFamily="18" charset="0"/>
              </a:rPr>
              <a:t>; х = (</a:t>
            </a:r>
            <a:r>
              <a:rPr lang="ru-RU" sz="2000" dirty="0" smtClean="0">
                <a:latin typeface="Cambria" pitchFamily="18" charset="0"/>
              </a:rPr>
              <a:t>15*96):100</a:t>
            </a:r>
            <a:r>
              <a:rPr lang="ru-RU" sz="2000" dirty="0" smtClean="0">
                <a:latin typeface="Cambria" pitchFamily="18" charset="0"/>
              </a:rPr>
              <a:t>; </a:t>
            </a:r>
            <a:r>
              <a:rPr lang="ru-RU" sz="2000" u="sng" dirty="0" smtClean="0">
                <a:latin typeface="Cambria" pitchFamily="18" charset="0"/>
              </a:rPr>
              <a:t>х = 14,4.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14,4 км/ч скорость, с которой спортсмен установил прошлый рекорд.</a:t>
            </a:r>
          </a:p>
          <a:p>
            <a:pPr>
              <a:buNone/>
            </a:pP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Вид №3.</a:t>
            </a:r>
          </a:p>
          <a:p>
            <a:pPr algn="ctr">
              <a:buNone/>
            </a:pPr>
            <a:r>
              <a:rPr lang="ru-RU" dirty="0" smtClean="0"/>
              <a:t>Нахождение процентов.</a:t>
            </a:r>
          </a:p>
          <a:p>
            <a:pPr lvl="0">
              <a:buNone/>
            </a:pPr>
            <a:r>
              <a:rPr lang="ru-RU" sz="2000" b="1" dirty="0" smtClean="0">
                <a:latin typeface="Cambria" pitchFamily="18" charset="0"/>
              </a:rPr>
              <a:t>Задача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b="1" dirty="0" smtClean="0">
                <a:latin typeface="Cambria" pitchFamily="18" charset="0"/>
              </a:rPr>
              <a:t>1:</a:t>
            </a:r>
            <a:r>
              <a:rPr lang="ru-RU" sz="2000" dirty="0" smtClean="0">
                <a:latin typeface="Cambria" pitchFamily="18" charset="0"/>
              </a:rPr>
              <a:t>Мобильный телефон стоит 3500 рублей. Через некоторое время цену на эту модель снизили до 2800 рублей. На сколько процентов была снижена цена?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</a:t>
            </a:r>
            <a:endParaRPr lang="ru-RU" sz="20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1) 3500 – 2800 = 700 (руб.)-на столько снизили стоимость телефона.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2) </a:t>
            </a:r>
            <a:r>
              <a:rPr lang="ru-RU" sz="2000" dirty="0" smtClean="0">
                <a:latin typeface="Cambria" pitchFamily="18" charset="0"/>
              </a:rPr>
              <a:t>700: </a:t>
            </a:r>
            <a:r>
              <a:rPr lang="ru-RU" sz="2000" dirty="0" smtClean="0">
                <a:latin typeface="Cambria" pitchFamily="18" charset="0"/>
              </a:rPr>
              <a:t>3500 × 100 = 20%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скидка на мобильный телефон 20%.</a:t>
            </a:r>
          </a:p>
          <a:p>
            <a:pPr>
              <a:buNone/>
            </a:pPr>
            <a:endParaRPr lang="ru-RU" sz="2000" dirty="0" smtClean="0">
              <a:latin typeface="Cambria" pitchFamily="18" charset="0"/>
            </a:endParaRPr>
          </a:p>
          <a:p>
            <a:pPr lvl="0">
              <a:buNone/>
            </a:pPr>
            <a:r>
              <a:rPr lang="ru-RU" sz="2000" b="1" dirty="0" smtClean="0">
                <a:latin typeface="Cambria" pitchFamily="18" charset="0"/>
              </a:rPr>
              <a:t>Задача 2: </a:t>
            </a:r>
            <a:r>
              <a:rPr lang="ru-RU" sz="2000" dirty="0" smtClean="0">
                <a:latin typeface="Cambria" pitchFamily="18" charset="0"/>
              </a:rPr>
              <a:t>В 6 «А» классе 30 человек. Из них 18 человек – отличники и хорошисты. В 6 «Б» классе 25 человек. Из них 15 человек – отличники и хорошисты. В каком классе выше качественная успеваемость?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Решение:</a:t>
            </a:r>
            <a:endParaRPr lang="ru-RU" sz="2000" dirty="0" smtClean="0">
              <a:latin typeface="Cambr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1) </a:t>
            </a:r>
            <a:r>
              <a:rPr lang="ru-RU" sz="2000" dirty="0" smtClean="0">
                <a:latin typeface="Cambria" pitchFamily="18" charset="0"/>
              </a:rPr>
              <a:t>18:30×100=60</a:t>
            </a:r>
            <a:r>
              <a:rPr lang="ru-RU" sz="2000" dirty="0" smtClean="0">
                <a:latin typeface="Cambria" pitchFamily="18" charset="0"/>
              </a:rPr>
              <a:t>% - кач – во успеваемости в 6 «А» классе.</a:t>
            </a:r>
          </a:p>
          <a:p>
            <a:pPr>
              <a:buNone/>
            </a:pPr>
            <a:r>
              <a:rPr lang="ru-RU" sz="2000" dirty="0" smtClean="0">
                <a:latin typeface="Cambria" pitchFamily="18" charset="0"/>
              </a:rPr>
              <a:t>2) 15 </a:t>
            </a:r>
            <a:r>
              <a:rPr lang="ru-RU" sz="2000" dirty="0" smtClean="0">
                <a:latin typeface="Cambria" pitchFamily="18" charset="0"/>
              </a:rPr>
              <a:t>: 25×100=60</a:t>
            </a:r>
            <a:r>
              <a:rPr lang="ru-RU" sz="2000" dirty="0" smtClean="0">
                <a:latin typeface="Cambria" pitchFamily="18" charset="0"/>
              </a:rPr>
              <a:t>% - кач- во успеваемости в  6 «Б» классе.</a:t>
            </a:r>
          </a:p>
          <a:p>
            <a:pPr>
              <a:buNone/>
            </a:pPr>
            <a:r>
              <a:rPr lang="ru-RU" sz="2000" b="1" dirty="0" smtClean="0">
                <a:latin typeface="Cambria" pitchFamily="18" charset="0"/>
              </a:rPr>
              <a:t>Ответ</a:t>
            </a:r>
            <a:r>
              <a:rPr lang="ru-RU" sz="2000" dirty="0" smtClean="0">
                <a:latin typeface="Cambria" pitchFamily="18" charset="0"/>
              </a:rPr>
              <a:t>: качество успеваемости в обоих классах одинаково. </a:t>
            </a:r>
          </a:p>
          <a:p>
            <a:pPr>
              <a:buNone/>
            </a:pP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 обобщение знаний по теме «Проценты».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u="sng" dirty="0" smtClean="0"/>
              <a:t>Задачи:</a:t>
            </a:r>
          </a:p>
          <a:p>
            <a:pPr lvl="0"/>
            <a:r>
              <a:rPr lang="ru-RU" sz="2800" dirty="0" smtClean="0"/>
              <a:t>изучение исследовательской и научной литературы,</a:t>
            </a:r>
          </a:p>
          <a:p>
            <a:pPr lvl="0"/>
            <a:r>
              <a:rPr lang="ru-RU" sz="2800" dirty="0" smtClean="0"/>
              <a:t>рассмотреть историю понятия процента,</a:t>
            </a:r>
          </a:p>
          <a:p>
            <a:pPr lvl="0"/>
            <a:r>
              <a:rPr lang="ru-RU" sz="2800" dirty="0" smtClean="0"/>
              <a:t>выделить основные виды задач на проценты,</a:t>
            </a:r>
          </a:p>
          <a:p>
            <a:pPr lvl="0"/>
            <a:r>
              <a:rPr lang="ru-RU" sz="2800" dirty="0" smtClean="0"/>
              <a:t>рассмотреть основные способы решения данных задач.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dirty="0" smtClean="0"/>
              <a:t>Приложение.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Cambria" pitchFamily="18" charset="0"/>
              </a:rPr>
              <a:t>Задача: в </a:t>
            </a:r>
            <a:r>
              <a:rPr lang="ru-RU" sz="1600" dirty="0" smtClean="0">
                <a:latin typeface="Cambria" pitchFamily="18" charset="0"/>
              </a:rPr>
              <a:t>магазине «Рембыттехника» на телевизор марки «</a:t>
            </a:r>
            <a:r>
              <a:rPr lang="en-US" sz="1600" dirty="0" smtClean="0">
                <a:latin typeface="Cambria" pitchFamily="18" charset="0"/>
              </a:rPr>
              <a:t>LG</a:t>
            </a:r>
            <a:r>
              <a:rPr lang="ru-RU" sz="1600" dirty="0" smtClean="0">
                <a:latin typeface="Cambria" pitchFamily="18" charset="0"/>
              </a:rPr>
              <a:t>» стоимостью 15900 рублей предоставлена скидка 20%. Сколько денег сэкономит покупатель по этой скидке</a:t>
            </a:r>
            <a:r>
              <a:rPr lang="ru-RU" sz="1600" dirty="0" smtClean="0">
                <a:latin typeface="Cambria" pitchFamily="18" charset="0"/>
              </a:rPr>
              <a:t>?</a:t>
            </a:r>
            <a:endParaRPr lang="ru-RU" sz="1600" dirty="0" smtClean="0">
              <a:latin typeface="Cambria" pitchFamily="18" charset="0"/>
            </a:endParaRPr>
          </a:p>
          <a:p>
            <a:pPr marL="514350" indent="-514350"/>
            <a:r>
              <a:rPr lang="ru-RU" sz="1600" dirty="0" smtClean="0">
                <a:latin typeface="Cambria" pitchFamily="18" charset="0"/>
              </a:rPr>
              <a:t>По действиям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1. 15900 : 100=159(руб.) содержится в 1%.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2. 159 * 20= 3180(руб.) составляет скидка.</a:t>
            </a:r>
          </a:p>
          <a:p>
            <a:pPr marL="514350" indent="-514350"/>
            <a:r>
              <a:rPr lang="ru-RU" sz="1600" dirty="0" smtClean="0">
                <a:latin typeface="Cambria" pitchFamily="18" charset="0"/>
              </a:rPr>
              <a:t>Умножением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20%=0,2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15900*0,2=3180(руб.)</a:t>
            </a:r>
          </a:p>
          <a:p>
            <a:pPr marL="514350" indent="-514350"/>
            <a:r>
              <a:rPr lang="ru-RU" sz="1600" dirty="0" smtClean="0">
                <a:latin typeface="Cambria" pitchFamily="18" charset="0"/>
              </a:rPr>
              <a:t>Пропорцией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 </a:t>
            </a:r>
            <a:r>
              <a:rPr lang="ru-RU" sz="1600" dirty="0" smtClean="0">
                <a:latin typeface="Cambria" pitchFamily="18" charset="0"/>
              </a:rPr>
              <a:t>                                                        Стоимость(руб.)             Стоимость(%)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 </a:t>
            </a:r>
            <a:r>
              <a:rPr lang="ru-RU" sz="1600" dirty="0" smtClean="0">
                <a:latin typeface="Cambria" pitchFamily="18" charset="0"/>
              </a:rPr>
              <a:t>                                                                      15900                               100%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 </a:t>
            </a:r>
            <a:r>
              <a:rPr lang="ru-RU" sz="1600" dirty="0" smtClean="0">
                <a:latin typeface="Cambria" pitchFamily="18" charset="0"/>
              </a:rPr>
              <a:t>                                                                            х                                      20%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15900 : х = 100 : 20;  100х = 15900 * 20;  х = 3180.</a:t>
            </a:r>
          </a:p>
          <a:p>
            <a:pPr marL="514350" indent="-514350">
              <a:buNone/>
            </a:pPr>
            <a:r>
              <a:rPr lang="ru-RU" sz="1600" dirty="0" smtClean="0">
                <a:latin typeface="Cambria" pitchFamily="18" charset="0"/>
              </a:rPr>
              <a:t>Ответ: 3180 руб. сэкономит покупатель.</a:t>
            </a:r>
            <a:endParaRPr lang="ru-RU" sz="16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577172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Список литературы.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Математика: 5кл./ Н.Я. </a:t>
            </a:r>
            <a:r>
              <a:rPr lang="ru-RU" dirty="0" err="1" smtClean="0"/>
              <a:t>Виленкин</a:t>
            </a:r>
            <a:r>
              <a:rPr lang="ru-RU" dirty="0" smtClean="0"/>
              <a:t>, В.И. Жохов и </a:t>
            </a:r>
            <a:r>
              <a:rPr lang="ru-RU" dirty="0" err="1" smtClean="0"/>
              <a:t>др</a:t>
            </a:r>
            <a:r>
              <a:rPr lang="ru-RU" dirty="0" smtClean="0"/>
              <a:t> – М.: Мнемозина, 2010 г.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Математика: 6 </a:t>
            </a:r>
            <a:r>
              <a:rPr lang="ru-RU" dirty="0" err="1" smtClean="0"/>
              <a:t>кл</a:t>
            </a:r>
            <a:r>
              <a:rPr lang="ru-RU" dirty="0" smtClean="0"/>
              <a:t>./ Н.Я. </a:t>
            </a:r>
            <a:r>
              <a:rPr lang="ru-RU" dirty="0" err="1" smtClean="0"/>
              <a:t>Виленкин</a:t>
            </a:r>
            <a:r>
              <a:rPr lang="ru-RU" dirty="0" smtClean="0"/>
              <a:t>, В.И. Жохов и </a:t>
            </a:r>
            <a:r>
              <a:rPr lang="ru-RU" dirty="0" err="1" smtClean="0"/>
              <a:t>др</a:t>
            </a:r>
            <a:r>
              <a:rPr lang="ru-RU" dirty="0" smtClean="0"/>
              <a:t> – М.: Мнемозина, 2011 г.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Математика: 6 </a:t>
            </a:r>
            <a:r>
              <a:rPr lang="ru-RU" dirty="0" err="1" smtClean="0"/>
              <a:t>кл</a:t>
            </a:r>
            <a:r>
              <a:rPr lang="ru-RU" dirty="0" smtClean="0"/>
              <a:t>./</a:t>
            </a:r>
            <a:r>
              <a:rPr lang="ru-RU" dirty="0" err="1" smtClean="0"/>
              <a:t>Э.Р.Нурк</a:t>
            </a:r>
            <a:r>
              <a:rPr lang="ru-RU" dirty="0" smtClean="0"/>
              <a:t>, </a:t>
            </a:r>
            <a:r>
              <a:rPr lang="ru-RU" dirty="0" err="1" smtClean="0"/>
              <a:t>А.Э.Тельгмаа</a:t>
            </a:r>
            <a:r>
              <a:rPr lang="ru-RU" dirty="0" smtClean="0"/>
              <a:t> –</a:t>
            </a:r>
            <a:r>
              <a:rPr lang="ru-RU" dirty="0" err="1" smtClean="0"/>
              <a:t>М.:Просвещение</a:t>
            </a:r>
            <a:r>
              <a:rPr lang="ru-RU" dirty="0" smtClean="0"/>
              <a:t>, 2000 г.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Математика: тема «Алгебра»: тестовые задания базового и высокого уровня сложности (АВС – Азбука ЕГЭ) / А.П. Власова, Н.И. </a:t>
            </a:r>
            <a:r>
              <a:rPr lang="ru-RU" dirty="0" err="1" smtClean="0"/>
              <a:t>Латанова</a:t>
            </a:r>
            <a:r>
              <a:rPr lang="ru-RU" dirty="0" smtClean="0"/>
              <a:t> и </a:t>
            </a:r>
            <a:r>
              <a:rPr lang="ru-RU" dirty="0" err="1" smtClean="0"/>
              <a:t>др</a:t>
            </a:r>
            <a:r>
              <a:rPr lang="ru-RU" dirty="0" smtClean="0"/>
              <a:t> – М.: АСТ: </a:t>
            </a:r>
            <a:r>
              <a:rPr lang="ru-RU" dirty="0" err="1" smtClean="0"/>
              <a:t>Астрель</a:t>
            </a:r>
            <a:r>
              <a:rPr lang="ru-RU" dirty="0" smtClean="0"/>
              <a:t>, 2011.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ЕГЭ: 3000 задач с ответами по математики. Все задания группы В / А.Л. Семенов, И.В. Ященко и др. – М.: Экзамен, 2012.</a:t>
            </a:r>
          </a:p>
          <a:p>
            <a:pPr lvl="0">
              <a:buFont typeface="Wingdings" pitchFamily="2" charset="2"/>
              <a:buChar char="Ø"/>
            </a:pPr>
            <a:r>
              <a:rPr lang="en-US" dirty="0" smtClean="0"/>
              <a:t>festival</a:t>
            </a:r>
            <a:r>
              <a:rPr lang="ru-RU" dirty="0" smtClean="0"/>
              <a:t>.1</a:t>
            </a:r>
            <a:r>
              <a:rPr lang="en-US" dirty="0" err="1" smtClean="0"/>
              <a:t>september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articles</a:t>
            </a:r>
            <a:r>
              <a:rPr lang="ru-RU" dirty="0" smtClean="0"/>
              <a:t>/521494 «Развитие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компетенций по средством устных упражнений с использованием ИКТ на уроках математики».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Проценты вокруг нас: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некоторый товар подешевел на 10%,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молоко содержит </a:t>
            </a:r>
            <a:r>
              <a:rPr lang="ru-RU" dirty="0" smtClean="0"/>
              <a:t>3,2% жира,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материал </a:t>
            </a:r>
            <a:r>
              <a:rPr lang="ru-RU" dirty="0" smtClean="0"/>
              <a:t>состоит из 95% хлопка и 5% эластана,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рейтинг </a:t>
            </a:r>
            <a:r>
              <a:rPr lang="ru-RU" dirty="0" smtClean="0"/>
              <a:t>телеканала ТНТ равен 75%,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 </a:t>
            </a:r>
            <a:r>
              <a:rPr lang="ru-RU" dirty="0" smtClean="0"/>
              <a:t>выборах приняли участие 55% избирателей,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Сбербанк </a:t>
            </a:r>
            <a:r>
              <a:rPr lang="ru-RU" dirty="0" smtClean="0"/>
              <a:t>начислил 8% годовых, 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налог </a:t>
            </a:r>
            <a:r>
              <a:rPr lang="ru-RU" dirty="0" smtClean="0"/>
              <a:t>с зарплаты берётся в размере 13%.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712968" cy="4569371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Слово </a:t>
            </a:r>
            <a:r>
              <a:rPr lang="ru-RU" sz="2000" dirty="0" smtClean="0"/>
              <a:t>«процент» произошло от латинского слова </a:t>
            </a:r>
            <a:r>
              <a:rPr lang="en-US" sz="2000" dirty="0" smtClean="0"/>
              <a:t>proscentium</a:t>
            </a:r>
            <a:r>
              <a:rPr lang="ru-RU" sz="2000" dirty="0" smtClean="0"/>
              <a:t>, что буквально означает «за сотню» или «со ста». Идея выражения частей целого в одних и тех же долях, вызванная практическими соображениями, родилась ещё в древности у вавилонян. До нас дошли составленные вавилонянами таблицы процентов, которые позволяли им быстро определять сумму процентных денег. Денежные расчёты с процентами были особенно распространены в Древнем Риме. Римляне называли процентами деньги, которые платил должник заимодавцу за каждую сотню. От римлян проценты перешли к другим народам Европы. </a:t>
            </a:r>
            <a:r>
              <a:rPr lang="ru-RU" sz="2000" dirty="0" smtClean="0"/>
              <a:t>Долгое </a:t>
            </a:r>
            <a:r>
              <a:rPr lang="ru-RU" sz="2000" dirty="0" smtClean="0"/>
              <a:t>время они применялись </a:t>
            </a:r>
            <a:r>
              <a:rPr lang="ru-RU" sz="2000" dirty="0" smtClean="0"/>
              <a:t>только в торговых и денежных сделках. </a:t>
            </a:r>
          </a:p>
          <a:p>
            <a:pPr algn="just">
              <a:buNone/>
            </a:pPr>
            <a:r>
              <a:rPr lang="ru-RU" sz="2000" dirty="0" smtClean="0"/>
              <a:t>Затем </a:t>
            </a:r>
            <a:r>
              <a:rPr lang="ru-RU" sz="2000" dirty="0" smtClean="0"/>
              <a:t>область их применения </a:t>
            </a:r>
            <a:r>
              <a:rPr lang="ru-RU" sz="2000" dirty="0" smtClean="0"/>
              <a:t>расширилась: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они </a:t>
            </a:r>
            <a:r>
              <a:rPr lang="ru-RU" sz="2000" dirty="0" smtClean="0"/>
              <a:t>стали незаменимы в страховании, финансовой сфере, в экономических расчётах. В процентах выражают ставки налогов, доходность капиталовложений, темпы роста экономики и многое другое.</a:t>
            </a:r>
            <a:endParaRPr lang="ru-RU" sz="2000" dirty="0"/>
          </a:p>
        </p:txBody>
      </p:sp>
      <p:pic>
        <p:nvPicPr>
          <p:cNvPr id="5" name="Picture 4" descr="ка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9590" y="0"/>
            <a:ext cx="1655748" cy="1520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0"/>
            <a:ext cx="7215238" cy="24288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71500" lvl="0" indent="-571500">
              <a:buNone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71500" lvl="0" indent="-571500">
              <a:buNone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71500" lvl="0" indent="-571500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 происходит, как полагают, от итальянского слова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cento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(сто), которое в процентных расчётах часто писалось сокращённо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cto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Отсюда путём дальнейшего упрощения в скорописи буква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превратилась в наклонную черту (/) ,возник современный символ для обозначения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процента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0034" y="3214686"/>
            <a:ext cx="8143932" cy="336327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Если данное число принять за 1, то 1% составит 0,01 этого числа. Чтобы перевести проценты в десятичную дробь, достаточно число процентов разделить на 100 (или умножить на 0,01). Например: 13% = 0,13; 115% = 1,15; 4,3% = 0,043</a:t>
            </a:r>
            <a:r>
              <a:rPr lang="ru-RU" dirty="0" smtClean="0"/>
              <a:t>;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При вычислительных расчетах часто </a:t>
            </a:r>
            <a:r>
              <a:rPr lang="ru-RU" dirty="0" smtClean="0"/>
              <a:t>пользуются процентами</a:t>
            </a:r>
            <a:r>
              <a:rPr lang="ru-RU" dirty="0" smtClean="0"/>
              <a:t>, выраженными десятичными или обыкновенными дробями.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1162050"/>
          </a:xfrm>
        </p:spPr>
        <p:txBody>
          <a:bodyPr/>
          <a:lstStyle/>
          <a:p>
            <a:r>
              <a:rPr lang="ru-RU" sz="4000" dirty="0" smtClean="0"/>
              <a:t>Процент как числовая характеристика.</a:t>
            </a:r>
            <a:endParaRPr lang="ru-RU" sz="40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Cambria" pitchFamily="18" charset="0"/>
              </a:rPr>
              <a:t>Рассмотрим такую ситуацию: из 864 избирателей за Иванова проголосовали 327 человек. Как охарактеризовать «степень» его у спеха, как «далеко» он оказался от «полной победы»? Ясно, что Иванов собрал </a:t>
            </a:r>
            <a:r>
              <a:rPr lang="ru-RU" dirty="0" smtClean="0">
                <a:latin typeface="Cambria" pitchFamily="18" charset="0"/>
              </a:rPr>
              <a:t>327/864 </a:t>
            </a:r>
            <a:r>
              <a:rPr lang="ru-RU" dirty="0" smtClean="0">
                <a:latin typeface="Cambria" pitchFamily="18" charset="0"/>
              </a:rPr>
              <a:t>долю общего числа голосов или, в десятичных дробях 0,378472… </a:t>
            </a:r>
            <a:r>
              <a:rPr lang="ru-RU" dirty="0" smtClean="0">
                <a:latin typeface="Cambria" pitchFamily="18" charset="0"/>
              </a:rPr>
              <a:t>Такая </a:t>
            </a:r>
            <a:r>
              <a:rPr lang="ru-RU" dirty="0" smtClean="0">
                <a:latin typeface="Cambria" pitchFamily="18" charset="0"/>
              </a:rPr>
              <a:t>запись результата очень тяжеловесна, и потому её удобнее представлять в форме «сколько-то на сотню», т.е. в процентах, что </a:t>
            </a:r>
            <a:r>
              <a:rPr lang="ru-RU" dirty="0" smtClean="0">
                <a:latin typeface="Cambria" pitchFamily="18" charset="0"/>
              </a:rPr>
              <a:t>составит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</a:rPr>
              <a:t>≈38</a:t>
            </a:r>
            <a:r>
              <a:rPr lang="ru-RU" dirty="0" smtClean="0">
                <a:latin typeface="Cambria" pitchFamily="18" charset="0"/>
              </a:rPr>
              <a:t>%.</a:t>
            </a:r>
          </a:p>
          <a:p>
            <a:endParaRPr lang="ru-RU" dirty="0"/>
          </a:p>
        </p:txBody>
      </p:sp>
      <p:pic>
        <p:nvPicPr>
          <p:cNvPr id="7" name="Picture 1" descr="C:\Documents and Settings\Владелец\Мои документы\Мои рисунки\проценты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643182"/>
            <a:ext cx="3357586" cy="22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168840" cy="940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три вида задач на проценты</a:t>
            </a:r>
            <a:endParaRPr lang="ru-RU" dirty="0"/>
          </a:p>
        </p:txBody>
      </p:sp>
      <p:pic>
        <p:nvPicPr>
          <p:cNvPr id="6" name="Содержимое 5" descr="C:\Documents and Settings\matem\Мои документы\Мои рисунки\Безымянный.bmp"/>
          <p:cNvPicPr>
            <a:picLocks noGrp="1"/>
          </p:cNvPicPr>
          <p:nvPr>
            <p:ph idx="1"/>
          </p:nvPr>
        </p:nvPicPr>
        <p:blipFill rotWithShape="1">
          <a:blip r:embed="rId2" cstate="print"/>
          <a:stretch/>
        </p:blipFill>
        <p:spPr bwMode="auto">
          <a:xfrm>
            <a:off x="1285852" y="1500174"/>
            <a:ext cx="6467425" cy="4383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 №1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2071678"/>
            <a:ext cx="6377912" cy="289140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>
                <a:latin typeface="Cambria" pitchFamily="18" charset="0"/>
              </a:rPr>
              <a:t>Налог на доход- 13% от зарплаты. Зарплата Ивана Кузьмича равна 12000 рублей. Сколько рублей он получит после вычета налога на доходы?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Решение:</a:t>
            </a:r>
            <a:endParaRPr lang="ru-RU" dirty="0" smtClean="0">
              <a:latin typeface="Cambria" pitchFamily="18" charset="0"/>
            </a:endParaRPr>
          </a:p>
          <a:p>
            <a:pPr>
              <a:buNone/>
            </a:pPr>
            <a:r>
              <a:rPr lang="ru-RU" dirty="0" smtClean="0">
                <a:latin typeface="Cambria" pitchFamily="18" charset="0"/>
              </a:rPr>
              <a:t>1)12000×0,13=1560(руб.)-сумма вычетов.</a:t>
            </a:r>
          </a:p>
          <a:p>
            <a:pPr>
              <a:buNone/>
            </a:pPr>
            <a:r>
              <a:rPr lang="ru-RU" dirty="0" smtClean="0">
                <a:latin typeface="Cambria" pitchFamily="18" charset="0"/>
              </a:rPr>
              <a:t>2)12000-1560=10440(руб.)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Ответ</a:t>
            </a:r>
            <a:r>
              <a:rPr lang="ru-RU" dirty="0" smtClean="0">
                <a:latin typeface="Cambria" pitchFamily="18" charset="0"/>
              </a:rPr>
              <a:t>: 10440 рублей И.К. получил после вычета налогов.</a:t>
            </a:r>
          </a:p>
          <a:p>
            <a:endParaRPr lang="ru-RU" dirty="0"/>
          </a:p>
        </p:txBody>
      </p:sp>
      <p:pic>
        <p:nvPicPr>
          <p:cNvPr id="5" name="Picture 5" descr="BD05969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31640" y="4365104"/>
            <a:ext cx="1548606" cy="2304561"/>
          </a:xfrm>
          <a:prstGeom prst="rect">
            <a:avLst/>
          </a:prstGeom>
        </p:spPr>
      </p:pic>
      <p:sp>
        <p:nvSpPr>
          <p:cNvPr id="6" name="Облако 5"/>
          <p:cNvSpPr/>
          <p:nvPr/>
        </p:nvSpPr>
        <p:spPr>
          <a:xfrm>
            <a:off x="0" y="285728"/>
            <a:ext cx="3000364" cy="292895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/>
              <a:t>Чтобы найти процент от числа, нужно это число умножить на соответствующую дробь</a:t>
            </a:r>
          </a:p>
          <a:p>
            <a:pPr lvl="0"/>
            <a:r>
              <a:rPr lang="ru-RU" sz="1400" dirty="0" smtClean="0"/>
              <a:t>Например: вычислить 30% от числа 27.</a:t>
            </a:r>
          </a:p>
          <a:p>
            <a:pPr lvl="0"/>
            <a:r>
              <a:rPr lang="ru-RU" sz="1400" dirty="0" smtClean="0"/>
              <a:t>Решение: 27×0,3 = 8,1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Вид №2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340768"/>
            <a:ext cx="6444208" cy="3323456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Cambria" pitchFamily="18" charset="0"/>
              </a:rPr>
              <a:t>Положив некоторую сумму в банк, вкладчик получил через год  14300 рублей. Какую сумму он положил в начале года на срочный вклад, если банк начисляет 10% годовых?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Решение:</a:t>
            </a:r>
            <a:r>
              <a:rPr lang="ru-RU" dirty="0" smtClean="0">
                <a:latin typeface="Cambria" pitchFamily="18" charset="0"/>
              </a:rPr>
              <a:t> через год вкладчик получит 110% вложенной суммы.</a:t>
            </a:r>
          </a:p>
          <a:p>
            <a:pPr>
              <a:buNone/>
            </a:pPr>
            <a:r>
              <a:rPr lang="ru-RU" dirty="0" smtClean="0">
                <a:latin typeface="Cambria" pitchFamily="18" charset="0"/>
              </a:rPr>
              <a:t>1)14300 </a:t>
            </a:r>
            <a:r>
              <a:rPr lang="ru-RU" dirty="0" smtClean="0">
                <a:latin typeface="Cambria" pitchFamily="18" charset="0"/>
              </a:rPr>
              <a:t>: </a:t>
            </a:r>
            <a:r>
              <a:rPr lang="ru-RU" dirty="0" smtClean="0">
                <a:latin typeface="Cambria" pitchFamily="18" charset="0"/>
              </a:rPr>
              <a:t>1,1=13000(руб.)</a:t>
            </a:r>
          </a:p>
          <a:p>
            <a:pPr>
              <a:buNone/>
            </a:pPr>
            <a:r>
              <a:rPr lang="ru-RU" b="1" dirty="0" smtClean="0">
                <a:latin typeface="Cambria" pitchFamily="18" charset="0"/>
              </a:rPr>
              <a:t>Ответ</a:t>
            </a:r>
            <a:r>
              <a:rPr lang="ru-RU" dirty="0" smtClean="0">
                <a:latin typeface="Cambria" pitchFamily="18" charset="0"/>
              </a:rPr>
              <a:t>: 13000 рублей вложил вкладчик в банк.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714884"/>
            <a:ext cx="2466222" cy="16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лако 5"/>
          <p:cNvSpPr/>
          <p:nvPr/>
        </p:nvSpPr>
        <p:spPr>
          <a:xfrm>
            <a:off x="500034" y="4500570"/>
            <a:ext cx="4215982" cy="235743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/>
              <a:t>Чтобы найти число по его проценту, надо часть, соответствующую этому проценту разделить на дробь.</a:t>
            </a:r>
          </a:p>
          <a:p>
            <a:pPr lvl="0"/>
            <a:r>
              <a:rPr lang="ru-RU" sz="1400" dirty="0" smtClean="0"/>
              <a:t>Например: найти число, 30% которого равны 27.</a:t>
            </a:r>
          </a:p>
          <a:p>
            <a:pPr lvl="0"/>
            <a:r>
              <a:rPr lang="ru-RU" sz="1400" dirty="0" smtClean="0"/>
              <a:t>Решение: </a:t>
            </a:r>
            <a:r>
              <a:rPr lang="ru-RU" sz="1400" dirty="0" smtClean="0"/>
              <a:t>27:0,3 </a:t>
            </a:r>
            <a:r>
              <a:rPr lang="ru-RU" sz="1400" dirty="0" smtClean="0"/>
              <a:t>= 90</a:t>
            </a:r>
          </a:p>
          <a:p>
            <a:pPr algn="ctr"/>
            <a:endParaRPr lang="ru-RU" sz="1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322</TotalTime>
  <Words>1983</Words>
  <Application>Microsoft Office PowerPoint</Application>
  <PresentationFormat>Экран (4:3)</PresentationFormat>
  <Paragraphs>183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Презентация на тему                «Проценты в нашей жизни».  Работа ученика 6 «А» класса МБОУ СОШ №59 Тимошенко Богдана Игоревича  </vt:lpstr>
      <vt:lpstr>Цель: обобщение знаний по теме «Проценты».</vt:lpstr>
      <vt:lpstr>Проценты вокруг нас:</vt:lpstr>
      <vt:lpstr>История:</vt:lpstr>
      <vt:lpstr>Слайд 5</vt:lpstr>
      <vt:lpstr>Процент как числовая характеристика.</vt:lpstr>
      <vt:lpstr>Основные три вида задач на проценты</vt:lpstr>
      <vt:lpstr>Вид №1 </vt:lpstr>
      <vt:lpstr>Вид №2  </vt:lpstr>
      <vt:lpstr>   Вид №3</vt:lpstr>
      <vt:lpstr>Исследование способов решений                     задач на проценты</vt:lpstr>
      <vt:lpstr>Пропорция</vt:lpstr>
      <vt:lpstr>Слайд 13</vt:lpstr>
      <vt:lpstr>Прямая пропорциональная зависимость</vt:lpstr>
      <vt:lpstr>Обратно пропорциональная зависимость</vt:lpstr>
      <vt:lpstr>Примеры задач из жизни</vt:lpstr>
      <vt:lpstr>Слайд 17</vt:lpstr>
      <vt:lpstr>Слайд 18</vt:lpstr>
      <vt:lpstr>Слайд 19</vt:lpstr>
      <vt:lpstr>Приложение.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               «Проценты в нашей жизни».  Работа ученика 6 «А» класса МБОУ СОШ №59 Тимошенко Богдана Игоревича  </dc:title>
  <dc:creator>богдан</dc:creator>
  <cp:lastModifiedBy>matematika</cp:lastModifiedBy>
  <cp:revision>37</cp:revision>
  <dcterms:created xsi:type="dcterms:W3CDTF">2012-03-28T14:43:32Z</dcterms:created>
  <dcterms:modified xsi:type="dcterms:W3CDTF">2012-04-12T11:38:23Z</dcterms:modified>
</cp:coreProperties>
</file>