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992A"/>
    <a:srgbClr val="D9DECD"/>
    <a:srgbClr val="EDE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me4math.ru/o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ОГЭ - 2020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Решение задач 1-5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60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2801" y="5664200"/>
            <a:ext cx="8813797" cy="1701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Округляя результат до целых, получим 44 м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44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2082801" y="2578099"/>
                <a:ext cx="8813797" cy="171449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7500" lnSpcReduction="2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 smtClean="0"/>
                  <a:t>Если колесо сделает один оборот, то путь автомобиля можно вычислить как длину окружности, совершенную колесом по формуле: </a:t>
                </a:r>
                <a14:m>
                  <m:oMath xmlns:m="http://schemas.openxmlformats.org/officeDocument/2006/math">
                    <m:r>
                      <a:rPr lang="ru-RU" b="0" i="1" smtClean="0"/>
                      <m:t>С</m:t>
                    </m:r>
                    <m:r>
                      <a:rPr lang="en-US" i="1" smtClean="0"/>
                      <m:t>=</m:t>
                    </m:r>
                    <m:r>
                      <a:rPr lang="ru-RU" b="0" i="1" smtClean="0"/>
                      <m:t>2</m:t>
                    </m:r>
                    <m:r>
                      <a:rPr lang="el-GR" i="1" smtClean="0"/>
                      <m:t>𝜋</m:t>
                    </m:r>
                    <m:r>
                      <a:rPr lang="en-US" i="1"/>
                      <m:t>𝑟</m:t>
                    </m:r>
                    <m:r>
                      <a:rPr lang="en-US" b="0" i="1" smtClean="0"/>
                      <m:t>=</m:t>
                    </m:r>
                    <m:r>
                      <a:rPr lang="el-GR" i="1"/>
                      <m:t>𝜋</m:t>
                    </m:r>
                    <m:r>
                      <a:rPr lang="en-US" b="0" i="1" smtClean="0"/>
                      <m:t>𝐷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l-GR" i="1"/>
                      <m:t>𝜋</m:t>
                    </m:r>
                    <m:r>
                      <a:rPr lang="en-US" i="1"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dirty="0" smtClean="0"/>
                  <a:t>3,14 </a:t>
                </a:r>
                <a:br>
                  <a:rPr lang="ru-RU" dirty="0" smtClean="0"/>
                </a:br>
                <a:r>
                  <a:rPr lang="ru-RU" dirty="0" smtClean="0"/>
                  <a:t>Для заводского диаметра колеса </a:t>
                </a:r>
                <a:r>
                  <a:rPr lang="ru-RU" dirty="0"/>
                  <a:t>выражение пути </a:t>
                </a:r>
                <a:r>
                  <a:rPr lang="en-US" dirty="0" smtClean="0"/>
                  <a:t>C</a:t>
                </a:r>
                <a:r>
                  <a:rPr lang="en-US" baseline="-25000" dirty="0" smtClean="0"/>
                  <a:t>1 </a:t>
                </a:r>
                <a:r>
                  <a:rPr lang="en-US" dirty="0" smtClean="0"/>
                  <a:t>=</a:t>
                </a:r>
                <a:r>
                  <a:rPr lang="el-GR" dirty="0" smtClean="0"/>
                  <a:t> </a:t>
                </a:r>
                <a:r>
                  <a:rPr lang="ru-RU" dirty="0" smtClean="0"/>
                  <a:t>… </a:t>
                </a:r>
                <a:br>
                  <a:rPr lang="ru-RU" dirty="0" smtClean="0"/>
                </a:br>
                <a:r>
                  <a:rPr lang="en-US" dirty="0"/>
                  <a:t>C</a:t>
                </a:r>
                <a:r>
                  <a:rPr lang="en-US" baseline="-25000" dirty="0"/>
                  <a:t>1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ru-RU" b="0" i="1" smtClean="0"/>
                      <m:t>3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14</m:t>
                    </m:r>
                    <m:r>
                      <m:rPr>
                        <m:nor/>
                      </m:rPr>
                      <a:rPr lang="ru-RU" dirty="0"/>
                      <m:t>٠</m:t>
                    </m:r>
                    <m:r>
                      <a:rPr lang="ru-RU" b="0" i="1" smtClean="0"/>
                      <m:t>614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6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диаметра колеса с заданной маркировкой </a:t>
                </a:r>
                <a:r>
                  <a:rPr lang="ru-RU" dirty="0"/>
                  <a:t>выражение пути </a:t>
                </a:r>
                <a:r>
                  <a:rPr lang="ru-RU" dirty="0" smtClean="0"/>
                  <a:t>С</a:t>
                </a:r>
                <a:r>
                  <a:rPr lang="ru-RU" baseline="-25000" dirty="0" smtClean="0"/>
                  <a:t>2</a:t>
                </a:r>
                <a:r>
                  <a:rPr lang="ru-RU" dirty="0" smtClean="0"/>
                  <a:t>=…</a:t>
                </a:r>
                <a:br>
                  <a:rPr lang="ru-RU" dirty="0" smtClean="0"/>
                </a:br>
                <a:r>
                  <a:rPr lang="ru-RU" dirty="0" smtClean="0"/>
                  <a:t>С</a:t>
                </a:r>
                <a:r>
                  <a:rPr lang="ru-RU" baseline="-25000" dirty="0" smtClean="0"/>
                  <a:t>2</a:t>
                </a:r>
                <a:r>
                  <a:rPr lang="ru-RU" dirty="0" smtClean="0"/>
                  <a:t>=3,14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dirty="0"/>
                      <m:t>٠</m:t>
                    </m:r>
                  </m:oMath>
                </a14:m>
                <a:r>
                  <a:rPr lang="ru-RU" dirty="0" smtClean="0"/>
                  <a:t>628,6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801" y="2578099"/>
                <a:ext cx="8813797" cy="1714499"/>
              </a:xfrm>
              <a:prstGeom prst="rect">
                <a:avLst/>
              </a:prstGeom>
              <a:blipFill rotWithShape="0">
                <a:blip r:embed="rId2"/>
                <a:stretch>
                  <a:fillRect l="-830" t="-6762" r="-9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Объект 2"/>
          <p:cNvSpPr txBox="1">
            <a:spLocks/>
          </p:cNvSpPr>
          <p:nvPr/>
        </p:nvSpPr>
        <p:spPr>
          <a:xfrm>
            <a:off x="2082801" y="4292598"/>
            <a:ext cx="8813797" cy="137160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Разность пути за один оборот составит: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u="sng" dirty="0" smtClean="0"/>
              <a:t>3,14</a:t>
            </a:r>
            <a:r>
              <a:rPr lang="ru-RU" dirty="0" smtClean="0"/>
              <a:t>٠628,6 </a:t>
            </a:r>
            <a:r>
              <a:rPr lang="ru-RU" dirty="0"/>
              <a:t>- </a:t>
            </a:r>
            <a:r>
              <a:rPr lang="ru-RU" u="sng" dirty="0" smtClean="0"/>
              <a:t>3,14</a:t>
            </a:r>
            <a:r>
              <a:rPr lang="ru-RU" dirty="0" smtClean="0"/>
              <a:t>٠614,6=</a:t>
            </a:r>
            <a:r>
              <a:rPr lang="ru-RU" u="sng" dirty="0" smtClean="0"/>
              <a:t>3,14</a:t>
            </a:r>
            <a:r>
              <a:rPr lang="ru-RU" dirty="0" smtClean="0"/>
              <a:t>٠628,6-614,6</a:t>
            </a:r>
            <a:r>
              <a:rPr lang="ru-RU" dirty="0"/>
              <a:t>)=</a:t>
            </a:r>
            <a:r>
              <a:rPr lang="ru-RU" u="sng" dirty="0" smtClean="0"/>
              <a:t>3,14</a:t>
            </a:r>
            <a:r>
              <a:rPr lang="ru-RU" dirty="0" smtClean="0"/>
              <a:t>٠14=43,96 (мм)</a:t>
            </a:r>
            <a:br>
              <a:rPr lang="ru-RU" dirty="0" smtClean="0"/>
            </a:br>
            <a:r>
              <a:rPr lang="ru-RU" dirty="0" smtClean="0"/>
              <a:t>За 1000 оборотов путь увеличится в 1000 раз, получим 43960 мм. Переведем в метры 43960:1000 = 43,96 (м)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Объект 2"/>
              <p:cNvSpPr txBox="1">
                <a:spLocks/>
              </p:cNvSpPr>
              <p:nvPr/>
            </p:nvSpPr>
            <p:spPr>
              <a:xfrm>
                <a:off x="2565399" y="3657600"/>
                <a:ext cx="8813797" cy="255270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 smtClean="0"/>
                  <a:t>Если колесо сделает один оборот, то путь автомобиля можно вычислить как длину окружности, совершенную колесом по формуле: </a:t>
                </a:r>
                <a14:m>
                  <m:oMath xmlns:m="http://schemas.openxmlformats.org/officeDocument/2006/math">
                    <m:r>
                      <a:rPr lang="ru-RU" b="0" i="1" smtClean="0"/>
                      <m:t>С</m:t>
                    </m:r>
                    <m:r>
                      <a:rPr lang="en-US" i="1" smtClean="0"/>
                      <m:t>=</m:t>
                    </m:r>
                    <m:r>
                      <a:rPr lang="ru-RU" b="0" i="1" smtClean="0"/>
                      <m:t>2</m:t>
                    </m:r>
                    <m:r>
                      <a:rPr lang="el-GR" i="1" smtClean="0"/>
                      <m:t>𝜋</m:t>
                    </m:r>
                    <m:r>
                      <a:rPr lang="en-US" i="1"/>
                      <m:t>𝑟</m:t>
                    </m:r>
                    <m:r>
                      <a:rPr lang="en-US" b="0" i="1" smtClean="0"/>
                      <m:t>=</m:t>
                    </m:r>
                    <m:r>
                      <a:rPr lang="el-GR" i="1"/>
                      <m:t>𝜋</m:t>
                    </m:r>
                    <m:r>
                      <a:rPr lang="en-US" b="0" i="1" smtClean="0"/>
                      <m:t>𝐷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l-GR" i="1"/>
                      <m:t>𝜋</m:t>
                    </m:r>
                    <m:r>
                      <a:rPr lang="en-US" i="1"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dirty="0" smtClean="0"/>
                  <a:t>3,14 </a:t>
                </a:r>
                <a:br>
                  <a:rPr lang="ru-RU" dirty="0" smtClean="0"/>
                </a:br>
                <a:r>
                  <a:rPr lang="ru-RU" dirty="0" smtClean="0"/>
                  <a:t>Для заводского диаметра колеса </a:t>
                </a:r>
                <a:r>
                  <a:rPr lang="ru-RU" dirty="0"/>
                  <a:t>выражение пути </a:t>
                </a:r>
                <a:r>
                  <a:rPr lang="en-US" dirty="0" smtClean="0"/>
                  <a:t>C</a:t>
                </a:r>
                <a:r>
                  <a:rPr lang="en-US" baseline="-25000" dirty="0" smtClean="0"/>
                  <a:t>1 </a:t>
                </a:r>
                <a:r>
                  <a:rPr lang="en-US" dirty="0" smtClean="0"/>
                  <a:t>=</a:t>
                </a:r>
                <a:r>
                  <a:rPr lang="el-GR" dirty="0" smtClean="0"/>
                  <a:t> </a:t>
                </a:r>
                <a:r>
                  <a:rPr lang="ru-RU" dirty="0" smtClean="0"/>
                  <a:t>… </a:t>
                </a:r>
                <a:br>
                  <a:rPr lang="ru-RU" dirty="0" smtClean="0"/>
                </a:br>
                <a:r>
                  <a:rPr lang="en-US" dirty="0"/>
                  <a:t>C</a:t>
                </a:r>
                <a:r>
                  <a:rPr lang="en-US" baseline="-25000" dirty="0"/>
                  <a:t>1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ru-RU" b="0" i="1" smtClean="0"/>
                      <m:t>3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14</m:t>
                    </m:r>
                    <m:r>
                      <m:rPr>
                        <m:nor/>
                      </m:rPr>
                      <a:rPr lang="ru-RU" dirty="0"/>
                      <m:t>٠</m:t>
                    </m:r>
                    <m:r>
                      <a:rPr lang="ru-RU" b="0" i="1" smtClean="0"/>
                      <m:t>614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6</m:t>
                    </m:r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Для диаметра колеса с заданной маркировкой </a:t>
                </a:r>
                <a:r>
                  <a:rPr lang="ru-RU" dirty="0"/>
                  <a:t>выражение пути </a:t>
                </a:r>
                <a:r>
                  <a:rPr lang="ru-RU" dirty="0" smtClean="0"/>
                  <a:t>С</a:t>
                </a:r>
                <a:r>
                  <a:rPr lang="ru-RU" baseline="-25000" dirty="0" smtClean="0"/>
                  <a:t>2</a:t>
                </a:r>
                <a:r>
                  <a:rPr lang="ru-RU" dirty="0" smtClean="0"/>
                  <a:t>=…</a:t>
                </a:r>
                <a:br>
                  <a:rPr lang="ru-RU" dirty="0" smtClean="0"/>
                </a:br>
                <a:r>
                  <a:rPr lang="ru-RU" dirty="0" smtClean="0"/>
                  <a:t>С</a:t>
                </a:r>
                <a:r>
                  <a:rPr lang="ru-RU" baseline="-25000" dirty="0" smtClean="0"/>
                  <a:t>2</a:t>
                </a:r>
                <a:r>
                  <a:rPr lang="ru-RU" dirty="0" smtClean="0"/>
                  <a:t>=3,14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dirty="0"/>
                      <m:t>٠</m:t>
                    </m:r>
                  </m:oMath>
                </a14:m>
                <a:r>
                  <a:rPr lang="ru-RU" dirty="0" smtClean="0"/>
                  <a:t>628,6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99" y="3657600"/>
                <a:ext cx="8813797" cy="2552700"/>
              </a:xfrm>
              <a:prstGeom prst="rect">
                <a:avLst/>
              </a:prstGeom>
              <a:blipFill rotWithShape="0">
                <a:blip r:embed="rId3"/>
                <a:stretch>
                  <a:fillRect l="-1037" t="-3341" b="-2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949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04688 -0.173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4" y="-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4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5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672168"/>
          </a:xfrm>
        </p:spPr>
        <p:txBody>
          <a:bodyPr/>
          <a:lstStyle/>
          <a:p>
            <a:r>
              <a:rPr lang="ru-RU" dirty="0"/>
              <a:t>Спидометр автомобиля, собранного на заводе, показывает скорость точно. На сколько процентов показания спидометра будут меньше скорости автомобиля, если заменить шины, установленные на заводе шинами с маркировкой 195/70 R14? Округлите результат до десятых. 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295401" y="4229100"/>
            <a:ext cx="9601196" cy="111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Решение: по формуле скорости </a:t>
            </a:r>
            <a:r>
              <a:rPr lang="en-US" dirty="0"/>
              <a:t>v</a:t>
            </a:r>
            <a:r>
              <a:rPr lang="ru-RU" dirty="0" smtClean="0"/>
              <a:t>=</a:t>
            </a:r>
            <a:r>
              <a:rPr lang="en-US" dirty="0" smtClean="0"/>
              <a:t>S/t</a:t>
            </a:r>
            <a:r>
              <a:rPr lang="ru-RU" dirty="0" smtClean="0"/>
              <a:t>. Значит, за одно и то же время, потраченное на движение, скорость </a:t>
            </a:r>
            <a:r>
              <a:rPr lang="en-US" dirty="0" smtClean="0"/>
              <a:t>v</a:t>
            </a:r>
            <a:r>
              <a:rPr lang="ru-RU" dirty="0" smtClean="0"/>
              <a:t> будет пропорциональна пути (</a:t>
            </a:r>
            <a:r>
              <a:rPr lang="en-US" dirty="0" smtClean="0"/>
              <a:t>S)</a:t>
            </a:r>
            <a:r>
              <a:rPr lang="ru-RU" dirty="0" smtClean="0"/>
              <a:t> автомобиля. Но путь зависит от диаметра (</a:t>
            </a:r>
            <a:r>
              <a:rPr lang="en-US" dirty="0" smtClean="0"/>
              <a:t>D)</a:t>
            </a:r>
            <a:r>
              <a:rPr lang="ru-RU" dirty="0" smtClean="0"/>
              <a:t> колеса.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616200" y="3314814"/>
            <a:ext cx="2808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Объект 2"/>
          <p:cNvSpPr txBox="1">
            <a:spLocks/>
          </p:cNvSpPr>
          <p:nvPr/>
        </p:nvSpPr>
        <p:spPr>
          <a:xfrm>
            <a:off x="1193801" y="5308371"/>
            <a:ext cx="9601196" cy="939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Разность диаметров шин составляет 14 мм (задача 3). Найдем сколько % эта разность составляет от диаметра колеса с новой маркировкой.</a:t>
            </a:r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382000" y="3327628"/>
            <a:ext cx="18047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419600" y="3695814"/>
            <a:ext cx="27813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44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7958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Разность диаметров составляет 14 мм. Диаметр колеса с новой маркировкой 628,6 мм (см. задача 3).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1181101" y="3352800"/>
                <a:ext cx="9601196" cy="67310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ru-RU" i="1" dirty="0" smtClean="0">
                            <a:latin typeface="Cambria Math" panose="02040503050406030204" pitchFamily="18" charset="0"/>
                          </a:rPr>
                          <m:t>628,6</m:t>
                        </m:r>
                      </m:den>
                    </m:f>
                    <m:r>
                      <a:rPr lang="ru-RU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i="1" dirty="0" smtClean="0">
                        <a:latin typeface="Cambria Math" panose="02040503050406030204" pitchFamily="18" charset="0"/>
                      </a:rPr>
                      <m:t>100%</m:t>
                    </m:r>
                    <m:r>
                      <a:rPr lang="ru-RU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≈2,227…%</m:t>
                    </m:r>
                  </m:oMath>
                </a14:m>
                <a:r>
                  <a:rPr lang="ru-RU" dirty="0" smtClean="0"/>
                  <a:t> </a:t>
                </a:r>
              </a:p>
            </p:txBody>
          </p:sp>
        </mc:Choice>
        <mc:Fallback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101" y="3352800"/>
                <a:ext cx="9601196" cy="67310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2"/>
          <p:cNvSpPr txBox="1">
            <a:spLocks/>
          </p:cNvSpPr>
          <p:nvPr/>
        </p:nvSpPr>
        <p:spPr>
          <a:xfrm>
            <a:off x="1295401" y="4025900"/>
            <a:ext cx="9601196" cy="96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Округлим </a:t>
            </a:r>
            <a:r>
              <a:rPr lang="ru-RU" dirty="0" smtClean="0"/>
              <a:t>результат до десятых: 2,2%</a:t>
            </a:r>
          </a:p>
          <a:p>
            <a:r>
              <a:rPr lang="ru-RU" dirty="0" smtClean="0"/>
              <a:t>Ответ 2,2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30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работе использованы задачи с сайта Распечатай и реши ОГЭ 2020 (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www.time4math.ru/oge</a:t>
            </a:r>
            <a:r>
              <a:rPr lang="ru-RU" dirty="0" smtClean="0"/>
              <a:t> 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9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Внимательно прочитай текст </a:t>
            </a:r>
            <a:br>
              <a:rPr lang="ru-RU" dirty="0" smtClean="0"/>
            </a:br>
            <a:r>
              <a:rPr lang="ru-RU" dirty="0" smtClean="0"/>
              <a:t>и выполни задачи 1-5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327" y="2556931"/>
            <a:ext cx="7316270" cy="356568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Для маркировки автомобильных шин применяется единая система обозначений (см. рис. 1). Первое число означает ширину В шины (</a:t>
            </a:r>
            <a:r>
              <a:rPr lang="ru-RU" dirty="0" smtClean="0"/>
              <a:t>ширину протектора</a:t>
            </a:r>
            <a:r>
              <a:rPr lang="ru-RU" dirty="0"/>
              <a:t>) в миллиметрах (см. рис. 2) </a:t>
            </a:r>
            <a:endParaRPr lang="ru-RU" dirty="0" smtClean="0"/>
          </a:p>
          <a:p>
            <a:r>
              <a:rPr lang="ru-RU" dirty="0"/>
              <a:t>Второе число – высота боковины Н в процентах к ширине шины. </a:t>
            </a:r>
            <a:endParaRPr lang="ru-RU" dirty="0" smtClean="0"/>
          </a:p>
          <a:p>
            <a:r>
              <a:rPr lang="ru-RU" dirty="0"/>
              <a:t>Последующая буква означает конструкцию шины. Например, буква R значит, что шина радиальная, то есть нити каркаса в боковине шины расположены вдоль радиусов колеса. На всех легковых автомобилях применяются шины радиальной </a:t>
            </a:r>
            <a:r>
              <a:rPr lang="ru-RU" dirty="0" smtClean="0"/>
              <a:t>конструкции</a:t>
            </a:r>
            <a:endParaRPr lang="ru-RU" dirty="0"/>
          </a:p>
        </p:txBody>
      </p:sp>
      <p:pic>
        <p:nvPicPr>
          <p:cNvPr id="5" name="Picture 247"/>
          <p:cNvPicPr/>
          <p:nvPr/>
        </p:nvPicPr>
        <p:blipFill>
          <a:blip r:embed="rId2"/>
          <a:stretch>
            <a:fillRect/>
          </a:stretch>
        </p:blipFill>
        <p:spPr>
          <a:xfrm>
            <a:off x="1109340" y="2556932"/>
            <a:ext cx="2245995" cy="755650"/>
          </a:xfrm>
          <a:prstGeom prst="rect">
            <a:avLst/>
          </a:prstGeom>
        </p:spPr>
      </p:pic>
      <p:pic>
        <p:nvPicPr>
          <p:cNvPr id="13" name="Picture 92"/>
          <p:cNvPicPr/>
          <p:nvPr/>
        </p:nvPicPr>
        <p:blipFill>
          <a:blip r:embed="rId3"/>
          <a:stretch>
            <a:fillRect/>
          </a:stretch>
        </p:blipFill>
        <p:spPr>
          <a:xfrm>
            <a:off x="1922775" y="3928057"/>
            <a:ext cx="1432560" cy="219456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824212" y="3312582"/>
            <a:ext cx="8162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 1.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20926" y="5722507"/>
            <a:ext cx="8162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 2.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712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Внимательно прочитай текст </a:t>
            </a:r>
            <a:br>
              <a:rPr lang="ru-RU" dirty="0" smtClean="0"/>
            </a:br>
            <a:r>
              <a:rPr lang="ru-RU" dirty="0" smtClean="0"/>
              <a:t>и выполни задачи 1-5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0327" y="2556932"/>
            <a:ext cx="7316270" cy="331893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За обозначением типа конструкции шины идёт число, указывающее диаметр диска колеса в дюймах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одном дюйме 25,4 мм</a:t>
            </a:r>
            <a:r>
              <a:rPr lang="ru-RU" dirty="0"/>
              <a:t>). По сути, это диаметр d внутреннего отверстия в шине. Таким образом, общий диаметр колеса D легко найти, зная диаметр диска и  </a:t>
            </a:r>
            <a:r>
              <a:rPr lang="ru-RU" dirty="0" smtClean="0"/>
              <a:t>высоту </a:t>
            </a:r>
            <a:r>
              <a:rPr lang="ru-RU" dirty="0"/>
              <a:t>боковины. </a:t>
            </a:r>
            <a:endParaRPr lang="ru-RU" dirty="0" smtClean="0"/>
          </a:p>
          <a:p>
            <a:r>
              <a:rPr lang="ru-RU" dirty="0"/>
              <a:t>Последний символ в маркировке – индекс скорости. Возможны дополнительные маркировки, означающие допустимую нагрузку на шину, сезонность использования и тип дорожного покрытия, где рекомендуется использовать шину. </a:t>
            </a:r>
          </a:p>
        </p:txBody>
      </p:sp>
      <p:pic>
        <p:nvPicPr>
          <p:cNvPr id="13" name="Picture 92"/>
          <p:cNvPicPr/>
          <p:nvPr/>
        </p:nvPicPr>
        <p:blipFill>
          <a:blip r:embed="rId2"/>
          <a:stretch>
            <a:fillRect/>
          </a:stretch>
        </p:blipFill>
        <p:spPr>
          <a:xfrm>
            <a:off x="1922775" y="3928057"/>
            <a:ext cx="1432560" cy="219456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620926" y="5722507"/>
            <a:ext cx="8162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</a:t>
            </a:r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 2.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65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Внимательно прочитай текст </a:t>
            </a:r>
            <a:br>
              <a:rPr lang="ru-RU" dirty="0"/>
            </a:br>
            <a:r>
              <a:rPr lang="ru-RU" dirty="0"/>
              <a:t>и выполни задачи 1-5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1006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Завод производит автомобили и устанавливает на них шины с маркировкой 185/70 R14. Завод допускает установку шин с другими маркировками. В таблице показаны разрешенные размеры шин. </a:t>
            </a:r>
          </a:p>
        </p:txBody>
      </p:sp>
      <p:graphicFrame>
        <p:nvGraphicFramePr>
          <p:cNvPr id="137" name="Таблица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537986"/>
              </p:ext>
            </p:extLst>
          </p:nvPr>
        </p:nvGraphicFramePr>
        <p:xfrm>
          <a:off x="1365634" y="3619500"/>
          <a:ext cx="5911466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355"/>
                <a:gridCol w="1295037"/>
                <a:gridCol w="1295037"/>
                <a:gridCol w="1295037"/>
              </a:tblGrid>
              <a:tr h="35306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Ширина шины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Диаметр диска, дюймы</a:t>
                      </a: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195/65,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205/55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205/50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96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Внимательно прочитай текст </a:t>
            </a:r>
            <a:br>
              <a:rPr lang="ru-RU" dirty="0"/>
            </a:br>
            <a:r>
              <a:rPr lang="ru-RU" dirty="0"/>
              <a:t>и выполни задачи 1-5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1006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Завод производит автомобили и устанавливает на них шины с маркировкой </a:t>
            </a:r>
            <a:r>
              <a:rPr lang="ru-RU" dirty="0" smtClean="0"/>
              <a:t>185/70 R14. </a:t>
            </a:r>
            <a:r>
              <a:rPr lang="ru-RU" dirty="0"/>
              <a:t>Завод допускает установку шин с другими маркировками. В таблице показаны разрешенные размеры шин. </a:t>
            </a:r>
          </a:p>
        </p:txBody>
      </p:sp>
      <p:graphicFrame>
        <p:nvGraphicFramePr>
          <p:cNvPr id="135" name="Таблица 1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472622"/>
              </p:ext>
            </p:extLst>
          </p:nvPr>
        </p:nvGraphicFramePr>
        <p:xfrm>
          <a:off x="1365634" y="3619500"/>
          <a:ext cx="5911466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355"/>
                <a:gridCol w="1295037"/>
                <a:gridCol w="1295037"/>
                <a:gridCol w="1295037"/>
              </a:tblGrid>
              <a:tr h="35306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Ширина шины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Диаметр диска, дюймы</a:t>
                      </a: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195/65,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205/55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205/50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809702" y="3484494"/>
            <a:ext cx="5725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(d)</a:t>
            </a:r>
            <a:endParaRPr lang="ru-RU" sz="5400" b="0" i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2597" y="3792606"/>
            <a:ext cx="6367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(B)</a:t>
            </a:r>
            <a:endParaRPr lang="ru-RU" sz="5400" b="0" i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97057" y="4086461"/>
            <a:ext cx="26981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/>
              <a:t>185</a:t>
            </a:r>
            <a:r>
              <a:rPr lang="en-US" b="1" u="sng" dirty="0" smtClean="0"/>
              <a:t> </a:t>
            </a:r>
            <a:r>
              <a:rPr lang="ru-RU" b="1" u="sng" dirty="0" smtClean="0"/>
              <a:t>/</a:t>
            </a:r>
            <a:r>
              <a:rPr lang="ru-RU" b="1" u="sng" dirty="0"/>
              <a:t>70</a:t>
            </a:r>
            <a:r>
              <a:rPr lang="en-US" b="1" u="sng" dirty="0"/>
              <a:t> </a:t>
            </a:r>
            <a:r>
              <a:rPr lang="ru-RU" b="1" u="sng" dirty="0" smtClean="0"/>
              <a:t>R14</a:t>
            </a:r>
            <a:endParaRPr lang="ru-RU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Ширина шины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(B) </a:t>
            </a:r>
            <a:r>
              <a:rPr lang="ru-RU" dirty="0" smtClean="0"/>
              <a:t>185</a:t>
            </a:r>
            <a:br>
              <a:rPr lang="ru-RU" dirty="0" smtClean="0"/>
            </a:br>
            <a:r>
              <a:rPr lang="ru-RU" dirty="0" smtClean="0"/>
              <a:t>Высота боковины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(H) </a:t>
            </a:r>
            <a:r>
              <a:rPr lang="ru-RU" dirty="0" smtClean="0"/>
              <a:t>70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Диаметр диска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14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2"/>
          <p:cNvPicPr/>
          <p:nvPr/>
        </p:nvPicPr>
        <p:blipFill>
          <a:blip r:embed="rId2"/>
          <a:stretch>
            <a:fillRect/>
          </a:stretch>
        </p:blipFill>
        <p:spPr>
          <a:xfrm>
            <a:off x="7368044" y="3794074"/>
            <a:ext cx="143256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5635" y="2556932"/>
            <a:ext cx="9530962" cy="1062568"/>
          </a:xfrm>
        </p:spPr>
        <p:txBody>
          <a:bodyPr/>
          <a:lstStyle/>
          <a:p>
            <a:r>
              <a:rPr lang="ru-RU" dirty="0" smtClean="0"/>
              <a:t>Какой </a:t>
            </a:r>
            <a:r>
              <a:rPr lang="ru-RU" dirty="0"/>
              <a:t>наименьшей ширины шины можно устанавливать на автомобиль, если диаметр диска равен 16 дюймов?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880746"/>
              </p:ext>
            </p:extLst>
          </p:nvPr>
        </p:nvGraphicFramePr>
        <p:xfrm>
          <a:off x="1365634" y="3619500"/>
          <a:ext cx="5911466" cy="2377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6355"/>
                <a:gridCol w="1295037"/>
                <a:gridCol w="1295037"/>
                <a:gridCol w="1295037"/>
              </a:tblGrid>
              <a:tr h="353060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Ширина шины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Диаметр диска, дюймы</a:t>
                      </a:r>
                      <a:endParaRPr lang="ru-RU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185/65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195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195/65,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195/60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205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205/55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205/50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380097" y="3975970"/>
            <a:ext cx="473206" cy="461665"/>
          </a:xfrm>
          <a:prstGeom prst="rect">
            <a:avLst/>
          </a:prstGeom>
          <a:solidFill>
            <a:srgbClr val="D9DEC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383" y="4735166"/>
            <a:ext cx="542758" cy="400110"/>
          </a:xfrm>
          <a:prstGeom prst="rect">
            <a:avLst/>
          </a:prstGeom>
          <a:solidFill>
            <a:srgbClr val="83992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195</a:t>
            </a:r>
            <a:endParaRPr lang="ru-RU" sz="2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356142" y="4953001"/>
            <a:ext cx="277497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616700" y="4461087"/>
            <a:ext cx="0" cy="220981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174820" y="4735166"/>
            <a:ext cx="998108" cy="400110"/>
          </a:xfrm>
          <a:prstGeom prst="rect">
            <a:avLst/>
          </a:prstGeom>
          <a:solidFill>
            <a:srgbClr val="D9DEC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195/60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7100" y="3975970"/>
            <a:ext cx="1165828" cy="2020970"/>
          </a:xfrm>
          <a:prstGeom prst="rect">
            <a:avLst/>
          </a:prstGeom>
          <a:noFill/>
          <a:ln w="38100">
            <a:solidFill>
              <a:srgbClr val="83992A"/>
            </a:solidFill>
          </a:ln>
          <a:effectLst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7782528" y="4098701"/>
            <a:ext cx="2606484" cy="7095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Ответ: 195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61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7958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Найдите диаметр колеса автомобиля, выходящего с завода. Ответ дайте в миллиметрах</a:t>
            </a:r>
            <a:endParaRPr lang="ru-RU" dirty="0"/>
          </a:p>
        </p:txBody>
      </p:sp>
      <p:pic>
        <p:nvPicPr>
          <p:cNvPr id="4" name="Picture 92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043" y="3585633"/>
            <a:ext cx="1432560" cy="2194560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060699" y="3623732"/>
            <a:ext cx="8369297" cy="94826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Речь идет о маркировке 185/70</a:t>
            </a:r>
            <a:r>
              <a:rPr lang="en-US" dirty="0" smtClean="0"/>
              <a:t> R</a:t>
            </a:r>
            <a:r>
              <a:rPr lang="ru-RU" dirty="0" smtClean="0"/>
              <a:t>14. Диаметр колеса </a:t>
            </a:r>
            <a:r>
              <a:rPr lang="en-US" dirty="0" smtClean="0"/>
              <a:t>D</a:t>
            </a:r>
            <a:r>
              <a:rPr lang="ru-RU" dirty="0" smtClean="0"/>
              <a:t>=</a:t>
            </a:r>
            <a:r>
              <a:rPr lang="en-US" dirty="0" smtClean="0"/>
              <a:t>d+2H</a:t>
            </a:r>
            <a:r>
              <a:rPr lang="ru-RU" dirty="0" smtClean="0"/>
              <a:t>. Из маркировки </a:t>
            </a:r>
            <a:r>
              <a:rPr lang="en-US" dirty="0" smtClean="0"/>
              <a:t>d=14</a:t>
            </a:r>
            <a:r>
              <a:rPr lang="ru-RU" dirty="0" smtClean="0"/>
              <a:t> дюймов.</a:t>
            </a:r>
            <a:r>
              <a:rPr lang="en-US" dirty="0" smtClean="0"/>
              <a:t>  </a:t>
            </a:r>
            <a:r>
              <a:rPr lang="ru-RU" dirty="0" smtClean="0"/>
              <a:t>Из начального условия 1 дюйм = 25,4мм, </a:t>
            </a:r>
            <a:r>
              <a:rPr lang="ru-RU" dirty="0"/>
              <a:t>значит</a:t>
            </a:r>
            <a:r>
              <a:rPr lang="en-US" dirty="0"/>
              <a:t> d</a:t>
            </a:r>
            <a:r>
              <a:rPr lang="en-US" dirty="0" smtClean="0"/>
              <a:t>=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060698" y="4445001"/>
            <a:ext cx="8369297" cy="7747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d=</a:t>
            </a:r>
            <a:r>
              <a:rPr lang="ru-RU" dirty="0" smtClean="0"/>
              <a:t>14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٠</a:t>
            </a:r>
            <a:r>
              <a:rPr lang="ru-RU" dirty="0" smtClean="0"/>
              <a:t>25,4=355,6 (мм).</a:t>
            </a:r>
            <a:br>
              <a:rPr lang="ru-RU" dirty="0" smtClean="0"/>
            </a:br>
            <a:r>
              <a:rPr lang="ru-RU" dirty="0" smtClean="0"/>
              <a:t>Высота боковины </a:t>
            </a:r>
            <a:r>
              <a:rPr lang="en-US" dirty="0" smtClean="0"/>
              <a:t>H</a:t>
            </a:r>
            <a:r>
              <a:rPr lang="ru-RU" dirty="0" smtClean="0"/>
              <a:t> составляет </a:t>
            </a:r>
            <a:r>
              <a:rPr lang="en-US" dirty="0" smtClean="0"/>
              <a:t>70%</a:t>
            </a:r>
            <a:r>
              <a:rPr lang="ru-RU" dirty="0" smtClean="0"/>
              <a:t> от ширины </a:t>
            </a:r>
            <a:r>
              <a:rPr lang="en-US" dirty="0" smtClean="0"/>
              <a:t>B=</a:t>
            </a:r>
            <a:r>
              <a:rPr lang="ru-RU" dirty="0" smtClean="0"/>
              <a:t>185мм.</a:t>
            </a:r>
            <a:r>
              <a:rPr lang="en-US" dirty="0" smtClean="0"/>
              <a:t> H=…</a:t>
            </a:r>
            <a:endParaRPr lang="ru-RU" dirty="0" smtClean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635993" y="5477931"/>
            <a:ext cx="2374907" cy="4318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614,6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060698" y="5219701"/>
            <a:ext cx="8369297" cy="12191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H=185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٠</a:t>
            </a:r>
            <a:r>
              <a:rPr lang="en-US" dirty="0" smtClean="0"/>
              <a:t>0,7=129,5 (</a:t>
            </a:r>
            <a:r>
              <a:rPr lang="ru-RU" dirty="0" smtClean="0"/>
              <a:t>мм).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ru-RU" dirty="0" smtClean="0"/>
              <a:t>Тогда </a:t>
            </a:r>
            <a:r>
              <a:rPr lang="en-US" dirty="0" smtClean="0"/>
              <a:t>D=355,6+2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٠</a:t>
            </a:r>
            <a:r>
              <a:rPr lang="en-US" dirty="0" smtClean="0"/>
              <a:t>129,5=614,6</a:t>
            </a:r>
            <a:r>
              <a:rPr lang="ru-RU" dirty="0" smtClean="0"/>
              <a:t> (мм)</a:t>
            </a:r>
          </a:p>
        </p:txBody>
      </p:sp>
    </p:spTree>
    <p:extLst>
      <p:ext uri="{BB962C8B-B14F-4D97-AF65-F5344CB8AC3E}">
        <p14:creationId xmlns:p14="http://schemas.microsoft.com/office/powerpoint/2010/main" val="309872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948268"/>
          </a:xfrm>
        </p:spPr>
        <p:txBody>
          <a:bodyPr/>
          <a:lstStyle/>
          <a:p>
            <a:r>
              <a:rPr lang="ru-RU" dirty="0"/>
              <a:t>На сколько миллиметров увеличится диаметр колеса, если заменить шины, установленные на заводе на шины 195/70 R14? </a:t>
            </a:r>
          </a:p>
          <a:p>
            <a:endParaRPr lang="ru-RU" dirty="0"/>
          </a:p>
        </p:txBody>
      </p:sp>
      <p:pic>
        <p:nvPicPr>
          <p:cNvPr id="4" name="Picture 92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1" y="3632200"/>
            <a:ext cx="1432560" cy="2194560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2527299" y="3395132"/>
            <a:ext cx="8915401" cy="7069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Для решения найдем диаметр колеса с заданной маркировкой и сравним с диаметром, найденным в задаче 2.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527298" y="4004732"/>
            <a:ext cx="8915401" cy="14054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D=d+2H </a:t>
            </a:r>
            <a:r>
              <a:rPr lang="ru-RU" dirty="0" smtClean="0"/>
              <a:t>Диаметр диска </a:t>
            </a:r>
            <a:r>
              <a:rPr lang="en-US" dirty="0" smtClean="0"/>
              <a:t>d=14</a:t>
            </a:r>
            <a:r>
              <a:rPr lang="ru-RU" dirty="0" smtClean="0"/>
              <a:t> дюймов не изменился (355,6 мм) </a:t>
            </a:r>
            <a:br>
              <a:rPr lang="ru-RU" dirty="0" smtClean="0"/>
            </a:br>
            <a:r>
              <a:rPr lang="ru-RU" dirty="0" smtClean="0"/>
              <a:t>Найдем высоту боковины </a:t>
            </a:r>
            <a:r>
              <a:rPr lang="en-US" dirty="0" smtClean="0"/>
              <a:t>H</a:t>
            </a:r>
            <a:r>
              <a:rPr lang="ru-RU" dirty="0" smtClean="0"/>
              <a:t> равную </a:t>
            </a:r>
            <a:r>
              <a:rPr lang="en-US" dirty="0" smtClean="0"/>
              <a:t>70% </a:t>
            </a:r>
            <a:r>
              <a:rPr lang="ru-RU" dirty="0" smtClean="0"/>
              <a:t>от 195 мм. </a:t>
            </a:r>
            <a:br>
              <a:rPr lang="ru-RU" dirty="0" smtClean="0"/>
            </a:br>
            <a:r>
              <a:rPr lang="en-US" dirty="0" smtClean="0"/>
              <a:t>H</a:t>
            </a:r>
            <a:r>
              <a:rPr lang="ru-RU" dirty="0" smtClean="0"/>
              <a:t>=</a:t>
            </a:r>
            <a:r>
              <a:rPr lang="en-US" dirty="0" smtClean="0"/>
              <a:t>195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٠</a:t>
            </a:r>
            <a:r>
              <a:rPr lang="en-US" dirty="0" smtClean="0"/>
              <a:t>0,7=136,5 (</a:t>
            </a:r>
            <a:r>
              <a:rPr lang="ru-RU" dirty="0" smtClean="0"/>
              <a:t>мм). Тогда диаметр данного колеса </a:t>
            </a:r>
            <a:r>
              <a:rPr lang="en-US" dirty="0" smtClean="0"/>
              <a:t>D=</a:t>
            </a:r>
            <a:r>
              <a:rPr lang="ru-RU" dirty="0" smtClean="0"/>
              <a:t>355,6+2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٠</a:t>
            </a:r>
            <a:r>
              <a:rPr lang="ru-RU" dirty="0" smtClean="0"/>
              <a:t>136,5=628,6 (мм)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527297" y="5266265"/>
            <a:ext cx="8915401" cy="5164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Разность с диаметром заводского колеса составляет …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2527296" y="5659118"/>
            <a:ext cx="8915401" cy="5401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628,6-614,6=14 (мм)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58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4435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сколько метров увеличится путь, пройденный автомобилем, когда колесо сделает 1000 оборотов, если заменить шины установленные на заводе шинами с маркировкой 195/70 R14? Округлите результат до целых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2565398" y="3657600"/>
                <a:ext cx="8813797" cy="135890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 smtClean="0"/>
                  <a:t>Если колесо сделает один оборот, то путь автомобиля можно вычислить как длину окружности, совершенную колесом по формуле: </a:t>
                </a:r>
                <a14:m>
                  <m:oMath xmlns:m="http://schemas.openxmlformats.org/officeDocument/2006/math">
                    <m:r>
                      <a:rPr lang="ru-RU" b="0" i="1" smtClean="0"/>
                      <m:t>С</m:t>
                    </m:r>
                    <m:r>
                      <a:rPr lang="en-US" i="1" smtClean="0"/>
                      <m:t>=</m:t>
                    </m:r>
                    <m:r>
                      <a:rPr lang="ru-RU" b="0" i="1" smtClean="0"/>
                      <m:t>2</m:t>
                    </m:r>
                    <m:r>
                      <a:rPr lang="el-GR" i="1" smtClean="0"/>
                      <m:t>𝜋</m:t>
                    </m:r>
                    <m:r>
                      <a:rPr lang="en-US" i="1"/>
                      <m:t>𝑟</m:t>
                    </m:r>
                    <m:r>
                      <a:rPr lang="en-US" b="0" i="1" smtClean="0"/>
                      <m:t>=</m:t>
                    </m:r>
                    <m:r>
                      <a:rPr lang="el-GR" i="1"/>
                      <m:t>𝜋</m:t>
                    </m:r>
                    <m:r>
                      <a:rPr lang="en-US" b="0" i="1" smtClean="0"/>
                      <m:t>𝐷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ru-RU" dirty="0" smtClean="0"/>
                  <a:t>где </a:t>
                </a:r>
                <a14:m>
                  <m:oMath xmlns:m="http://schemas.openxmlformats.org/officeDocument/2006/math">
                    <m:r>
                      <a:rPr lang="el-GR" i="1"/>
                      <m:t>𝜋</m:t>
                    </m:r>
                    <m:r>
                      <a:rPr lang="en-US" i="1"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ru-RU" dirty="0" smtClean="0"/>
                  <a:t>3,14 </a:t>
                </a:r>
                <a:br>
                  <a:rPr lang="ru-RU" dirty="0" smtClean="0"/>
                </a:br>
                <a:r>
                  <a:rPr lang="ru-RU" dirty="0" smtClean="0"/>
                  <a:t>Для заводского диаметра колеса выражение пути </a:t>
                </a:r>
                <a:r>
                  <a:rPr lang="en-US" dirty="0" smtClean="0"/>
                  <a:t>C</a:t>
                </a:r>
                <a:r>
                  <a:rPr lang="en-US" baseline="-25000" dirty="0" smtClean="0"/>
                  <a:t>1 </a:t>
                </a:r>
                <a:r>
                  <a:rPr lang="en-US" dirty="0" smtClean="0"/>
                  <a:t>=</a:t>
                </a:r>
                <a:r>
                  <a:rPr lang="el-GR" dirty="0" smtClean="0"/>
                  <a:t> </a:t>
                </a:r>
                <a:r>
                  <a:rPr lang="ru-RU" dirty="0" smtClean="0"/>
                  <a:t>…</a:t>
                </a:r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98" y="3657600"/>
                <a:ext cx="8813797" cy="1358900"/>
              </a:xfrm>
              <a:prstGeom prst="rect">
                <a:avLst/>
              </a:prstGeom>
              <a:blipFill rotWithShape="0">
                <a:blip r:embed="rId2"/>
                <a:stretch>
                  <a:fillRect l="-1037" t="-8520" b="-49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Объект 2"/>
          <p:cNvSpPr txBox="1">
            <a:spLocks/>
          </p:cNvSpPr>
          <p:nvPr/>
        </p:nvSpPr>
        <p:spPr>
          <a:xfrm>
            <a:off x="2565398" y="5285318"/>
            <a:ext cx="8813797" cy="4698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Для диаметра колеса с заданной маркировкой </a:t>
            </a:r>
            <a:r>
              <a:rPr lang="ru-RU" dirty="0"/>
              <a:t>выражение пути </a:t>
            </a:r>
            <a:r>
              <a:rPr lang="ru-RU" dirty="0" smtClean="0"/>
              <a:t>С</a:t>
            </a:r>
            <a:r>
              <a:rPr lang="ru-RU" baseline="-25000" dirty="0" smtClean="0"/>
              <a:t>2</a:t>
            </a:r>
            <a:r>
              <a:rPr lang="ru-RU" dirty="0" smtClean="0"/>
              <a:t>=…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2565398" y="4917018"/>
                <a:ext cx="8813797" cy="36830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92500" lnSpcReduction="2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C</a:t>
                </a:r>
                <a:r>
                  <a:rPr lang="en-US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ru-RU" b="0" i="1" smtClean="0"/>
                      <m:t>3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14</m:t>
                    </m:r>
                    <m:r>
                      <m:rPr>
                        <m:nor/>
                      </m:rPr>
                      <a:rPr lang="ru-RU" dirty="0"/>
                      <m:t>٠</m:t>
                    </m:r>
                    <m:r>
                      <a:rPr lang="ru-RU" b="0" i="1" smtClean="0"/>
                      <m:t>614</m:t>
                    </m:r>
                    <m:r>
                      <a:rPr lang="ru-RU" b="0" i="1" smtClean="0"/>
                      <m:t>,</m:t>
                    </m:r>
                    <m:r>
                      <a:rPr lang="ru-RU" b="0" i="1" smtClean="0"/>
                      <m:t>6</m:t>
                    </m:r>
                  </m:oMath>
                </a14:m>
                <a:endPara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398" y="4917018"/>
                <a:ext cx="8813797" cy="368300"/>
              </a:xfrm>
              <a:prstGeom prst="rect">
                <a:avLst/>
              </a:prstGeom>
              <a:blipFill rotWithShape="0">
                <a:blip r:embed="rId3"/>
                <a:stretch>
                  <a:fillRect l="-1037" t="-38333" b="-3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Объект 2"/>
          <p:cNvSpPr txBox="1">
            <a:spLocks/>
          </p:cNvSpPr>
          <p:nvPr/>
        </p:nvSpPr>
        <p:spPr>
          <a:xfrm>
            <a:off x="2565397" y="5715001"/>
            <a:ext cx="8813797" cy="40216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</a:t>
            </a:r>
            <a:r>
              <a:rPr lang="ru-RU" baseline="-25000" dirty="0" smtClean="0"/>
              <a:t>2</a:t>
            </a:r>
            <a:r>
              <a:rPr lang="ru-RU" dirty="0" smtClean="0"/>
              <a:t>=3,14*628,6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926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256</TotalTime>
  <Words>792</Words>
  <Application>Microsoft Office PowerPoint</Application>
  <PresentationFormat>Широкоэкранный</PresentationFormat>
  <Paragraphs>110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Garamond</vt:lpstr>
      <vt:lpstr>Натуральные материалы</vt:lpstr>
      <vt:lpstr>ОГЭ - 2020</vt:lpstr>
      <vt:lpstr>Внимательно прочитай текст  и выполни задачи 1-5</vt:lpstr>
      <vt:lpstr>Внимательно прочитай текст  и выполни задачи 1-5</vt:lpstr>
      <vt:lpstr>Внимательно прочитай текст  и выполни задачи 1-5</vt:lpstr>
      <vt:lpstr>Внимательно прочитай текст  и выполни задачи 1-5</vt:lpstr>
      <vt:lpstr>Задача 1</vt:lpstr>
      <vt:lpstr>Задача 2</vt:lpstr>
      <vt:lpstr>Задача 3</vt:lpstr>
      <vt:lpstr>Задача 4</vt:lpstr>
      <vt:lpstr>Задача 4</vt:lpstr>
      <vt:lpstr>Задача 5</vt:lpstr>
      <vt:lpstr>Задача 5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- 2020</dc:title>
  <dc:creator>Ирина Синягина</dc:creator>
  <cp:lastModifiedBy>Ирина Синягина</cp:lastModifiedBy>
  <cp:revision>149</cp:revision>
  <dcterms:created xsi:type="dcterms:W3CDTF">2020-01-19T16:22:29Z</dcterms:created>
  <dcterms:modified xsi:type="dcterms:W3CDTF">2020-01-20T06:49:50Z</dcterms:modified>
</cp:coreProperties>
</file>