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1" r:id="rId18"/>
    <p:sldId id="272" r:id="rId19"/>
    <p:sldId id="273" r:id="rId20"/>
    <p:sldId id="274" r:id="rId21"/>
    <p:sldId id="282" r:id="rId22"/>
    <p:sldId id="276" r:id="rId23"/>
    <p:sldId id="281" r:id="rId24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-82" y="-9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307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307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307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307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za.ru/avtor/antrys69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1.xml"/><Relationship Id="rId4" Type="http://schemas.openxmlformats.org/officeDocument/2006/relationships/hyperlink" Target="http://www.stihi.ru/avtor/rainbow2011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1709280" y="1785960"/>
            <a:ext cx="5592240" cy="2560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5400" b="1">
                <a:solidFill>
                  <a:srgbClr val="002060"/>
                </a:solidFill>
                <a:latin typeface="Monotype Corsiva"/>
                <a:ea typeface="MS Mincho"/>
              </a:rPr>
              <a:t>Проект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5400" b="1">
                <a:solidFill>
                  <a:srgbClr val="002060"/>
                </a:solidFill>
                <a:latin typeface="Monotype Corsiva"/>
                <a:ea typeface="MS Mincho"/>
              </a:rPr>
              <a:t>«Такие разные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5400" b="1">
                <a:solidFill>
                  <a:srgbClr val="002060"/>
                </a:solidFill>
                <a:latin typeface="Monotype Corsiva"/>
                <a:ea typeface="MS Mincho"/>
              </a:rPr>
              <a:t>РАКУШКИ…»</a:t>
            </a:r>
            <a:endParaRPr/>
          </a:p>
        </p:txBody>
      </p:sp>
      <p:pic>
        <p:nvPicPr>
          <p:cNvPr id="137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76320" y="0"/>
            <a:ext cx="9219600" cy="6857280"/>
          </a:xfrm>
          <a:prstGeom prst="rect">
            <a:avLst/>
          </a:prstGeom>
        </p:spPr>
      </p:pic>
      <p:sp>
        <p:nvSpPr>
          <p:cNvPr id="138" name="CustomShape 2"/>
          <p:cNvSpPr/>
          <p:nvPr/>
        </p:nvSpPr>
        <p:spPr>
          <a:xfrm>
            <a:off x="2483768" y="4342248"/>
            <a:ext cx="6357240" cy="1679040"/>
          </a:xfrm>
          <a:prstGeom prst="ellipse">
            <a:avLst/>
          </a:prstGeom>
          <a:blipFill>
            <a:blip r:embed="rId3" cstate="print"/>
            <a:tile/>
          </a:blipFill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b="1" i="1" dirty="0">
                <a:solidFill>
                  <a:srgbClr val="002060"/>
                </a:solidFill>
                <a:latin typeface="Calibri"/>
              </a:rPr>
              <a:t>Средняя группа </a:t>
            </a:r>
            <a:r>
              <a:rPr lang="ru-RU" b="1" i="1" dirty="0" smtClean="0">
                <a:solidFill>
                  <a:srgbClr val="002060"/>
                </a:solidFill>
                <a:latin typeface="Calibri"/>
              </a:rPr>
              <a:t>«Пчелки»</a:t>
            </a:r>
            <a:endParaRPr b="1" dirty="0"/>
          </a:p>
          <a:p>
            <a:pPr algn="ctr">
              <a:lnSpc>
                <a:spcPct val="100000"/>
              </a:lnSpc>
            </a:pPr>
            <a:r>
              <a:rPr lang="ru-RU" i="1" dirty="0">
                <a:solidFill>
                  <a:srgbClr val="002060"/>
                </a:solidFill>
                <a:latin typeface="Calibri"/>
              </a:rPr>
              <a:t>Воспитатели: </a:t>
            </a:r>
            <a:r>
              <a:rPr lang="ru-RU" i="1" dirty="0" smtClean="0">
                <a:solidFill>
                  <a:srgbClr val="002060"/>
                </a:solidFill>
                <a:latin typeface="Calibri"/>
              </a:rPr>
              <a:t>Гусева Г.Х.</a:t>
            </a:r>
          </a:p>
          <a:p>
            <a:pPr algn="ctr">
              <a:lnSpc>
                <a:spcPct val="100000"/>
              </a:lnSpc>
            </a:pPr>
            <a:r>
              <a:rPr lang="ru-RU" i="1" dirty="0" smtClean="0">
                <a:solidFill>
                  <a:srgbClr val="002060"/>
                </a:solidFill>
                <a:latin typeface="Calibri"/>
              </a:rPr>
              <a:t>                                   </a:t>
            </a:r>
            <a:r>
              <a:rPr lang="ru-RU" i="1" dirty="0" err="1" smtClean="0">
                <a:solidFill>
                  <a:srgbClr val="002060"/>
                </a:solidFill>
                <a:latin typeface="Calibri"/>
              </a:rPr>
              <a:t>Шамьюнова</a:t>
            </a:r>
            <a:r>
              <a:rPr lang="ru-RU" i="1" dirty="0" smtClean="0">
                <a:solidFill>
                  <a:srgbClr val="002060"/>
                </a:solidFill>
                <a:latin typeface="Calibri"/>
              </a:rPr>
              <a:t> Г.М.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578320"/>
            <a:ext cx="1499400" cy="2284560"/>
          </a:xfrm>
          <a:prstGeom prst="rect">
            <a:avLst/>
          </a:prstGeom>
        </p:spPr>
      </p:pic>
      <p:pic>
        <p:nvPicPr>
          <p:cNvPr id="173" name="Рисунок 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4562" y="545829"/>
            <a:ext cx="2261520" cy="1509120"/>
          </a:xfrm>
          <a:prstGeom prst="rect">
            <a:avLst/>
          </a:prstGeom>
        </p:spPr>
      </p:pic>
      <p:pic>
        <p:nvPicPr>
          <p:cNvPr id="174" name="Рисунок 3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224" y="4786200"/>
            <a:ext cx="1713960" cy="1515240"/>
          </a:xfrm>
          <a:prstGeom prst="rect">
            <a:avLst/>
          </a:prstGeom>
        </p:spPr>
      </p:pic>
      <p:pic>
        <p:nvPicPr>
          <p:cNvPr id="175" name="Рисунок 4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520" y="2936632"/>
            <a:ext cx="1856520" cy="1500480"/>
          </a:xfrm>
          <a:prstGeom prst="rect">
            <a:avLst/>
          </a:prstGeom>
        </p:spPr>
      </p:pic>
      <p:pic>
        <p:nvPicPr>
          <p:cNvPr id="176" name="Рисунок 7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9791" y="546069"/>
            <a:ext cx="2039040" cy="1546560"/>
          </a:xfrm>
          <a:prstGeom prst="rect">
            <a:avLst/>
          </a:prstGeom>
        </p:spPr>
      </p:pic>
      <p:pic>
        <p:nvPicPr>
          <p:cNvPr id="177" name="Рисунок 8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00" y="764704"/>
            <a:ext cx="2071080" cy="1594440"/>
          </a:xfrm>
          <a:prstGeom prst="rect">
            <a:avLst/>
          </a:prstGeom>
        </p:spPr>
      </p:pic>
      <p:pic>
        <p:nvPicPr>
          <p:cNvPr id="178" name="Рисунок 10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156" y="2620266"/>
            <a:ext cx="1482840" cy="1825920"/>
          </a:xfrm>
          <a:prstGeom prst="rect">
            <a:avLst/>
          </a:prstGeom>
        </p:spPr>
      </p:pic>
      <p:pic>
        <p:nvPicPr>
          <p:cNvPr id="179" name="Рисунок 12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800" y="4941168"/>
            <a:ext cx="1938960" cy="1446120"/>
          </a:xfrm>
          <a:prstGeom prst="rect">
            <a:avLst/>
          </a:prstGeom>
        </p:spPr>
      </p:pic>
      <p:pic>
        <p:nvPicPr>
          <p:cNvPr id="180" name="Рисунок 13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40" y="2827440"/>
            <a:ext cx="2271960" cy="1347480"/>
          </a:xfrm>
          <a:prstGeom prst="rect">
            <a:avLst/>
          </a:prstGeom>
        </p:spPr>
      </p:pic>
      <p:sp>
        <p:nvSpPr>
          <p:cNvPr id="181" name="CustomShape 1"/>
          <p:cNvSpPr/>
          <p:nvPr/>
        </p:nvSpPr>
        <p:spPr>
          <a:xfrm>
            <a:off x="990360" y="2492896"/>
            <a:ext cx="1571040" cy="3643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002060"/>
                </a:solidFill>
                <a:latin typeface="Calibri"/>
              </a:rPr>
              <a:t>Мидия</a:t>
            </a:r>
            <a:endParaRPr dirty="0"/>
          </a:p>
        </p:txBody>
      </p:sp>
      <p:sp>
        <p:nvSpPr>
          <p:cNvPr id="182" name="CustomShape 2"/>
          <p:cNvSpPr/>
          <p:nvPr/>
        </p:nvSpPr>
        <p:spPr>
          <a:xfrm>
            <a:off x="7308304" y="2214720"/>
            <a:ext cx="206100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dirty="0">
                <a:solidFill>
                  <a:srgbClr val="002060"/>
                </a:solidFill>
                <a:latin typeface="Calibri"/>
              </a:rPr>
              <a:t>Бекас </a:t>
            </a: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Ланглейта</a:t>
            </a:r>
            <a:r>
              <a:rPr lang="ru-RU" sz="1600" b="1" dirty="0">
                <a:solidFill>
                  <a:srgbClr val="002060"/>
                </a:solidFill>
                <a:latin typeface="Calibri"/>
              </a:rPr>
              <a:t> </a:t>
            </a:r>
            <a:endParaRPr dirty="0"/>
          </a:p>
        </p:txBody>
      </p:sp>
      <p:sp>
        <p:nvSpPr>
          <p:cNvPr id="183" name="CustomShape 3"/>
          <p:cNvSpPr/>
          <p:nvPr/>
        </p:nvSpPr>
        <p:spPr>
          <a:xfrm>
            <a:off x="4427984" y="6301440"/>
            <a:ext cx="235656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Гвилдфордия</a:t>
            </a:r>
            <a:r>
              <a:rPr lang="ru-RU" sz="1600" b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Йока</a:t>
            </a:r>
            <a:r>
              <a:rPr lang="ru-RU" sz="1600" b="1" dirty="0">
                <a:solidFill>
                  <a:srgbClr val="002060"/>
                </a:solidFill>
                <a:latin typeface="Calibri"/>
              </a:rPr>
              <a:t> </a:t>
            </a:r>
            <a:endParaRPr dirty="0"/>
          </a:p>
        </p:txBody>
      </p:sp>
      <p:sp>
        <p:nvSpPr>
          <p:cNvPr id="184" name="CustomShape 4"/>
          <p:cNvSpPr/>
          <p:nvPr/>
        </p:nvSpPr>
        <p:spPr>
          <a:xfrm>
            <a:off x="4949280" y="2571840"/>
            <a:ext cx="243000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>
                <a:solidFill>
                  <a:srgbClr val="002060"/>
                </a:solidFill>
                <a:latin typeface="Calibri"/>
              </a:rPr>
              <a:t>Карафтохеликс Вейриха </a:t>
            </a:r>
            <a:endParaRPr/>
          </a:p>
        </p:txBody>
      </p:sp>
      <p:sp>
        <p:nvSpPr>
          <p:cNvPr id="185" name="CustomShape 5"/>
          <p:cNvSpPr/>
          <p:nvPr/>
        </p:nvSpPr>
        <p:spPr>
          <a:xfrm>
            <a:off x="6606471" y="188640"/>
            <a:ext cx="214236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dirty="0">
                <a:solidFill>
                  <a:srgbClr val="002060"/>
                </a:solidFill>
                <a:latin typeface="Calibri"/>
              </a:rPr>
              <a:t>Каури крупные</a:t>
            </a:r>
            <a:endParaRPr dirty="0"/>
          </a:p>
        </p:txBody>
      </p:sp>
      <p:sp>
        <p:nvSpPr>
          <p:cNvPr id="186" name="CustomShape 6"/>
          <p:cNvSpPr/>
          <p:nvPr/>
        </p:nvSpPr>
        <p:spPr>
          <a:xfrm>
            <a:off x="2731096" y="2204864"/>
            <a:ext cx="210096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dirty="0">
                <a:solidFill>
                  <a:srgbClr val="002060"/>
                </a:solidFill>
                <a:latin typeface="Calibri"/>
              </a:rPr>
              <a:t>Леечка морская</a:t>
            </a:r>
            <a:endParaRPr dirty="0"/>
          </a:p>
        </p:txBody>
      </p:sp>
      <p:sp>
        <p:nvSpPr>
          <p:cNvPr id="187" name="CustomShape 7"/>
          <p:cNvSpPr/>
          <p:nvPr/>
        </p:nvSpPr>
        <p:spPr>
          <a:xfrm>
            <a:off x="6677384" y="6381328"/>
            <a:ext cx="207108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Натика</a:t>
            </a:r>
            <a:r>
              <a:rPr lang="ru-RU" sz="1600" b="1" dirty="0">
                <a:solidFill>
                  <a:srgbClr val="002060"/>
                </a:solidFill>
                <a:latin typeface="Calibri"/>
              </a:rPr>
              <a:t> фиолетовая </a:t>
            </a:r>
            <a:endParaRPr dirty="0"/>
          </a:p>
        </p:txBody>
      </p:sp>
      <p:sp>
        <p:nvSpPr>
          <p:cNvPr id="188" name="CustomShape 8"/>
          <p:cNvSpPr/>
          <p:nvPr/>
        </p:nvSpPr>
        <p:spPr>
          <a:xfrm>
            <a:off x="3867976" y="165976"/>
            <a:ext cx="192816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Донакс</a:t>
            </a:r>
            <a:endParaRPr dirty="0"/>
          </a:p>
        </p:txBody>
      </p:sp>
      <p:sp>
        <p:nvSpPr>
          <p:cNvPr id="189" name="CustomShape 9"/>
          <p:cNvSpPr/>
          <p:nvPr/>
        </p:nvSpPr>
        <p:spPr>
          <a:xfrm>
            <a:off x="413784" y="332656"/>
            <a:ext cx="221400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Лямбис</a:t>
            </a:r>
            <a:r>
              <a:rPr lang="ru-RU" sz="1600" b="1" dirty="0">
                <a:solidFill>
                  <a:srgbClr val="002060"/>
                </a:solidFill>
                <a:latin typeface="Calibri"/>
              </a:rPr>
              <a:t> фиолетовый </a:t>
            </a:r>
            <a:endParaRPr dirty="0"/>
          </a:p>
        </p:txBody>
      </p:sp>
      <p:pic>
        <p:nvPicPr>
          <p:cNvPr id="190" name="Рисунок 24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20" y="4601428"/>
            <a:ext cx="2397600" cy="1596600"/>
          </a:xfrm>
          <a:prstGeom prst="rect">
            <a:avLst/>
          </a:prstGeom>
        </p:spPr>
      </p:pic>
      <p:sp>
        <p:nvSpPr>
          <p:cNvPr id="191" name="CustomShape 10"/>
          <p:cNvSpPr/>
          <p:nvPr/>
        </p:nvSpPr>
        <p:spPr>
          <a:xfrm>
            <a:off x="323528" y="6277704"/>
            <a:ext cx="2642400" cy="6076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dirty="0">
                <a:solidFill>
                  <a:srgbClr val="002060"/>
                </a:solidFill>
                <a:latin typeface="Calibri"/>
              </a:rPr>
              <a:t>Гребешок Черноморский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>
                <a:solidFill>
                  <a:srgbClr val="002060"/>
                </a:solidFill>
                <a:latin typeface="Monotype Corsiva"/>
              </a:rPr>
              <a:t>Создаем экспонаты для мини-музея</a:t>
            </a: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340769"/>
            <a:ext cx="2880320" cy="38884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988840"/>
            <a:ext cx="2874640" cy="387809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476896" y="1144944"/>
            <a:ext cx="269928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204" name="CustomShape 2"/>
          <p:cNvSpPr/>
          <p:nvPr/>
        </p:nvSpPr>
        <p:spPr>
          <a:xfrm>
            <a:off x="5000940" y="3429000"/>
            <a:ext cx="3155760" cy="47941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206" name="CustomShape 4"/>
          <p:cNvSpPr/>
          <p:nvPr/>
        </p:nvSpPr>
        <p:spPr>
          <a:xfrm>
            <a:off x="5364720" y="194040"/>
            <a:ext cx="2428200" cy="5767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208352"/>
            <a:ext cx="3384376" cy="44047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026" y="1772816"/>
            <a:ext cx="3401087" cy="45883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0143" y="482400"/>
            <a:ext cx="30396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Monotype Corsiva"/>
              </a:rPr>
              <a:t>Наши поделки!!!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500040" y="890280"/>
            <a:ext cx="3285360" cy="5767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i="1" dirty="0" smtClean="0">
                <a:solidFill>
                  <a:srgbClr val="002060"/>
                </a:solidFill>
                <a:latin typeface="Calibri"/>
              </a:rPr>
              <a:t>.</a:t>
            </a:r>
            <a:endParaRPr dirty="0"/>
          </a:p>
        </p:txBody>
      </p:sp>
      <p:sp>
        <p:nvSpPr>
          <p:cNvPr id="210" name="CustomShape 2"/>
          <p:cNvSpPr/>
          <p:nvPr/>
        </p:nvSpPr>
        <p:spPr>
          <a:xfrm>
            <a:off x="3538832" y="578463"/>
            <a:ext cx="2642400" cy="410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214" name="CustomShape 4"/>
          <p:cNvSpPr/>
          <p:nvPr/>
        </p:nvSpPr>
        <p:spPr>
          <a:xfrm>
            <a:off x="6218121" y="5805264"/>
            <a:ext cx="2714040" cy="5767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278" y="1138736"/>
            <a:ext cx="3662641" cy="49411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628801"/>
            <a:ext cx="3529228" cy="47611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47864" y="460318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Monotype Corsiva"/>
              </a:rPr>
              <a:t>Наши поделки!!!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000" b="1" dirty="0">
                <a:solidFill>
                  <a:srgbClr val="002060"/>
                </a:solidFill>
                <a:latin typeface="Monotype Corsiva"/>
              </a:rPr>
              <a:t>Смотрим, трогаем, слушаем, сравниваем…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81122"/>
            <a:ext cx="2508416" cy="33445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496" y="2276680"/>
            <a:ext cx="2592288" cy="3497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283" y="1416960"/>
            <a:ext cx="2388682" cy="318490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000" b="1" dirty="0">
                <a:solidFill>
                  <a:srgbClr val="002060"/>
                </a:solidFill>
                <a:latin typeface="Monotype Corsiva"/>
              </a:rPr>
              <a:t>Рассматриваем </a:t>
            </a:r>
            <a:r>
              <a:rPr lang="ru-RU" sz="4000" b="1" dirty="0" smtClean="0">
                <a:solidFill>
                  <a:srgbClr val="002060"/>
                </a:solidFill>
                <a:latin typeface="Monotype Corsiva"/>
              </a:rPr>
              <a:t>экспонаты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340768"/>
            <a:ext cx="3381840" cy="45091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216" y="1916832"/>
            <a:ext cx="3219822" cy="429309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002060"/>
                </a:solidFill>
                <a:latin typeface="Monotype Corsiva"/>
              </a:rPr>
              <a:t>Загадки о ракушках</a:t>
            </a:r>
            <a:endParaRPr/>
          </a:p>
        </p:txBody>
      </p:sp>
      <p:sp>
        <p:nvSpPr>
          <p:cNvPr id="227" name="CustomShape 2"/>
          <p:cNvSpPr/>
          <p:nvPr/>
        </p:nvSpPr>
        <p:spPr>
          <a:xfrm>
            <a:off x="285840" y="1789560"/>
            <a:ext cx="3499920" cy="132120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>
            <a:solidFill>
              <a:srgbClr val="F79646"/>
            </a:solidFill>
          </a:ln>
        </p:spPr>
        <p:txBody>
          <a:bodyPr lIns="90000" tIns="45000" rIns="90000" bIns="45000"/>
          <a:lstStyle/>
          <a:p>
            <a:r>
              <a:rPr lang="ru-RU" dirty="0">
                <a:solidFill>
                  <a:srgbClr val="000000"/>
                </a:solidFill>
                <a:latin typeface="Calibri"/>
              </a:rPr>
              <a:t>Ветру, чайкам тихо вторя,</a:t>
            </a:r>
            <a:endParaRPr dirty="0"/>
          </a:p>
          <a:p>
            <a:r>
              <a:rPr lang="ru-RU" dirty="0">
                <a:solidFill>
                  <a:srgbClr val="000000"/>
                </a:solidFill>
                <a:latin typeface="Calibri"/>
              </a:rPr>
              <a:t>Волны шепчутся прибоя -</a:t>
            </a:r>
            <a:endParaRPr dirty="0"/>
          </a:p>
          <a:p>
            <a:r>
              <a:rPr lang="ru-RU" dirty="0">
                <a:solidFill>
                  <a:srgbClr val="000000"/>
                </a:solidFill>
                <a:latin typeface="Calibri"/>
              </a:rPr>
              <a:t>Приложи её лишь к ушку!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Море спряталось в / Ракушку 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/</a:t>
            </a:r>
            <a:r>
              <a:rPr lang="ru-RU" i="1" u="sng" dirty="0" smtClean="0">
                <a:solidFill>
                  <a:srgbClr val="0000FF"/>
                </a:solidFill>
                <a:latin typeface="Calibri"/>
                <a:hlinkClick r:id="rId3"/>
              </a:rPr>
              <a:t> </a:t>
            </a:r>
            <a:endParaRPr dirty="0"/>
          </a:p>
        </p:txBody>
      </p:sp>
      <p:sp>
        <p:nvSpPr>
          <p:cNvPr id="228" name="CustomShape 3"/>
          <p:cNvSpPr/>
          <p:nvPr/>
        </p:nvSpPr>
        <p:spPr>
          <a:xfrm>
            <a:off x="5143680" y="1482120"/>
            <a:ext cx="3214080" cy="132120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>
            <a:solidFill>
              <a:srgbClr val="F79646"/>
            </a:solidFill>
          </a:ln>
        </p:spPr>
        <p:txBody>
          <a:bodyPr lIns="90000" tIns="45000" rIns="90000" bIns="45000"/>
          <a:lstStyle/>
          <a:p>
            <a:r>
              <a:rPr lang="ru-RU">
                <a:solidFill>
                  <a:srgbClr val="000000"/>
                </a:solidFill>
                <a:latin typeface="Calibri"/>
              </a:rPr>
              <a:t>Я привёз в подарок с юга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Лучший сувенир для друга: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Не открытку, не игрушку,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А красивую … (ракушку).</a:t>
            </a:r>
            <a:r>
              <a:rPr lang="ru-RU" i="1" u="sng">
                <a:solidFill>
                  <a:srgbClr val="0000FF"/>
                </a:solidFill>
                <a:latin typeface="Calibri"/>
                <a:hlinkClick r:id="rId4"/>
              </a:rPr>
              <a:t> </a:t>
            </a:r>
            <a:endParaRPr/>
          </a:p>
        </p:txBody>
      </p:sp>
      <p:sp>
        <p:nvSpPr>
          <p:cNvPr id="230" name="CustomShape 5"/>
          <p:cNvSpPr/>
          <p:nvPr/>
        </p:nvSpPr>
        <p:spPr>
          <a:xfrm>
            <a:off x="1040760" y="3645024"/>
            <a:ext cx="2714040" cy="282276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>
            <a:solidFill>
              <a:srgbClr val="F79646"/>
            </a:solidFill>
          </a:ln>
        </p:spPr>
        <p:txBody>
          <a:bodyPr lIns="90000" tIns="45000" rIns="90000" bIns="45000"/>
          <a:lstStyle/>
          <a:p>
            <a:r>
              <a:rPr lang="ru-RU" dirty="0">
                <a:solidFill>
                  <a:srgbClr val="000000"/>
                </a:solidFill>
                <a:latin typeface="Calibri"/>
              </a:rPr>
              <a:t>Этот домик я могу</a:t>
            </a:r>
            <a:endParaRPr dirty="0"/>
          </a:p>
          <a:p>
            <a:r>
              <a:rPr lang="ru-RU" dirty="0">
                <a:solidFill>
                  <a:srgbClr val="000000"/>
                </a:solidFill>
                <a:latin typeface="Calibri"/>
              </a:rPr>
              <a:t>Отыскать на берегу.</a:t>
            </a:r>
            <a:endParaRPr dirty="0"/>
          </a:p>
          <a:p>
            <a:r>
              <a:rPr lang="ru-RU" dirty="0">
                <a:solidFill>
                  <a:srgbClr val="000000"/>
                </a:solidFill>
                <a:latin typeface="Calibri"/>
              </a:rPr>
              <a:t>В нем укрытие моллюска,</a:t>
            </a:r>
            <a:endParaRPr dirty="0"/>
          </a:p>
          <a:p>
            <a:r>
              <a:rPr lang="ru-RU" dirty="0">
                <a:solidFill>
                  <a:srgbClr val="000000"/>
                </a:solidFill>
                <a:latin typeface="Calibri"/>
              </a:rPr>
              <a:t>И хозяин гордый:</a:t>
            </a:r>
            <a:endParaRPr dirty="0"/>
          </a:p>
          <a:p>
            <a:r>
              <a:rPr lang="ru-RU" dirty="0">
                <a:solidFill>
                  <a:srgbClr val="000000"/>
                </a:solidFill>
                <a:latin typeface="Calibri"/>
              </a:rPr>
              <a:t>"Домик выдержит нагрузку,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Calibri"/>
              </a:rPr>
              <a:t>Известковый, твердый".</a:t>
            </a:r>
            <a:endParaRPr dirty="0"/>
          </a:p>
        </p:txBody>
      </p:sp>
      <p:sp>
        <p:nvSpPr>
          <p:cNvPr id="231" name="CustomShape 6"/>
          <p:cNvSpPr/>
          <p:nvPr/>
        </p:nvSpPr>
        <p:spPr>
          <a:xfrm>
            <a:off x="5718960" y="3188160"/>
            <a:ext cx="3214080" cy="222732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>
            <a:solidFill>
              <a:srgbClr val="F79646"/>
            </a:solidFill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По листочку дом ползет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Это кто же в нем живет?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Глазок нет – одни лишь рожки.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Липкие присоски – ножки.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Нет ни окон, ни калитки.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Дом – ракушка, для …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357120" y="214200"/>
            <a:ext cx="8228880" cy="8564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rgbClr val="002060"/>
                </a:solidFill>
                <a:latin typeface="Monotype Corsiva"/>
              </a:rPr>
              <a:t>Стихи о ракушках</a:t>
            </a:r>
            <a:endParaRPr/>
          </a:p>
        </p:txBody>
      </p:sp>
      <p:sp>
        <p:nvSpPr>
          <p:cNvPr id="233" name="CustomShape 2"/>
          <p:cNvSpPr/>
          <p:nvPr/>
        </p:nvSpPr>
        <p:spPr>
          <a:xfrm>
            <a:off x="2987824" y="1340768"/>
            <a:ext cx="2571120" cy="175248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>
            <a:solidFill>
              <a:srgbClr val="F79646"/>
            </a:solidFill>
          </a:ln>
        </p:spPr>
        <p:txBody>
          <a:bodyPr lIns="90000" tIns="45000" rIns="90000" bIns="45000"/>
          <a:lstStyle/>
          <a:p>
            <a:r>
              <a:rPr lang="ru-RU" sz="1400" b="1" dirty="0">
                <a:solidFill>
                  <a:srgbClr val="000000"/>
                </a:solidFill>
                <a:latin typeface="Calibri"/>
              </a:rPr>
              <a:t>С. </a:t>
            </a:r>
            <a:r>
              <a:rPr lang="ru-RU" sz="1400" b="1" dirty="0" err="1">
                <a:solidFill>
                  <a:srgbClr val="000000"/>
                </a:solidFill>
                <a:latin typeface="Calibri"/>
              </a:rPr>
              <a:t>Гордина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Добрая </a:t>
            </a:r>
            <a:r>
              <a:rPr lang="ru-RU" sz="1400" b="1" dirty="0">
                <a:solidFill>
                  <a:srgbClr val="000000"/>
                </a:solidFill>
                <a:latin typeface="Calibri"/>
              </a:rPr>
              <a:t>ракушка</a:t>
            </a:r>
            <a:r>
              <a:rPr lang="ru-RU" sz="1400" dirty="0">
                <a:solidFill>
                  <a:srgbClr val="000000"/>
                </a:solidFill>
                <a:latin typeface="Calibri"/>
              </a:rPr>
              <a:t>,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Пошепчи мне в ушко,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Ну, а я тебе в ответ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Приоткрою свой секрет: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Никому не говори -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latin typeface="Calibri"/>
              </a:rPr>
              <a:t>Море у тебя внутри!</a:t>
            </a:r>
            <a:endParaRPr dirty="0"/>
          </a:p>
        </p:txBody>
      </p:sp>
      <p:sp>
        <p:nvSpPr>
          <p:cNvPr id="234" name="CustomShape 3"/>
          <p:cNvSpPr/>
          <p:nvPr/>
        </p:nvSpPr>
        <p:spPr>
          <a:xfrm>
            <a:off x="6343560" y="4572000"/>
            <a:ext cx="2642400" cy="151632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>
            <a:solidFill>
              <a:srgbClr val="F79646"/>
            </a:solidFill>
          </a:ln>
        </p:spPr>
        <p:txBody>
          <a:bodyPr lIns="90000" tIns="45000" rIns="90000" bIns="45000"/>
          <a:lstStyle/>
          <a:p>
            <a:r>
              <a:rPr lang="ru-RU" sz="1400" b="1">
                <a:solidFill>
                  <a:srgbClr val="000000"/>
                </a:solidFill>
                <a:latin typeface="Calibri"/>
              </a:rPr>
              <a:t>А. Фрейфельд</a:t>
            </a:r>
            <a:endParaRPr/>
          </a:p>
          <a:p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У морской </a:t>
            </a:r>
            <a:r>
              <a:rPr lang="ru-RU" sz="1400" b="1">
                <a:solidFill>
                  <a:srgbClr val="000000"/>
                </a:solidFill>
                <a:latin typeface="Calibri"/>
              </a:rPr>
              <a:t>Ракушки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 горе -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Унесли Ракушку с моря,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И на память шум морской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Унесла она с собой. </a:t>
            </a:r>
            <a:endParaRPr/>
          </a:p>
        </p:txBody>
      </p:sp>
      <p:sp>
        <p:nvSpPr>
          <p:cNvPr id="235" name="CustomShape 4"/>
          <p:cNvSpPr/>
          <p:nvPr/>
        </p:nvSpPr>
        <p:spPr>
          <a:xfrm>
            <a:off x="3873600" y="3684240"/>
            <a:ext cx="2285280" cy="182088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>
            <a:solidFill>
              <a:srgbClr val="F79646"/>
            </a:solidFill>
          </a:ln>
        </p:spPr>
        <p:txBody>
          <a:bodyPr lIns="90000" tIns="45000" rIns="90000" bIns="45000"/>
          <a:lstStyle/>
          <a:p>
            <a:r>
              <a:rPr lang="ru-RU" sz="1400" b="1">
                <a:solidFill>
                  <a:srgbClr val="000000"/>
                </a:solidFill>
                <a:latin typeface="Calibri"/>
              </a:rPr>
              <a:t>Ю. Симбирская</a:t>
            </a:r>
            <a:endParaRPr/>
          </a:p>
          <a:p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На песке лежит </a:t>
            </a:r>
            <a:r>
              <a:rPr lang="ru-RU" sz="1400" b="1">
                <a:solidFill>
                  <a:srgbClr val="000000"/>
                </a:solidFill>
                <a:latin typeface="Calibri"/>
              </a:rPr>
              <a:t>ракушка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Перламутровое ушко.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Я смеюсь, а море дышит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И она всё это слышит.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236" name="CustomShape 5"/>
          <p:cNvSpPr/>
          <p:nvPr/>
        </p:nvSpPr>
        <p:spPr>
          <a:xfrm>
            <a:off x="179512" y="1895498"/>
            <a:ext cx="2571120" cy="417672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>
            <a:solidFill>
              <a:srgbClr val="F79646"/>
            </a:solidFill>
          </a:ln>
        </p:spPr>
        <p:txBody>
          <a:bodyPr lIns="90000" tIns="45000" rIns="90000" bIns="45000"/>
          <a:lstStyle/>
          <a:p>
            <a:r>
              <a:rPr lang="ru-RU" sz="1400" b="1" dirty="0">
                <a:solidFill>
                  <a:srgbClr val="000000"/>
                </a:solidFill>
                <a:latin typeface="Calibri"/>
              </a:rPr>
              <a:t>М. Придворов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В прорезь раковины узкой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Укрываются моллюски,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Чтоб никто из рыб морских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Не пытался скушать их.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Под скорлупкой перламутра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Нет ни вечера, ни утра.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Безопасный полумрак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Бережёт от ссор и драк.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У себя моллюски прячут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Драгоценность, не иначе.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Мы увидим это днём,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Если створки разомкнём.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Что в </a:t>
            </a:r>
            <a:r>
              <a:rPr lang="ru-RU" sz="1400" b="1" dirty="0">
                <a:solidFill>
                  <a:srgbClr val="000000"/>
                </a:solidFill>
                <a:latin typeface="Calibri"/>
              </a:rPr>
              <a:t>ракушке</a:t>
            </a:r>
            <a:r>
              <a:rPr lang="ru-RU" sz="1400" dirty="0">
                <a:solidFill>
                  <a:srgbClr val="000000"/>
                </a:solidFill>
                <a:latin typeface="Calibri"/>
              </a:rPr>
              <a:t> за начинка?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Не стекляшка, не песчинка</a:t>
            </a:r>
            <a:endParaRPr dirty="0"/>
          </a:p>
          <a:p>
            <a:r>
              <a:rPr lang="ru-RU" sz="1400" dirty="0">
                <a:solidFill>
                  <a:srgbClr val="000000"/>
                </a:solidFill>
                <a:latin typeface="Calibri"/>
              </a:rPr>
              <a:t>И не россыпи камней.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1400" dirty="0">
                <a:solidFill>
                  <a:srgbClr val="000000"/>
                </a:solidFill>
                <a:latin typeface="Calibri"/>
              </a:rPr>
              <a:t>Просто жемчуг вырос в ней. </a:t>
            </a:r>
            <a:endParaRPr dirty="0"/>
          </a:p>
        </p:txBody>
      </p:sp>
      <p:sp>
        <p:nvSpPr>
          <p:cNvPr id="237" name="CustomShape 6"/>
          <p:cNvSpPr/>
          <p:nvPr/>
        </p:nvSpPr>
        <p:spPr>
          <a:xfrm>
            <a:off x="6434640" y="571320"/>
            <a:ext cx="2356560" cy="394128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>
            <a:solidFill>
              <a:srgbClr val="F79646"/>
            </a:solidFill>
          </a:ln>
        </p:spPr>
        <p:txBody>
          <a:bodyPr lIns="90000" tIns="45000" rIns="90000" bIns="45000"/>
          <a:lstStyle/>
          <a:p>
            <a:r>
              <a:rPr lang="ru-RU" sz="1400" b="1">
                <a:solidFill>
                  <a:srgbClr val="000000"/>
                </a:solidFill>
                <a:latin typeface="Calibri"/>
              </a:rPr>
              <a:t>Г. Дядина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Лежали на пляже кругом безделушки,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Простые игрушки, пустые избушки,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Пустые избушки, дома-завитушки,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Дома-завитушки, речные </a:t>
            </a:r>
            <a:r>
              <a:rPr lang="ru-RU" sz="1400" b="1">
                <a:solidFill>
                  <a:srgbClr val="000000"/>
                </a:solidFill>
                <a:latin typeface="Calibri"/>
              </a:rPr>
              <a:t>ракушки</a:t>
            </a:r>
            <a:r>
              <a:rPr lang="ru-RU" sz="1400">
                <a:solidFill>
                  <a:srgbClr val="000000"/>
                </a:solidFill>
                <a:latin typeface="Calibri"/>
              </a:rPr>
              <a:t>.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И эти ракушки шептали друг дружке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Речные частушки и байки на ушко,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Calibri"/>
              </a:rPr>
              <a:t>Речные былины, подводные сказки,</a:t>
            </a:r>
            <a:endParaRPr/>
          </a:p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Поросшие тиной, поросшие ряской.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/>
              </a:rPr>
              <a:t>Наш мини-музей   </a:t>
            </a:r>
            <a:r>
              <a:rPr lang="ru-RU" sz="4800" b="1" dirty="0" smtClean="0">
                <a:solidFill>
                  <a:srgbClr val="002060"/>
                </a:solidFill>
                <a:latin typeface="Monotype Corsiva"/>
              </a:rPr>
              <a:t>«Ракушка»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Picture 4" descr="F:\133___02\IMG_18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32" y="32289952"/>
            <a:ext cx="6143668" cy="1778959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006153"/>
            <a:ext cx="5184576" cy="553351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428596" y="1142984"/>
            <a:ext cx="8286120" cy="4153320"/>
          </a:xfrm>
          <a:prstGeom prst="roundRect">
            <a:avLst>
              <a:gd name="adj" fmla="val 16667"/>
            </a:avLst>
          </a:prstGeom>
          <a:blipFill>
            <a:blip r:embed="rId2" cstate="print"/>
            <a:tile/>
          </a:blipFill>
          <a:ln w="38160">
            <a:solidFill>
              <a:srgbClr val="F79646"/>
            </a:solidFill>
            <a:round/>
          </a:ln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В нашем мини-музее представлено более  </a:t>
            </a: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15 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видов ракушек.  Самые маленькие экспонаты  менее 1 см, самый большой  около </a:t>
            </a: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20 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см. Большая часть ракушек добыта из Черного, </a:t>
            </a: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Средиземного морей. </a:t>
            </a:r>
            <a:endParaRPr dirty="0"/>
          </a:p>
          <a:p>
            <a:pPr algn="just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В оформлении музея участвовали воспитатели, дети и их родители.</a:t>
            </a:r>
            <a:endParaRPr dirty="0"/>
          </a:p>
          <a:p>
            <a:pPr algn="just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Особенность нашего музея в том, что ракушки стали материалом для изготовления экспонатов.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242" name="CustomShape 2"/>
          <p:cNvSpPr/>
          <p:nvPr/>
        </p:nvSpPr>
        <p:spPr>
          <a:xfrm>
            <a:off x="571320" y="92867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000" b="1" i="1" dirty="0">
                <a:solidFill>
                  <a:srgbClr val="002060"/>
                </a:solidFill>
                <a:latin typeface="Monotype Corsiva"/>
              </a:rPr>
              <a:t>Описание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500040" y="357120"/>
            <a:ext cx="8228880" cy="6143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Monotype Corsiva"/>
              </a:rPr>
              <a:t>Тип </a:t>
            </a:r>
            <a:r>
              <a:rPr lang="ru-RU" sz="2400" b="1" i="1" dirty="0">
                <a:solidFill>
                  <a:srgbClr val="002060"/>
                </a:solidFill>
                <a:latin typeface="Monotype Corsiva"/>
              </a:rPr>
              <a:t>проекта: </a:t>
            </a:r>
            <a:endParaRPr dirty="0"/>
          </a:p>
          <a:p>
            <a:pPr algn="ctr"/>
            <a:r>
              <a:rPr lang="ru-RU" sz="2000" i="1" dirty="0">
                <a:solidFill>
                  <a:srgbClr val="002060"/>
                </a:solidFill>
                <a:latin typeface="Calibri"/>
              </a:rPr>
              <a:t>познавательно-творческий.</a:t>
            </a:r>
            <a:endParaRPr dirty="0"/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Monotype Corsiva"/>
              </a:rPr>
              <a:t>Продолжительность проекта:</a:t>
            </a:r>
            <a:endParaRPr dirty="0"/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краткосрочный </a:t>
            </a:r>
            <a:endParaRPr dirty="0" smtClean="0"/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Monotype Corsiva"/>
              </a:rPr>
              <a:t>Участники проекта: </a:t>
            </a:r>
            <a:endParaRPr dirty="0" smtClean="0"/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дети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, воспитатели, родители.</a:t>
            </a:r>
            <a:endParaRPr dirty="0"/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Monotype Corsiva"/>
              </a:rPr>
              <a:t>Возраст детей: </a:t>
            </a:r>
            <a:endParaRPr dirty="0"/>
          </a:p>
          <a:p>
            <a:pPr algn="ctr"/>
            <a:r>
              <a:rPr lang="ru-RU" sz="2000" i="1" dirty="0">
                <a:solidFill>
                  <a:srgbClr val="002060"/>
                </a:solidFill>
                <a:latin typeface="Calibri"/>
              </a:rPr>
              <a:t>средняя группа (4 – 5 лет)</a:t>
            </a:r>
            <a:endParaRPr dirty="0"/>
          </a:p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rgbClr val="002060"/>
                </a:solidFill>
                <a:latin typeface="Monotype Corsiva"/>
              </a:rPr>
              <a:t>Актуальность: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Ксюша 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вместе с семьей </a:t>
            </a: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ездила 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отдыхать на море, из поездки </a:t>
            </a: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Ксюша вернулась 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с ракушками, которые </a:t>
            </a: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принесла 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в детский сад. </a:t>
            </a:r>
            <a:endParaRPr lang="ru-RU" sz="2000" i="1" dirty="0" smtClean="0">
              <a:solidFill>
                <a:srgbClr val="00206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Когда 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вместе стали их рассматривать,  дети стали задавать вопросы: «Откуда берутся ракушки?», «Кто в них живет?», </a:t>
            </a:r>
            <a:endParaRPr lang="ru-RU" sz="2000" i="1" dirty="0" smtClean="0">
              <a:solidFill>
                <a:srgbClr val="002060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«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Какие еще бывают ракушки?».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457200" y="274680"/>
            <a:ext cx="8228880" cy="6225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endParaRPr dirty="0"/>
          </a:p>
          <a:p>
            <a:endParaRPr dirty="0"/>
          </a:p>
          <a:p>
            <a:r>
              <a:rPr lang="ru-RU" sz="4400" b="1" dirty="0">
                <a:solidFill>
                  <a:srgbClr val="002060"/>
                </a:solidFill>
                <a:latin typeface="Monotype Corsiva"/>
              </a:rPr>
              <a:t>Над проектом работали:</a:t>
            </a:r>
            <a:endParaRPr dirty="0"/>
          </a:p>
          <a:p>
            <a:r>
              <a:rPr lang="ru-RU" sz="4000" dirty="0">
                <a:solidFill>
                  <a:srgbClr val="002060"/>
                </a:solidFill>
                <a:latin typeface="Monotype Corsiva"/>
              </a:rPr>
              <a:t>Дети и родители группы </a:t>
            </a:r>
            <a:r>
              <a:rPr lang="ru-RU" sz="4000" dirty="0" smtClean="0">
                <a:solidFill>
                  <a:srgbClr val="002060"/>
                </a:solidFill>
                <a:latin typeface="Monotype Corsiva"/>
              </a:rPr>
              <a:t>«Пчелки»</a:t>
            </a:r>
            <a:endParaRPr dirty="0"/>
          </a:p>
          <a:p>
            <a:r>
              <a:rPr lang="ru-RU" sz="4000" dirty="0" smtClean="0">
                <a:solidFill>
                  <a:srgbClr val="002060"/>
                </a:solidFill>
                <a:latin typeface="Monotype Corsiva"/>
              </a:rPr>
              <a:t>Воспитатели:</a:t>
            </a:r>
            <a:endParaRPr dirty="0"/>
          </a:p>
          <a:p>
            <a:r>
              <a:rPr lang="ru-RU" sz="4000" dirty="0" smtClean="0">
                <a:solidFill>
                  <a:srgbClr val="002060"/>
                </a:solidFill>
                <a:latin typeface="Monotype Corsiva"/>
              </a:rPr>
              <a:t>Гусева Г.Х.</a:t>
            </a:r>
          </a:p>
          <a:p>
            <a:r>
              <a:rPr lang="ru-RU" sz="4000" dirty="0" err="1" smtClean="0">
                <a:solidFill>
                  <a:srgbClr val="002060"/>
                </a:solidFill>
                <a:latin typeface="Monotype Corsiva"/>
              </a:rPr>
              <a:t>Шамьюнова</a:t>
            </a:r>
            <a:r>
              <a:rPr lang="ru-RU" sz="4000" dirty="0" smtClean="0">
                <a:solidFill>
                  <a:srgbClr val="002060"/>
                </a:solidFill>
                <a:latin typeface="Monotype Corsiva"/>
              </a:rPr>
              <a:t> Г.М.</a:t>
            </a:r>
            <a:endParaRPr dirty="0"/>
          </a:p>
          <a:p>
            <a:endParaRPr dirty="0"/>
          </a:p>
          <a:p>
            <a:r>
              <a:rPr lang="ru-RU" sz="4000" dirty="0">
                <a:solidFill>
                  <a:srgbClr val="002060"/>
                </a:solidFill>
                <a:latin typeface="Monotype Corsiva"/>
              </a:rPr>
              <a:t>Благодарим  родителей за  оказанную помощь  в создании мини-музея!</a:t>
            </a:r>
            <a:endParaRPr dirty="0"/>
          </a:p>
          <a:p>
            <a:endParaRPr dirty="0"/>
          </a:p>
          <a:p>
            <a:r>
              <a:rPr lang="ru-RU" sz="4000" dirty="0">
                <a:solidFill>
                  <a:srgbClr val="002060"/>
                </a:solidFill>
                <a:latin typeface="Monotype Corsiva"/>
              </a:rPr>
              <a:t>СПАСИБО ЗА ВНИМАНИЕ!!!</a:t>
            </a:r>
            <a:endParaRPr dirty="0"/>
          </a:p>
          <a:p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857160" y="857160"/>
            <a:ext cx="7443000" cy="5071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i="1" dirty="0">
                <a:solidFill>
                  <a:srgbClr val="002060"/>
                </a:solidFill>
                <a:latin typeface="Monotype Corsiva"/>
              </a:rPr>
              <a:t>Цель проекта:</a:t>
            </a:r>
            <a:endParaRPr dirty="0"/>
          </a:p>
          <a:p>
            <a:pPr algn="just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Знакомство детей с разнообразием ракушек,  как частью природного мира. </a:t>
            </a:r>
            <a:endParaRPr lang="ru-RU" sz="2000" i="1" dirty="0" smtClean="0">
              <a:solidFill>
                <a:srgbClr val="002060"/>
              </a:solidFill>
              <a:latin typeface="Calibri"/>
            </a:endParaRPr>
          </a:p>
          <a:p>
            <a:pPr algn="just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ru-RU" sz="3600" b="1" i="1" dirty="0">
                <a:solidFill>
                  <a:srgbClr val="002060"/>
                </a:solidFill>
                <a:latin typeface="Monotype Corsiva"/>
              </a:rPr>
              <a:t>Задачи проекта:</a:t>
            </a:r>
            <a:endParaRPr dirty="0"/>
          </a:p>
          <a:p>
            <a:pPr algn="just">
              <a:lnSpc>
                <a:spcPct val="100000"/>
              </a:lnSpc>
              <a:buSzPct val="80000"/>
              <a:buFont typeface="Wingdings" charset="2"/>
              <a:buChar char=""/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познакомить детей с разнообразием ракушек, как  частью природного мира, использованием ракушек  в жизни человека;</a:t>
            </a:r>
            <a:endParaRPr dirty="0"/>
          </a:p>
          <a:p>
            <a:pPr algn="just">
              <a:lnSpc>
                <a:spcPct val="100000"/>
              </a:lnSpc>
              <a:buSzPct val="80000"/>
              <a:buFont typeface="Wingdings" charset="2"/>
              <a:buChar char=""/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развивать потребность в приобретении новых знаний в процессе исследовательской деятельности;</a:t>
            </a:r>
            <a:endParaRPr dirty="0"/>
          </a:p>
          <a:p>
            <a:pPr algn="just">
              <a:lnSpc>
                <a:spcPct val="100000"/>
              </a:lnSpc>
              <a:buFont typeface="Wingdings" charset="2"/>
              <a:buChar char=""/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 развивать умения использовать ракушки в поделках, художественный и эстетический  вкус;</a:t>
            </a:r>
            <a:endParaRPr dirty="0"/>
          </a:p>
          <a:p>
            <a:pPr algn="just">
              <a:lnSpc>
                <a:spcPct val="100000"/>
              </a:lnSpc>
              <a:buFont typeface="Wingdings" charset="2"/>
              <a:buChar char=""/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 воспитывать интерес и любовь к природе.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500040" y="500040"/>
            <a:ext cx="8228880" cy="59284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lang="ru-RU" dirty="0" smtClean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Calibri"/>
              </a:rPr>
              <a:t>Обогащение  знаний детей о ракушках, как части природного мира;</a:t>
            </a:r>
            <a:endParaRPr dirty="0"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Calibri"/>
              </a:rPr>
              <a:t>Осознание бережного отношения к природе;</a:t>
            </a:r>
            <a:endParaRPr dirty="0"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Calibri"/>
              </a:rPr>
              <a:t>Развитие творческих способностей детей </a:t>
            </a:r>
            <a:r>
              <a:rPr lang="ru-RU" sz="2400" i="1" dirty="0" smtClean="0">
                <a:solidFill>
                  <a:srgbClr val="002060"/>
                </a:solidFill>
                <a:latin typeface="Calibri"/>
              </a:rPr>
              <a:t>     </a:t>
            </a:r>
          </a:p>
          <a:p>
            <a:pPr algn="just">
              <a:lnSpc>
                <a:spcPct val="100000"/>
              </a:lnSpc>
            </a:pPr>
            <a:r>
              <a:rPr lang="ru-RU" sz="2400" i="1" dirty="0" smtClean="0">
                <a:solidFill>
                  <a:srgbClr val="002060"/>
                </a:solidFill>
                <a:latin typeface="Calibri"/>
              </a:rPr>
              <a:t>в </a:t>
            </a:r>
            <a:r>
              <a:rPr lang="ru-RU" sz="2400" i="1" dirty="0">
                <a:solidFill>
                  <a:srgbClr val="002060"/>
                </a:solidFill>
                <a:latin typeface="Calibri"/>
              </a:rPr>
              <a:t>продуктивной деятельности ;</a:t>
            </a:r>
            <a:endParaRPr dirty="0"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Calibri"/>
              </a:rPr>
              <a:t>Формирование исследовательских умений и </a:t>
            </a:r>
            <a:r>
              <a:rPr lang="ru-RU" sz="2400" i="1" dirty="0" smtClean="0">
                <a:solidFill>
                  <a:srgbClr val="002060"/>
                </a:solidFill>
                <a:latin typeface="Calibri"/>
              </a:rPr>
              <a:t>навыков.</a:t>
            </a:r>
          </a:p>
          <a:p>
            <a:pPr algn="ctr">
              <a:lnSpc>
                <a:spcPct val="100000"/>
              </a:lnSpc>
            </a:pPr>
            <a:endParaRPr lang="ru-RU" sz="3600" b="1" dirty="0" smtClean="0">
              <a:solidFill>
                <a:srgbClr val="002060"/>
              </a:solidFill>
              <a:latin typeface="Monotype Corsiva"/>
            </a:endParaRPr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43" name="CustomShape 2"/>
          <p:cNvSpPr/>
          <p:nvPr/>
        </p:nvSpPr>
        <p:spPr>
          <a:xfrm>
            <a:off x="457200" y="274680"/>
            <a:ext cx="8228880" cy="9392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rgbClr val="002060"/>
                </a:solidFill>
                <a:latin typeface="Monotype Corsiva"/>
              </a:rPr>
              <a:t>Предполагаемый результат: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1214280" y="1071720"/>
            <a:ext cx="6928920" cy="45000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lang="ru-RU" dirty="0" smtClean="0"/>
          </a:p>
          <a:p>
            <a:pPr algn="just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  <a:buFont typeface="Arial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Социально-коммуникативное развитие;</a:t>
            </a:r>
            <a:endParaRPr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100000"/>
              </a:lnSpc>
              <a:buFont typeface="Arial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Познавательное развитие;</a:t>
            </a:r>
            <a:endParaRPr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100000"/>
              </a:lnSpc>
              <a:buFont typeface="Arial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Речевое развитие;</a:t>
            </a:r>
            <a:endParaRPr dirty="0"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ct val="100000"/>
              </a:lnSpc>
              <a:buFont typeface="Arial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Художественно-эстетическое </a:t>
            </a:r>
            <a:r>
              <a:rPr lang="ru-RU" sz="2400" i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развитие.</a:t>
            </a:r>
            <a:endParaRPr dirty="0">
              <a:latin typeface="Calibri" pitchFamily="34" charset="0"/>
              <a:cs typeface="Calibri" pitchFamily="34" charset="0"/>
            </a:endParaRPr>
          </a:p>
          <a:p>
            <a:pPr algn="just">
              <a:lnSpc>
                <a:spcPct val="100000"/>
              </a:lnSpc>
            </a:pPr>
            <a:endParaRPr dirty="0"/>
          </a:p>
        </p:txBody>
      </p:sp>
      <p:sp>
        <p:nvSpPr>
          <p:cNvPr id="145" name="CustomShape 2"/>
          <p:cNvSpPr/>
          <p:nvPr/>
        </p:nvSpPr>
        <p:spPr>
          <a:xfrm>
            <a:off x="500040" y="1357200"/>
            <a:ext cx="8228880" cy="7851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>
                <a:solidFill>
                  <a:srgbClr val="002060"/>
                </a:solidFill>
                <a:latin typeface="Monotype Corsiva"/>
              </a:rPr>
              <a:t>Интеграция областей: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428760" y="678664"/>
            <a:ext cx="8228880" cy="5964416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ru-RU" sz="2400" b="1" dirty="0">
                <a:solidFill>
                  <a:srgbClr val="002060"/>
                </a:solidFill>
                <a:latin typeface="Monotype Corsiva"/>
              </a:rPr>
              <a:t>1. Подготовительный: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-беседа с родителями;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-сбор информации;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- сбор экспонатов;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400" b="1" i="1" dirty="0">
                <a:solidFill>
                  <a:srgbClr val="002060"/>
                </a:solidFill>
                <a:latin typeface="Monotype Corsiva"/>
              </a:rPr>
              <a:t>2. Накопительный: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-изготовление экспонатов мини-музея детьми, родителями; 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- опытно-экспериментальная деятельность о видовом разнообразии ракушек;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- экскурсии по мини-музею для детей и родителей;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- художественное слово (стихи, загадки);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- выставки детских работ, оформление мини-музея «Ракушки»;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400" b="1" i="1" dirty="0">
                <a:solidFill>
                  <a:srgbClr val="002060"/>
                </a:solidFill>
                <a:latin typeface="Monotype Corsiva"/>
              </a:rPr>
              <a:t>3. Итоговый: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Создан мини-музей «Ракушки</a:t>
            </a: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»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47" name="CustomShape 2"/>
          <p:cNvSpPr/>
          <p:nvPr/>
        </p:nvSpPr>
        <p:spPr>
          <a:xfrm>
            <a:off x="457200" y="274680"/>
            <a:ext cx="8228880" cy="6340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/>
            <a:endParaRPr dirty="0"/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Monotype Corsiva"/>
              </a:rPr>
              <a:t>Ожидаемые результаты по проекту: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611560" y="764704"/>
            <a:ext cx="7929000" cy="4248472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sz="1600" dirty="0"/>
          </a:p>
          <a:p>
            <a:pPr algn="just">
              <a:lnSpc>
                <a:spcPct val="100000"/>
              </a:lnSpc>
            </a:pPr>
            <a:endParaRPr sz="1600" dirty="0"/>
          </a:p>
          <a:p>
            <a:pPr algn="just">
              <a:lnSpc>
                <a:spcPct val="100000"/>
              </a:lnSpc>
            </a:pPr>
            <a:endParaRPr sz="1600" dirty="0"/>
          </a:p>
          <a:p>
            <a:pPr algn="just">
              <a:lnSpc>
                <a:spcPct val="100000"/>
              </a:lnSpc>
            </a:pPr>
            <a:endParaRPr sz="1600" dirty="0"/>
          </a:p>
          <a:p>
            <a:pPr algn="just">
              <a:lnSpc>
                <a:spcPct val="100000"/>
              </a:lnSpc>
            </a:pPr>
            <a:endParaRPr sz="1600" dirty="0"/>
          </a:p>
          <a:p>
            <a:pPr algn="ctr">
              <a:lnSpc>
                <a:spcPct val="100000"/>
              </a:lnSpc>
            </a:pPr>
            <a:r>
              <a:rPr lang="ru-RU" b="1" i="1" dirty="0">
                <a:solidFill>
                  <a:srgbClr val="002060"/>
                </a:solidFill>
                <a:latin typeface="Calibri"/>
              </a:rPr>
              <a:t>Раковина моллюсков</a:t>
            </a:r>
            <a:r>
              <a:rPr lang="ru-RU" i="1" dirty="0">
                <a:solidFill>
                  <a:srgbClr val="002060"/>
                </a:solidFill>
                <a:latin typeface="Calibri"/>
              </a:rPr>
              <a:t> — наружное скелетное образование, покрывающее тело большинства моллюсков и выполняющее защитную и опорную функции.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i="1" dirty="0">
                <a:solidFill>
                  <a:srgbClr val="002060"/>
                </a:solidFill>
                <a:latin typeface="Calibri"/>
              </a:rPr>
              <a:t>Раковины моллюсков использовались как материал для изготовления различных инструментов: рыболовных крючков, резцов, скребков, насадок для мотыги. Сами раковины употреблялись в качестве сосудов, а также музыкальных инструментов (</a:t>
            </a:r>
            <a:r>
              <a:rPr lang="ru-RU" i="1" dirty="0" err="1">
                <a:solidFill>
                  <a:srgbClr val="002060"/>
                </a:solidFill>
                <a:latin typeface="Calibri"/>
              </a:rPr>
              <a:t>конх</a:t>
            </a:r>
            <a:r>
              <a:rPr lang="ru-RU" i="1" dirty="0">
                <a:solidFill>
                  <a:srgbClr val="002060"/>
                </a:solidFill>
                <a:latin typeface="Calibri"/>
              </a:rPr>
              <a:t>) и украшений.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i="1" dirty="0">
                <a:solidFill>
                  <a:srgbClr val="002060"/>
                </a:solidFill>
                <a:latin typeface="Calibri"/>
              </a:rPr>
              <a:t>Добываемый из раковин перламутр используется для изготовления различных изделий, например, пуговиц.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i="1" dirty="0">
                <a:solidFill>
                  <a:srgbClr val="002060"/>
                </a:solidFill>
                <a:latin typeface="Calibri"/>
              </a:rPr>
              <a:t>В некоторых местностях раковины служили деньгами— к примеру, раковины каури на островах Океании.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</p:txBody>
      </p:sp>
      <p:sp>
        <p:nvSpPr>
          <p:cNvPr id="149" name="CustomShape 2"/>
          <p:cNvSpPr/>
          <p:nvPr/>
        </p:nvSpPr>
        <p:spPr>
          <a:xfrm>
            <a:off x="1321740" y="357840"/>
            <a:ext cx="6857280" cy="9280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rgbClr val="002060"/>
                </a:solidFill>
                <a:latin typeface="Monotype Corsiva"/>
              </a:rPr>
              <a:t>Откуда берутся ракушки.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357120" y="332656"/>
            <a:ext cx="8571960" cy="5302304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ru-RU" sz="2000" b="1" i="1" dirty="0">
                <a:solidFill>
                  <a:srgbClr val="002060"/>
                </a:solidFill>
                <a:latin typeface="Calibri"/>
              </a:rPr>
              <a:t>Моллюски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 - очень древние беспозвоночные животные, имеющие вторичную полость тела, сложно устроенные внутренние органы. Известковая раковина с роговым покрытием хорошо или слабо защищает мягкое тело. Обитают в воде и на суше.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Служат пищей для многих животных. Сами питаются водными и наземными растениями, простейшими, рачками, грибами. На стадии личинки паразитируют на теле рыб. Являются промежуточными хозяевами паразитических ленточных червей.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Наносят ущерб садам, огородам, виноградникам (голые слизни, виноградная улитка).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Моллюски играют большую роль в биологической очистке воды, постоянно фильтруя ее для получения пищи. На морских плантациях для пищевых целей разводят двустворчатых моллюсков. </a:t>
            </a:r>
            <a:endParaRPr dirty="0"/>
          </a:p>
          <a:p>
            <a:pPr algn="r">
              <a:lnSpc>
                <a:spcPct val="100000"/>
              </a:lnSpc>
            </a:pPr>
            <a:r>
              <a:rPr lang="ru-RU" sz="2000" i="1" dirty="0">
                <a:solidFill>
                  <a:srgbClr val="002060"/>
                </a:solidFill>
                <a:latin typeface="Calibri"/>
              </a:rPr>
              <a:t>В Красную книгу  внесено 19 видов представителей этого типа </a:t>
            </a:r>
            <a:r>
              <a:rPr lang="ru-RU" sz="2000" i="1" dirty="0" smtClean="0">
                <a:solidFill>
                  <a:srgbClr val="002060"/>
                </a:solidFill>
                <a:latin typeface="Calibri"/>
              </a:rPr>
              <a:t>           животных</a:t>
            </a:r>
            <a:r>
              <a:rPr lang="ru-RU" sz="2000" i="1" dirty="0">
                <a:solidFill>
                  <a:srgbClr val="002060"/>
                </a:solidFill>
                <a:latin typeface="Calibri"/>
              </a:rPr>
              <a:t>. 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</p:txBody>
      </p:sp>
      <p:sp>
        <p:nvSpPr>
          <p:cNvPr id="151" name="CustomShape 2"/>
          <p:cNvSpPr/>
          <p:nvPr/>
        </p:nvSpPr>
        <p:spPr>
          <a:xfrm>
            <a:off x="928800" y="196664"/>
            <a:ext cx="7085880" cy="9280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sz="3600" b="1" dirty="0">
                <a:solidFill>
                  <a:srgbClr val="002060"/>
                </a:solidFill>
                <a:latin typeface="Monotype Corsiva"/>
              </a:rPr>
              <a:t>Кто такие моллюски?</a:t>
            </a:r>
            <a:endParaRPr dirty="0"/>
          </a:p>
          <a:p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1071360" y="214200"/>
            <a:ext cx="7085880" cy="7851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rgbClr val="002060"/>
                </a:solidFill>
                <a:latin typeface="Monotype Corsiva"/>
              </a:rPr>
              <a:t>Разнообразие ракушек</a:t>
            </a:r>
            <a:endParaRPr dirty="0"/>
          </a:p>
        </p:txBody>
      </p:sp>
      <p:pic>
        <p:nvPicPr>
          <p:cNvPr id="153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760" y="764704"/>
            <a:ext cx="1910520" cy="1405440"/>
          </a:xfrm>
          <a:prstGeom prst="rect">
            <a:avLst/>
          </a:prstGeom>
        </p:spPr>
      </p:pic>
      <p:pic>
        <p:nvPicPr>
          <p:cNvPr id="154" name="Рисунок 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6329" y="1517378"/>
            <a:ext cx="2073240" cy="1402920"/>
          </a:xfrm>
          <a:prstGeom prst="rect">
            <a:avLst/>
          </a:prstGeom>
        </p:spPr>
      </p:pic>
      <p:pic>
        <p:nvPicPr>
          <p:cNvPr id="155" name="Рисунок 6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136" y="835380"/>
            <a:ext cx="1813320" cy="1662840"/>
          </a:xfrm>
          <a:prstGeom prst="rect">
            <a:avLst/>
          </a:prstGeom>
        </p:spPr>
      </p:pic>
      <p:pic>
        <p:nvPicPr>
          <p:cNvPr id="156" name="Рисунок 7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0900" y="2971784"/>
            <a:ext cx="1963440" cy="1500120"/>
          </a:xfrm>
          <a:prstGeom prst="rect">
            <a:avLst/>
          </a:prstGeom>
        </p:spPr>
      </p:pic>
      <p:pic>
        <p:nvPicPr>
          <p:cNvPr id="157" name="Рисунок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67360" y="4725144"/>
            <a:ext cx="1992600" cy="1487520"/>
          </a:xfrm>
          <a:prstGeom prst="rect">
            <a:avLst/>
          </a:prstGeom>
        </p:spPr>
      </p:pic>
      <p:pic>
        <p:nvPicPr>
          <p:cNvPr id="158" name="Рисунок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83056" y="2639401"/>
            <a:ext cx="2002320" cy="1428120"/>
          </a:xfrm>
          <a:prstGeom prst="rect">
            <a:avLst/>
          </a:prstGeom>
        </p:spPr>
      </p:pic>
      <p:pic>
        <p:nvPicPr>
          <p:cNvPr id="159" name="Рисунок 10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418" y="2671124"/>
            <a:ext cx="1879920" cy="1571040"/>
          </a:xfrm>
          <a:prstGeom prst="rect">
            <a:avLst/>
          </a:prstGeom>
        </p:spPr>
      </p:pic>
      <p:pic>
        <p:nvPicPr>
          <p:cNvPr id="160" name="Рисунок 11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002" y="4554448"/>
            <a:ext cx="1840320" cy="1785240"/>
          </a:xfrm>
          <a:prstGeom prst="rect">
            <a:avLst/>
          </a:prstGeom>
        </p:spPr>
      </p:pic>
      <p:pic>
        <p:nvPicPr>
          <p:cNvPr id="161" name="Рисунок 12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379" y="4967640"/>
            <a:ext cx="1866240" cy="1399320"/>
          </a:xfrm>
          <a:prstGeom prst="rect">
            <a:avLst/>
          </a:prstGeom>
        </p:spPr>
      </p:pic>
      <p:sp>
        <p:nvSpPr>
          <p:cNvPr id="162" name="CustomShape 2"/>
          <p:cNvSpPr/>
          <p:nvPr/>
        </p:nvSpPr>
        <p:spPr>
          <a:xfrm>
            <a:off x="7000920" y="6381328"/>
            <a:ext cx="157104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dirty="0">
                <a:solidFill>
                  <a:srgbClr val="002060"/>
                </a:solidFill>
                <a:latin typeface="Calibri"/>
              </a:rPr>
              <a:t>Устрица</a:t>
            </a:r>
            <a:r>
              <a:rPr lang="ru-RU" sz="1600" b="1" dirty="0">
                <a:solidFill>
                  <a:srgbClr val="FFFF00"/>
                </a:solidFill>
                <a:latin typeface="Calibri"/>
              </a:rPr>
              <a:t> </a:t>
            </a:r>
            <a:endParaRPr dirty="0"/>
          </a:p>
        </p:txBody>
      </p:sp>
      <p:sp>
        <p:nvSpPr>
          <p:cNvPr id="163" name="CustomShape 3"/>
          <p:cNvSpPr/>
          <p:nvPr/>
        </p:nvSpPr>
        <p:spPr>
          <a:xfrm>
            <a:off x="4305864" y="4078080"/>
            <a:ext cx="2642400" cy="607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Ампуллярия</a:t>
            </a:r>
            <a:r>
              <a:rPr lang="ru-RU" sz="1600" b="1" dirty="0">
                <a:solidFill>
                  <a:srgbClr val="FFFF00"/>
                </a:solidFill>
                <a:latin typeface="Calibri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Calibri"/>
              </a:rPr>
              <a:t>гигантская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64" name="CustomShape 4"/>
          <p:cNvSpPr/>
          <p:nvPr/>
        </p:nvSpPr>
        <p:spPr>
          <a:xfrm>
            <a:off x="7318880" y="4437112"/>
            <a:ext cx="121356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Ахатина</a:t>
            </a:r>
            <a:endParaRPr dirty="0"/>
          </a:p>
        </p:txBody>
      </p:sp>
      <p:sp>
        <p:nvSpPr>
          <p:cNvPr id="165" name="CustomShape 5"/>
          <p:cNvSpPr/>
          <p:nvPr/>
        </p:nvSpPr>
        <p:spPr>
          <a:xfrm>
            <a:off x="500040" y="4221088"/>
            <a:ext cx="235656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dirty="0">
                <a:solidFill>
                  <a:srgbClr val="002060"/>
                </a:solidFill>
                <a:latin typeface="Calibri"/>
              </a:rPr>
              <a:t>Аргонавта раковина </a:t>
            </a:r>
            <a:endParaRPr dirty="0"/>
          </a:p>
        </p:txBody>
      </p:sp>
      <p:sp>
        <p:nvSpPr>
          <p:cNvPr id="166" name="CustomShape 6"/>
          <p:cNvSpPr/>
          <p:nvPr/>
        </p:nvSpPr>
        <p:spPr>
          <a:xfrm>
            <a:off x="4876816" y="6381328"/>
            <a:ext cx="199944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dirty="0">
                <a:solidFill>
                  <a:srgbClr val="002060"/>
                </a:solidFill>
                <a:latin typeface="Calibri"/>
              </a:rPr>
              <a:t>Арфа</a:t>
            </a:r>
            <a:r>
              <a:rPr lang="ru-RU" sz="1600" b="1" dirty="0">
                <a:solidFill>
                  <a:srgbClr val="FFFF00"/>
                </a:solidFill>
                <a:latin typeface="Calibri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Calibri"/>
              </a:rPr>
              <a:t>большая</a:t>
            </a:r>
            <a:r>
              <a:rPr lang="ru-RU" sz="1600" b="1" dirty="0">
                <a:solidFill>
                  <a:srgbClr val="FFFF00"/>
                </a:solidFill>
                <a:latin typeface="Calibri"/>
              </a:rPr>
              <a:t> </a:t>
            </a:r>
            <a:endParaRPr dirty="0"/>
          </a:p>
        </p:txBody>
      </p:sp>
      <p:sp>
        <p:nvSpPr>
          <p:cNvPr id="167" name="CustomShape 7"/>
          <p:cNvSpPr/>
          <p:nvPr/>
        </p:nvSpPr>
        <p:spPr>
          <a:xfrm>
            <a:off x="710576" y="6263992"/>
            <a:ext cx="328536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Амфидромус</a:t>
            </a:r>
            <a:r>
              <a:rPr lang="ru-RU" sz="1600" b="1" dirty="0">
                <a:solidFill>
                  <a:srgbClr val="FFFF00"/>
                </a:solidFill>
                <a:latin typeface="Calibri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Calibri"/>
              </a:rPr>
              <a:t>раскрашенный</a:t>
            </a:r>
            <a:endParaRPr dirty="0"/>
          </a:p>
        </p:txBody>
      </p:sp>
      <p:sp>
        <p:nvSpPr>
          <p:cNvPr id="168" name="CustomShape 8"/>
          <p:cNvSpPr/>
          <p:nvPr/>
        </p:nvSpPr>
        <p:spPr>
          <a:xfrm>
            <a:off x="714240" y="2132856"/>
            <a:ext cx="164232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Рапан</a:t>
            </a:r>
            <a:r>
              <a:rPr lang="ru-RU" sz="1600" b="1" dirty="0">
                <a:solidFill>
                  <a:srgbClr val="FFFF00"/>
                </a:solidFill>
                <a:latin typeface="Calibri"/>
              </a:rPr>
              <a:t> </a:t>
            </a:r>
            <a:endParaRPr dirty="0"/>
          </a:p>
        </p:txBody>
      </p:sp>
      <p:sp>
        <p:nvSpPr>
          <p:cNvPr id="169" name="CustomShape 9"/>
          <p:cNvSpPr/>
          <p:nvPr/>
        </p:nvSpPr>
        <p:spPr>
          <a:xfrm>
            <a:off x="6750900" y="2504444"/>
            <a:ext cx="207108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Риссоа</a:t>
            </a:r>
            <a:endParaRPr dirty="0"/>
          </a:p>
        </p:txBody>
      </p:sp>
      <p:sp>
        <p:nvSpPr>
          <p:cNvPr id="170" name="CustomShape 10"/>
          <p:cNvSpPr/>
          <p:nvPr/>
        </p:nvSpPr>
        <p:spPr>
          <a:xfrm>
            <a:off x="2963231" y="1184018"/>
            <a:ext cx="1713960" cy="333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600" b="1" dirty="0" err="1">
                <a:solidFill>
                  <a:srgbClr val="002060"/>
                </a:solidFill>
                <a:latin typeface="Calibri"/>
              </a:rPr>
              <a:t>Венус</a:t>
            </a:r>
            <a:r>
              <a:rPr lang="ru-RU" sz="1600" b="1" dirty="0">
                <a:solidFill>
                  <a:srgbClr val="002060"/>
                </a:solidFill>
                <a:latin typeface="Calibri"/>
              </a:rPr>
              <a:t>-петушок</a:t>
            </a:r>
            <a:r>
              <a:rPr lang="ru-RU" sz="1600" b="1" dirty="0">
                <a:solidFill>
                  <a:srgbClr val="FFFF00"/>
                </a:solidFill>
                <a:latin typeface="Calibri"/>
              </a:rPr>
              <a:t>.</a:t>
            </a:r>
            <a:endParaRPr dirty="0"/>
          </a:p>
        </p:txBody>
      </p:sp>
      <p:sp>
        <p:nvSpPr>
          <p:cNvPr id="171" name="CustomShape 11"/>
          <p:cNvSpPr/>
          <p:nvPr/>
        </p:nvSpPr>
        <p:spPr>
          <a:xfrm>
            <a:off x="214200" y="6556680"/>
            <a:ext cx="3999960" cy="288000"/>
          </a:xfrm>
          <a:prstGeom prst="rect">
            <a:avLst/>
          </a:prstGeom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893</Words>
  <Application>Microsoft Office PowerPoint</Application>
  <PresentationFormat>Экран (4:3)</PresentationFormat>
  <Paragraphs>214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 мини-музей   «Ракушка»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Windows User</cp:lastModifiedBy>
  <cp:revision>21</cp:revision>
  <cp:lastPrinted>2020-11-15T14:10:18Z</cp:lastPrinted>
  <dcterms:modified xsi:type="dcterms:W3CDTF">2021-06-10T18:57:05Z</dcterms:modified>
</cp:coreProperties>
</file>