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5143500" type="screen16x9"/>
  <p:notesSz cx="6858000" cy="9144000"/>
  <p:embeddedFontLst>
    <p:embeddedFont>
      <p:font typeface="Roboto" panose="02000000000000000000" pitchFamily="2" charset="0"/>
      <p:regular r:id="rId16"/>
    </p:embeddedFont>
    <p:embeddedFont>
      <p:font typeface="Comic Sans MS" panose="030F0702030302020204" pitchFamily="66" charset="0"/>
      <p:regular r:id="rId17"/>
      <p:bold r:id="rId18"/>
      <p:italic r:id="rId19"/>
      <p:boldItalic r:id="rId20"/>
    </p:embeddedFont>
    <p:embeddedFont>
      <p:font typeface="Bree Serif" panose="020B0604020202020204" charset="0"/>
      <p:regular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CA52E240-7B9C-4DE1-A362-95D2FC3AD8AC}">
  <a:tblStyle styleId="{CA52E240-7B9C-4DE1-A362-95D2FC3AD8A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635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635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635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635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635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635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654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496830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4b0b44c875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4b0b44c875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4b0b44c875_0_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4b0b44c875_0_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4b0b44c875_0_1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4b0b44c875_0_1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4b0b44c875_0_2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4b0b44c875_0_2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4b0b44c87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4b0b44c87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4b0b44c875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4b0b44c875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4b0b44c875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4b0b44c875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4b0b44c875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4b0b44c875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4b0b44c875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4b0b44c875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4b0b44c875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4b0b44c875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4b0b44c875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4b0b44c875_0_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4b0b44c875_0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4b0b44c875_0_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11" name="Google Shape;11;p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598088" y="2715913"/>
            <a:ext cx="82221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11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71" name="Google Shape;71;p1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11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11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11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11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6" name="Google Shape;76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7" name="Google Shape;77;p11"/>
          <p:cNvSpPr txBox="1">
            <a:spLocks noGrp="1"/>
          </p:cNvSpPr>
          <p:nvPr>
            <p:ph type="body" idx="1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8" name="Google Shape;78;p11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dk2"/>
                </a:solidFill>
              </a:defRPr>
            </a:lvl1pPr>
            <a:lvl2pPr lvl="1" rtl="0">
              <a:buNone/>
              <a:defRPr>
                <a:solidFill>
                  <a:schemeClr val="dk2"/>
                </a:solidFill>
              </a:defRPr>
            </a:lvl2pPr>
            <a:lvl3pPr lvl="2" rtl="0">
              <a:buNone/>
              <a:defRPr>
                <a:solidFill>
                  <a:schemeClr val="dk2"/>
                </a:solidFill>
              </a:defRPr>
            </a:lvl3pPr>
            <a:lvl4pPr lvl="3" rtl="0">
              <a:buNone/>
              <a:defRPr>
                <a:solidFill>
                  <a:schemeClr val="dk2"/>
                </a:solidFill>
              </a:defRPr>
            </a:lvl4pPr>
            <a:lvl5pPr lvl="4" rtl="0">
              <a:buNone/>
              <a:defRPr>
                <a:solidFill>
                  <a:schemeClr val="dk2"/>
                </a:solidFill>
              </a:defRPr>
            </a:lvl5pPr>
            <a:lvl6pPr lvl="5" rtl="0">
              <a:buNone/>
              <a:defRPr>
                <a:solidFill>
                  <a:schemeClr val="dk2"/>
                </a:solidFill>
              </a:defRPr>
            </a:lvl6pPr>
            <a:lvl7pPr lvl="6" rtl="0">
              <a:buNone/>
              <a:defRPr>
                <a:solidFill>
                  <a:schemeClr val="dk2"/>
                </a:solidFill>
              </a:defRPr>
            </a:lvl7pPr>
            <a:lvl8pPr lvl="7" rtl="0">
              <a:buNone/>
              <a:defRPr>
                <a:solidFill>
                  <a:schemeClr val="dk2"/>
                </a:solidFill>
              </a:defRPr>
            </a:lvl8pPr>
            <a:lvl9pPr lvl="8" rtl="0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21" name="Google Shape;21;p3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" name="Google Shape;26;p3"/>
          <p:cNvSpPr txBox="1">
            <a:spLocks noGrp="1"/>
          </p:cNvSpPr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oogle Shape;29;p4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Google Shape;30;p4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4"/>
            <p:cNvSpPr/>
            <p:nvPr/>
          </p:nvSpPr>
          <p:spPr>
            <a:xfrm flipH="1">
              <a:off x="6181163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4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4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" name="Google Shape;35;p4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body" idx="1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body" idx="2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dk2"/>
                </a:solidFill>
              </a:defRPr>
            </a:lvl1pPr>
            <a:lvl2pPr lvl="1" rtl="0">
              <a:buNone/>
              <a:defRPr>
                <a:solidFill>
                  <a:schemeClr val="dk2"/>
                </a:solidFill>
              </a:defRPr>
            </a:lvl2pPr>
            <a:lvl3pPr lvl="2" rtl="0">
              <a:buNone/>
              <a:defRPr>
                <a:solidFill>
                  <a:schemeClr val="dk2"/>
                </a:solidFill>
              </a:defRPr>
            </a:lvl3pPr>
            <a:lvl4pPr lvl="3" rtl="0">
              <a:buNone/>
              <a:defRPr>
                <a:solidFill>
                  <a:schemeClr val="dk2"/>
                </a:solidFill>
              </a:defRPr>
            </a:lvl4pPr>
            <a:lvl5pPr lvl="4" rtl="0">
              <a:buNone/>
              <a:defRPr>
                <a:solidFill>
                  <a:schemeClr val="dk2"/>
                </a:solidFill>
              </a:defRPr>
            </a:lvl5pPr>
            <a:lvl6pPr lvl="5" rtl="0">
              <a:buNone/>
              <a:defRPr>
                <a:solidFill>
                  <a:schemeClr val="dk2"/>
                </a:solidFill>
              </a:defRPr>
            </a:lvl6pPr>
            <a:lvl7pPr lvl="6" rtl="0">
              <a:buNone/>
              <a:defRPr>
                <a:solidFill>
                  <a:schemeClr val="dk2"/>
                </a:solidFill>
              </a:defRPr>
            </a:lvl7pPr>
            <a:lvl8pPr lvl="7" rtl="0">
              <a:buNone/>
              <a:defRPr>
                <a:solidFill>
                  <a:schemeClr val="dk2"/>
                </a:solidFill>
              </a:defRPr>
            </a:lvl8pPr>
            <a:lvl9pPr lvl="8" rtl="0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dk2"/>
                </a:solidFill>
              </a:defRPr>
            </a:lvl1pPr>
            <a:lvl2pPr lvl="1" rtl="0">
              <a:buNone/>
              <a:defRPr>
                <a:solidFill>
                  <a:schemeClr val="dk2"/>
                </a:solidFill>
              </a:defRPr>
            </a:lvl2pPr>
            <a:lvl3pPr lvl="2" rtl="0">
              <a:buNone/>
              <a:defRPr>
                <a:solidFill>
                  <a:schemeClr val="dk2"/>
                </a:solidFill>
              </a:defRPr>
            </a:lvl3pPr>
            <a:lvl4pPr lvl="3" rtl="0">
              <a:buNone/>
              <a:defRPr>
                <a:solidFill>
                  <a:schemeClr val="dk2"/>
                </a:solidFill>
              </a:defRPr>
            </a:lvl4pPr>
            <a:lvl5pPr lvl="4" rtl="0">
              <a:buNone/>
              <a:defRPr>
                <a:solidFill>
                  <a:schemeClr val="dk2"/>
                </a:solidFill>
              </a:defRPr>
            </a:lvl5pPr>
            <a:lvl6pPr lvl="5" rtl="0">
              <a:buNone/>
              <a:defRPr>
                <a:solidFill>
                  <a:schemeClr val="dk2"/>
                </a:solidFill>
              </a:defRPr>
            </a:lvl6pPr>
            <a:lvl7pPr lvl="6" rtl="0">
              <a:buNone/>
              <a:defRPr>
                <a:solidFill>
                  <a:schemeClr val="dk2"/>
                </a:solidFill>
              </a:defRPr>
            </a:lvl7pPr>
            <a:lvl8pPr lvl="7" rtl="0">
              <a:buNone/>
              <a:defRPr>
                <a:solidFill>
                  <a:schemeClr val="dk2"/>
                </a:solidFill>
              </a:defRPr>
            </a:lvl8pPr>
            <a:lvl9pPr lvl="8" rtl="0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1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dk2"/>
                </a:solidFill>
              </a:defRPr>
            </a:lvl1pPr>
            <a:lvl2pPr lvl="1" rtl="0">
              <a:buNone/>
              <a:defRPr>
                <a:solidFill>
                  <a:schemeClr val="dk2"/>
                </a:solidFill>
              </a:defRPr>
            </a:lvl2pPr>
            <a:lvl3pPr lvl="2" rtl="0">
              <a:buNone/>
              <a:defRPr>
                <a:solidFill>
                  <a:schemeClr val="dk2"/>
                </a:solidFill>
              </a:defRPr>
            </a:lvl3pPr>
            <a:lvl4pPr lvl="3" rtl="0">
              <a:buNone/>
              <a:defRPr>
                <a:solidFill>
                  <a:schemeClr val="dk2"/>
                </a:solidFill>
              </a:defRPr>
            </a:lvl4pPr>
            <a:lvl5pPr lvl="4" rtl="0">
              <a:buNone/>
              <a:defRPr>
                <a:solidFill>
                  <a:schemeClr val="dk2"/>
                </a:solidFill>
              </a:defRPr>
            </a:lvl5pPr>
            <a:lvl6pPr lvl="5" rtl="0">
              <a:buNone/>
              <a:defRPr>
                <a:solidFill>
                  <a:schemeClr val="dk2"/>
                </a:solidFill>
              </a:defRPr>
            </a:lvl6pPr>
            <a:lvl7pPr lvl="6" rtl="0">
              <a:buNone/>
              <a:defRPr>
                <a:solidFill>
                  <a:schemeClr val="dk2"/>
                </a:solidFill>
              </a:defRPr>
            </a:lvl7pPr>
            <a:lvl8pPr lvl="7" rtl="0">
              <a:buNone/>
              <a:defRPr>
                <a:solidFill>
                  <a:schemeClr val="dk2"/>
                </a:solidFill>
              </a:defRPr>
            </a:lvl8pPr>
            <a:lvl9pPr lvl="8" rtl="0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4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oogle Shape;51;p8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52" name="Google Shape;52;p8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8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8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8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8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7" name="Google Shape;57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8" name="Google Shape;58;p8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61" name="Google Shape;6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2" name="Google Shape;62;p9"/>
          <p:cNvSpPr txBox="1">
            <a:spLocks noGrp="1"/>
          </p:cNvSpPr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5" name="Google Shape;65;p9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>
            <a:spLocks noGrp="1"/>
          </p:cNvSpPr>
          <p:nvPr>
            <p:ph type="body" idx="1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chemeClr val="dk2"/>
                </a:solidFill>
              </a:defRPr>
            </a:lvl1pPr>
            <a:lvl2pPr lvl="1" rtl="0">
              <a:buNone/>
              <a:defRPr>
                <a:solidFill>
                  <a:schemeClr val="dk2"/>
                </a:solidFill>
              </a:defRPr>
            </a:lvl2pPr>
            <a:lvl3pPr lvl="2" rtl="0">
              <a:buNone/>
              <a:defRPr>
                <a:solidFill>
                  <a:schemeClr val="dk2"/>
                </a:solidFill>
              </a:defRPr>
            </a:lvl3pPr>
            <a:lvl4pPr lvl="3" rtl="0">
              <a:buNone/>
              <a:defRPr>
                <a:solidFill>
                  <a:schemeClr val="dk2"/>
                </a:solidFill>
              </a:defRPr>
            </a:lvl4pPr>
            <a:lvl5pPr lvl="4" rtl="0">
              <a:buNone/>
              <a:defRPr>
                <a:solidFill>
                  <a:schemeClr val="dk2"/>
                </a:solidFill>
              </a:defRPr>
            </a:lvl5pPr>
            <a:lvl6pPr lvl="5" rtl="0">
              <a:buNone/>
              <a:defRPr>
                <a:solidFill>
                  <a:schemeClr val="dk2"/>
                </a:solidFill>
              </a:defRPr>
            </a:lvl6pPr>
            <a:lvl7pPr lvl="6" rtl="0">
              <a:buNone/>
              <a:defRPr>
                <a:solidFill>
                  <a:schemeClr val="dk2"/>
                </a:solidFill>
              </a:defRPr>
            </a:lvl7pPr>
            <a:lvl8pPr lvl="7" rtl="0">
              <a:buNone/>
              <a:defRPr>
                <a:solidFill>
                  <a:schemeClr val="dk2"/>
                </a:solidFill>
              </a:defRPr>
            </a:lvl8pPr>
            <a:lvl9pPr lvl="8" rtl="0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geometric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 rtl="0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 rtl="0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 rtl="0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 rtl="0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 rtl="0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 rtl="0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 rtl="0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 rtl="0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>
            <a:spLocks noGrp="1"/>
          </p:cNvSpPr>
          <p:nvPr>
            <p:ph type="ctrTitle"/>
          </p:nvPr>
        </p:nvSpPr>
        <p:spPr>
          <a:xfrm>
            <a:off x="311700" y="671900"/>
            <a:ext cx="8520600" cy="2150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400" b="1">
                <a:latin typeface="Times New Roman"/>
                <a:ea typeface="Times New Roman"/>
                <a:cs typeface="Times New Roman"/>
                <a:sym typeface="Times New Roman"/>
              </a:rPr>
              <a:t>«Употребление формального и неформального английского в письменной речи»</a:t>
            </a:r>
            <a:endParaRPr sz="2400"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3"/>
          <p:cNvSpPr txBox="1"/>
          <p:nvPr/>
        </p:nvSpPr>
        <p:spPr>
          <a:xfrm>
            <a:off x="5244175" y="3185250"/>
            <a:ext cx="3588000" cy="147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dirty="0" smtClean="0">
                <a:latin typeface="Times New Roman"/>
                <a:ea typeface="Times New Roman"/>
                <a:cs typeface="Times New Roman"/>
                <a:sym typeface="Times New Roman"/>
              </a:rPr>
              <a:t>Выполнила ученица  8-го </a:t>
            </a:r>
            <a:r>
              <a:rPr lang="ru" sz="1800" dirty="0">
                <a:latin typeface="Times New Roman"/>
                <a:ea typeface="Times New Roman"/>
                <a:cs typeface="Times New Roman"/>
                <a:sym typeface="Times New Roman"/>
              </a:rPr>
              <a:t>класса</a:t>
            </a:r>
            <a:endParaRPr sz="18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dirty="0" smtClean="0">
                <a:latin typeface="Times New Roman"/>
                <a:ea typeface="Times New Roman"/>
                <a:cs typeface="Times New Roman"/>
                <a:sym typeface="Times New Roman"/>
              </a:rPr>
              <a:t>Андрейцева Зинаида</a:t>
            </a:r>
            <a:endParaRPr sz="18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dirty="0">
                <a:latin typeface="Times New Roman"/>
                <a:ea typeface="Times New Roman"/>
                <a:cs typeface="Times New Roman"/>
                <a:sym typeface="Times New Roman"/>
              </a:rPr>
              <a:t>Научный руководитель:</a:t>
            </a:r>
            <a:endParaRPr sz="18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dirty="0">
                <a:latin typeface="Times New Roman"/>
                <a:ea typeface="Times New Roman"/>
                <a:cs typeface="Times New Roman"/>
                <a:sym typeface="Times New Roman"/>
              </a:rPr>
              <a:t>Уртаева Марина Геннадьевна</a:t>
            </a:r>
            <a:endParaRPr sz="18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2"/>
          <p:cNvSpPr txBox="1">
            <a:spLocks noGrp="1"/>
          </p:cNvSpPr>
          <p:nvPr>
            <p:ph type="title"/>
          </p:nvPr>
        </p:nvSpPr>
        <p:spPr>
          <a:xfrm>
            <a:off x="311700" y="9755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 smtClean="0">
                <a:latin typeface="Times New Roman"/>
                <a:ea typeface="Times New Roman"/>
                <a:cs typeface="Times New Roman"/>
                <a:sym typeface="Times New Roman"/>
              </a:rPr>
              <a:t>Пример  </a:t>
            </a:r>
            <a:r>
              <a:rPr lang="ru" dirty="0">
                <a:latin typeface="Times New Roman"/>
                <a:ea typeface="Times New Roman"/>
                <a:cs typeface="Times New Roman"/>
                <a:sym typeface="Times New Roman"/>
              </a:rPr>
              <a:t>письма неформального характера</a:t>
            </a: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5" name="Google Shape;145;p22"/>
          <p:cNvSpPr txBox="1">
            <a:spLocks noGrp="1"/>
          </p:cNvSpPr>
          <p:nvPr>
            <p:ph type="body" idx="1"/>
          </p:nvPr>
        </p:nvSpPr>
        <p:spPr>
          <a:xfrm>
            <a:off x="311700" y="705350"/>
            <a:ext cx="8520600" cy="404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50" b="1" dirty="0">
                <a:solidFill>
                  <a:srgbClr val="FF0000"/>
                </a:solidFill>
                <a:highlight>
                  <a:srgbClr val="D9D9D9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Hi Jean,</a:t>
            </a:r>
            <a:endParaRPr sz="1250" b="1" dirty="0">
              <a:solidFill>
                <a:srgbClr val="FF0000"/>
              </a:solidFill>
              <a:highlight>
                <a:srgbClr val="D9D9D9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1250" b="1" dirty="0">
                <a:solidFill>
                  <a:srgbClr val="000000"/>
                </a:solidFill>
                <a:highlight>
                  <a:srgbClr val="D9D9D9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Good to hear form you again. </a:t>
            </a:r>
            <a:r>
              <a:rPr lang="ru" sz="1250" b="1" dirty="0">
                <a:solidFill>
                  <a:srgbClr val="FF0000"/>
                </a:solidFill>
                <a:highlight>
                  <a:srgbClr val="D9D9D9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I hope you’re still enjoying</a:t>
            </a:r>
            <a:r>
              <a:rPr lang="ru" sz="1250" b="1" dirty="0">
                <a:solidFill>
                  <a:srgbClr val="000000"/>
                </a:solidFill>
                <a:highlight>
                  <a:srgbClr val="D9D9D9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your job.</a:t>
            </a:r>
            <a:endParaRPr sz="1250" b="1" dirty="0">
              <a:solidFill>
                <a:srgbClr val="000000"/>
              </a:solidFill>
              <a:highlight>
                <a:srgbClr val="D9D9D9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1250" b="1" dirty="0">
                <a:solidFill>
                  <a:srgbClr val="000000"/>
                </a:solidFill>
                <a:highlight>
                  <a:srgbClr val="D9D9D9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I’m glad you asked me about the party I planned for my mother’s birthday. </a:t>
            </a:r>
            <a:r>
              <a:rPr lang="ru" sz="1250" b="1" dirty="0">
                <a:solidFill>
                  <a:srgbClr val="FF0000"/>
                </a:solidFill>
                <a:highlight>
                  <a:srgbClr val="D9D9D9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Well,</a:t>
            </a:r>
            <a:r>
              <a:rPr lang="ru" sz="1250" b="1" dirty="0">
                <a:solidFill>
                  <a:srgbClr val="000000"/>
                </a:solidFill>
                <a:highlight>
                  <a:srgbClr val="D9D9D9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I have to say it was a fantastic success. I told my mother we were </a:t>
            </a:r>
            <a:r>
              <a:rPr lang="ru" sz="1250" b="1" dirty="0">
                <a:solidFill>
                  <a:srgbClr val="FF0000"/>
                </a:solidFill>
                <a:highlight>
                  <a:srgbClr val="D9D9D9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taking her out</a:t>
            </a:r>
            <a:r>
              <a:rPr lang="ru" sz="1250" b="1" dirty="0">
                <a:solidFill>
                  <a:srgbClr val="000000"/>
                </a:solidFill>
                <a:highlight>
                  <a:srgbClr val="D9D9D9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for a quiet meal at a local restaurant with just the family, but in fact I’d hired a large room in a hotel and invited all her old friends!</a:t>
            </a:r>
            <a:endParaRPr sz="1250" b="1" dirty="0">
              <a:solidFill>
                <a:srgbClr val="000000"/>
              </a:solidFill>
              <a:highlight>
                <a:srgbClr val="D9D9D9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1250" b="1" dirty="0">
                <a:solidFill>
                  <a:srgbClr val="FF0000"/>
                </a:solidFill>
                <a:highlight>
                  <a:srgbClr val="D9D9D9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Anyway</a:t>
            </a:r>
            <a:r>
              <a:rPr lang="ru" sz="1250" b="1" dirty="0">
                <a:solidFill>
                  <a:srgbClr val="000000"/>
                </a:solidFill>
                <a:highlight>
                  <a:srgbClr val="D9D9D9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, I </a:t>
            </a:r>
            <a:r>
              <a:rPr lang="ru" sz="1250" b="1" dirty="0">
                <a:solidFill>
                  <a:srgbClr val="FF0000"/>
                </a:solidFill>
                <a:highlight>
                  <a:srgbClr val="D9D9D9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picked my mother up </a:t>
            </a:r>
            <a:r>
              <a:rPr lang="ru" sz="1250" b="1" dirty="0">
                <a:solidFill>
                  <a:srgbClr val="000000"/>
                </a:solidFill>
                <a:highlight>
                  <a:srgbClr val="D9D9D9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and told her I’d changed my mind. We were going to have a meal in a hotel. You should have seen her face when she walked into the room and everyone cheered! She just </a:t>
            </a:r>
            <a:r>
              <a:rPr lang="ru" sz="1250" b="1" dirty="0">
                <a:solidFill>
                  <a:srgbClr val="FF0000"/>
                </a:solidFill>
                <a:highlight>
                  <a:srgbClr val="D9D9D9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couldn’t believe</a:t>
            </a:r>
            <a:r>
              <a:rPr lang="ru" sz="1250" b="1" dirty="0">
                <a:solidFill>
                  <a:srgbClr val="000000"/>
                </a:solidFill>
                <a:highlight>
                  <a:srgbClr val="D9D9D9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it and </a:t>
            </a:r>
            <a:r>
              <a:rPr lang="ru" sz="1250" b="1" dirty="0">
                <a:solidFill>
                  <a:srgbClr val="FF0000"/>
                </a:solidFill>
                <a:highlight>
                  <a:srgbClr val="D9D9D9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burst into</a:t>
            </a:r>
            <a:r>
              <a:rPr lang="ru" sz="1250" b="1" dirty="0">
                <a:solidFill>
                  <a:srgbClr val="000000"/>
                </a:solidFill>
                <a:highlight>
                  <a:srgbClr val="D9D9D9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tear. Then the party got going and it didn’t finish until four in the morning. We were absolutely exhausted, but my mother had had a wonderful time.</a:t>
            </a:r>
            <a:endParaRPr sz="1250" b="1" dirty="0">
              <a:solidFill>
                <a:srgbClr val="000000"/>
              </a:solidFill>
              <a:highlight>
                <a:srgbClr val="D9D9D9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1250" b="1" dirty="0">
                <a:solidFill>
                  <a:srgbClr val="FF0000"/>
                </a:solidFill>
                <a:highlight>
                  <a:srgbClr val="D9D9D9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Must dash now</a:t>
            </a:r>
            <a:r>
              <a:rPr lang="ru" sz="1250" b="1" dirty="0">
                <a:solidFill>
                  <a:srgbClr val="000000"/>
                </a:solidFill>
                <a:highlight>
                  <a:srgbClr val="D9D9D9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– I’ve got to go to college. Hope to hear from you.</a:t>
            </a:r>
            <a:endParaRPr sz="1250" b="1" dirty="0">
              <a:solidFill>
                <a:srgbClr val="000000"/>
              </a:solidFill>
              <a:highlight>
                <a:srgbClr val="D9D9D9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1250" b="1" dirty="0">
                <a:solidFill>
                  <a:srgbClr val="FF0000"/>
                </a:solidFill>
                <a:highlight>
                  <a:srgbClr val="D9D9D9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Love,</a:t>
            </a:r>
            <a:endParaRPr sz="1250" b="1" dirty="0">
              <a:solidFill>
                <a:srgbClr val="FF0000"/>
              </a:solidFill>
              <a:highlight>
                <a:srgbClr val="D9D9D9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1250" b="1" dirty="0">
                <a:solidFill>
                  <a:srgbClr val="000000"/>
                </a:solidFill>
                <a:highlight>
                  <a:srgbClr val="D9D9D9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Tania</a:t>
            </a:r>
            <a:endParaRPr sz="1250" b="1" dirty="0">
              <a:solidFill>
                <a:srgbClr val="000000"/>
              </a:solidFill>
              <a:highlight>
                <a:srgbClr val="D9D9D9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1100" b="1" dirty="0">
              <a:solidFill>
                <a:srgbClr val="FF0000"/>
              </a:solidFill>
              <a:highlight>
                <a:srgbClr val="D9D9D9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1000" b="1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0" name="Google Shape;150;p23"/>
          <p:cNvGraphicFramePr/>
          <p:nvPr/>
        </p:nvGraphicFramePr>
        <p:xfrm>
          <a:off x="323750" y="483200"/>
          <a:ext cx="8351325" cy="3441150"/>
        </p:xfrm>
        <a:graphic>
          <a:graphicData uri="http://schemas.openxmlformats.org/drawingml/2006/table">
            <a:tbl>
              <a:tblPr bandRow="1">
                <a:noFill/>
                <a:tableStyleId>{CA52E240-7B9C-4DE1-A362-95D2FC3AD8AC}</a:tableStyleId>
              </a:tblPr>
              <a:tblGrid>
                <a:gridCol w="2230275"/>
                <a:gridCol w="3061000"/>
                <a:gridCol w="3060050"/>
              </a:tblGrid>
              <a:tr h="2131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Ситуации</a:t>
                      </a:r>
                      <a:endParaRPr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Формальный стиль</a:t>
                      </a:r>
                      <a:endParaRPr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Неформальный стиль</a:t>
                      </a:r>
                      <a:endParaRPr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</a:tr>
              <a:tr h="2131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solidFill>
                            <a:srgbClr val="434343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Введение</a:t>
                      </a:r>
                      <a:endParaRPr>
                        <a:solidFill>
                          <a:srgbClr val="434343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solidFill>
                            <a:srgbClr val="434343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Dear Sir or Madam</a:t>
                      </a:r>
                      <a:endParaRPr>
                        <a:solidFill>
                          <a:srgbClr val="434343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solidFill>
                            <a:srgbClr val="434343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Hi Jean</a:t>
                      </a:r>
                      <a:endParaRPr>
                        <a:solidFill>
                          <a:srgbClr val="434343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</a:tr>
              <a:tr h="3508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solidFill>
                            <a:srgbClr val="434343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Заключение</a:t>
                      </a:r>
                      <a:endParaRPr>
                        <a:solidFill>
                          <a:srgbClr val="434343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ru">
                          <a:solidFill>
                            <a:srgbClr val="434343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Yours faithfully</a:t>
                      </a:r>
                      <a:endParaRPr>
                        <a:solidFill>
                          <a:srgbClr val="434343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solidFill>
                            <a:srgbClr val="434343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Must dash now</a:t>
                      </a:r>
                      <a:endParaRPr>
                        <a:solidFill>
                          <a:srgbClr val="434343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</a:tr>
              <a:tr h="6392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solidFill>
                            <a:srgbClr val="434343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Сокращенные формы</a:t>
                      </a:r>
                      <a:endParaRPr>
                        <a:solidFill>
                          <a:srgbClr val="434343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solidFill>
                            <a:srgbClr val="434343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 am looking for</a:t>
                      </a:r>
                      <a:endParaRPr>
                        <a:solidFill>
                          <a:srgbClr val="434343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solidFill>
                            <a:srgbClr val="434343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 would like</a:t>
                      </a:r>
                      <a:endParaRPr>
                        <a:solidFill>
                          <a:srgbClr val="434343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solidFill>
                            <a:srgbClr val="434343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 think I would be</a:t>
                      </a:r>
                      <a:endParaRPr>
                        <a:solidFill>
                          <a:srgbClr val="434343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solidFill>
                            <a:srgbClr val="434343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you’re</a:t>
                      </a:r>
                      <a:endParaRPr>
                        <a:solidFill>
                          <a:srgbClr val="434343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solidFill>
                            <a:srgbClr val="434343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I’m glad</a:t>
                      </a:r>
                      <a:endParaRPr>
                        <a:solidFill>
                          <a:srgbClr val="434343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solidFill>
                            <a:srgbClr val="434343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I’ve got to go</a:t>
                      </a:r>
                      <a:endParaRPr>
                        <a:solidFill>
                          <a:srgbClr val="434343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</a:tr>
              <a:tr h="4261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solidFill>
                            <a:srgbClr val="434343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Использование фразовых глаголов</a:t>
                      </a:r>
                      <a:endParaRPr>
                        <a:solidFill>
                          <a:srgbClr val="434343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solidFill>
                            <a:srgbClr val="434343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_______________</a:t>
                      </a:r>
                      <a:endParaRPr>
                        <a:solidFill>
                          <a:srgbClr val="434343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solidFill>
                            <a:srgbClr val="434343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 picked my mother up</a:t>
                      </a:r>
                      <a:endParaRPr>
                        <a:solidFill>
                          <a:srgbClr val="434343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solidFill>
                            <a:srgbClr val="434343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we were taking her out</a:t>
                      </a:r>
                      <a:endParaRPr>
                        <a:solidFill>
                          <a:srgbClr val="434343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</a:tr>
              <a:tr h="2131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solidFill>
                            <a:srgbClr val="434343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Вводные слова</a:t>
                      </a:r>
                      <a:endParaRPr>
                        <a:solidFill>
                          <a:srgbClr val="434343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solidFill>
                            <a:srgbClr val="434343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because</a:t>
                      </a:r>
                      <a:endParaRPr>
                        <a:solidFill>
                          <a:srgbClr val="434343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solidFill>
                            <a:srgbClr val="434343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Anyway, Well</a:t>
                      </a:r>
                      <a:endParaRPr>
                        <a:solidFill>
                          <a:srgbClr val="434343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</a:tr>
              <a:tr h="4261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solidFill>
                            <a:srgbClr val="434343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Страдательный залог</a:t>
                      </a:r>
                      <a:endParaRPr>
                        <a:solidFill>
                          <a:srgbClr val="434343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solidFill>
                            <a:srgbClr val="434343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which I saw advertised</a:t>
                      </a:r>
                      <a:endParaRPr>
                        <a:solidFill>
                          <a:srgbClr val="434343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solidFill>
                            <a:srgbClr val="434343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 have been described</a:t>
                      </a:r>
                      <a:endParaRPr>
                        <a:solidFill>
                          <a:srgbClr val="434343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solidFill>
                            <a:srgbClr val="434343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________________</a:t>
                      </a:r>
                      <a:endParaRPr>
                        <a:solidFill>
                          <a:srgbClr val="434343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</a:tr>
              <a:tr h="9567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solidFill>
                            <a:srgbClr val="434343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Разговорные выражения/сложные конструкции</a:t>
                      </a:r>
                      <a:endParaRPr>
                        <a:solidFill>
                          <a:srgbClr val="434343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solidFill>
                            <a:srgbClr val="434343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where I had to provide information to the public about using the park and provide emergency assistance to park users</a:t>
                      </a:r>
                      <a:endParaRPr>
                        <a:solidFill>
                          <a:srgbClr val="434343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solidFill>
                            <a:srgbClr val="434343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You should have seen her face when she walked into the room and everyone cheered!</a:t>
                      </a:r>
                      <a:endParaRPr>
                        <a:solidFill>
                          <a:srgbClr val="434343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solidFill>
                            <a:srgbClr val="434343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We were absolutely exhausted</a:t>
                      </a:r>
                      <a:endParaRPr>
                        <a:solidFill>
                          <a:srgbClr val="434343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</a:tr>
            </a:tbl>
          </a:graphicData>
        </a:graphic>
      </p:graphicFrame>
      <p:sp>
        <p:nvSpPr>
          <p:cNvPr id="151" name="Google Shape;151;p23"/>
          <p:cNvSpPr txBox="1"/>
          <p:nvPr/>
        </p:nvSpPr>
        <p:spPr>
          <a:xfrm>
            <a:off x="551725" y="0"/>
            <a:ext cx="7895400" cy="3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b="1" u="sng"/>
              <a:t>Сравнительная таблица</a:t>
            </a:r>
            <a:endParaRPr sz="1800" b="1" u="sng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4"/>
          <p:cNvSpPr txBox="1">
            <a:spLocks noGrp="1"/>
          </p:cNvSpPr>
          <p:nvPr>
            <p:ph type="title"/>
          </p:nvPr>
        </p:nvSpPr>
        <p:spPr>
          <a:xfrm>
            <a:off x="311700" y="85525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Заключение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7" name="Google Shape;157;p24"/>
          <p:cNvSpPr txBox="1">
            <a:spLocks noGrp="1"/>
          </p:cNvSpPr>
          <p:nvPr>
            <p:ph type="body" idx="1"/>
          </p:nvPr>
        </p:nvSpPr>
        <p:spPr>
          <a:xfrm>
            <a:off x="311700" y="633250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50" b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Как видите, формальный и неформальный стили в английском языке в корне отличаются друг от друга. Основные отличительные особенности - это: лексика, грамматика, использование активного и пассивного залога, использование фразовых глаголов, сленговых выражений, использование шаблонов речи, клише, употребление сокращенных</a:t>
            </a:r>
            <a:r>
              <a:rPr lang="ru" sz="1450" b="1"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" sz="1450" b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форм, согласование идей. Таким образом, приступая к написанию письма на английском языке, помните о различиях регистров, следите за лексикой,  грамматикой, другими языковыми средствами, чтобы ваше письмо было выдержано в одном стиле.</a:t>
            </a:r>
            <a:endParaRPr sz="1450" b="1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1450" b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Можно сделать вывод, что изучение стилей письма очень важно в современном обществе, в котором английский язык принимает глобальное значение. Особенно следует обратить внимание на правила написания письма в формальном виде, так как данный стиль речи востребован в жизненно важных сферах человека. Также изучение формального и неформального стилей необходимо для  реализации стандартов межкультурной коммуникации.</a:t>
            </a:r>
            <a:endParaRPr sz="1450"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000"/>
              </a:spcBef>
              <a:spcAft>
                <a:spcPts val="1600"/>
              </a:spcAft>
              <a:buNone/>
            </a:pPr>
            <a:endParaRPr sz="1400"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58" name="Google Shape;158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1150" y="3773525"/>
            <a:ext cx="4609025" cy="1021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5"/>
          <p:cNvSpPr txBox="1">
            <a:spLocks noGrp="1"/>
          </p:cNvSpPr>
          <p:nvPr>
            <p:ph type="title"/>
          </p:nvPr>
        </p:nvSpPr>
        <p:spPr>
          <a:xfrm>
            <a:off x="2017950" y="193650"/>
            <a:ext cx="5108100" cy="1188300"/>
          </a:xfrm>
          <a:prstGeom prst="rect">
            <a:avLst/>
          </a:prstGeom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>
                <a:solidFill>
                  <a:srgbClr val="000000"/>
                </a:solidFill>
                <a:highlight>
                  <a:srgbClr val="A4C2F4"/>
                </a:highlight>
                <a:latin typeface="Comic Sans MS"/>
                <a:ea typeface="Comic Sans MS"/>
                <a:cs typeface="Comic Sans MS"/>
                <a:sym typeface="Comic Sans MS"/>
              </a:rPr>
              <a:t>Спасибо за внимание</a:t>
            </a:r>
            <a:r>
              <a:rPr lang="ru" dirty="0">
                <a:solidFill>
                  <a:srgbClr val="000000"/>
                </a:solidFill>
                <a:highlight>
                  <a:srgbClr val="A4C2F4"/>
                </a:highlight>
                <a:latin typeface="Bree Serif"/>
                <a:ea typeface="Bree Serif"/>
                <a:cs typeface="Bree Serif"/>
                <a:sym typeface="Bree Serif"/>
              </a:rPr>
              <a:t>!</a:t>
            </a:r>
            <a:endParaRPr dirty="0">
              <a:solidFill>
                <a:srgbClr val="000000"/>
              </a:solidFill>
              <a:highlight>
                <a:srgbClr val="A4C2F4"/>
              </a:highlight>
              <a:latin typeface="Bree Serif"/>
              <a:ea typeface="Bree Serif"/>
              <a:cs typeface="Bree Serif"/>
              <a:sym typeface="Bree Serif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>
                <a:solidFill>
                  <a:srgbClr val="000000"/>
                </a:solidFill>
                <a:highlight>
                  <a:srgbClr val="A4C2F4"/>
                </a:highlight>
                <a:latin typeface="Bree Serif"/>
                <a:ea typeface="Bree Serif"/>
                <a:cs typeface="Bree Serif"/>
                <a:sym typeface="Bree Serif"/>
              </a:rPr>
              <a:t>Thank you for </a:t>
            </a:r>
            <a:r>
              <a:rPr lang="en-US" smtClean="0">
                <a:solidFill>
                  <a:srgbClr val="000000"/>
                </a:solidFill>
                <a:highlight>
                  <a:srgbClr val="A4C2F4"/>
                </a:highlight>
                <a:latin typeface="Bree Serif"/>
                <a:ea typeface="Bree Serif"/>
                <a:cs typeface="Bree Serif"/>
                <a:sym typeface="Bree Serif"/>
              </a:rPr>
              <a:t>your </a:t>
            </a:r>
            <a:r>
              <a:rPr lang="ru" smtClean="0">
                <a:solidFill>
                  <a:srgbClr val="000000"/>
                </a:solidFill>
                <a:highlight>
                  <a:srgbClr val="A4C2F4"/>
                </a:highlight>
                <a:latin typeface="Bree Serif"/>
                <a:ea typeface="Bree Serif"/>
                <a:cs typeface="Bree Serif"/>
                <a:sym typeface="Bree Serif"/>
              </a:rPr>
              <a:t>attention</a:t>
            </a:r>
            <a:r>
              <a:rPr lang="ru">
                <a:solidFill>
                  <a:srgbClr val="000000"/>
                </a:solidFill>
                <a:highlight>
                  <a:srgbClr val="A4C2F4"/>
                </a:highlight>
                <a:latin typeface="Bree Serif"/>
                <a:ea typeface="Bree Serif"/>
                <a:cs typeface="Bree Serif"/>
                <a:sym typeface="Bree Serif"/>
              </a:rPr>
              <a:t>!</a:t>
            </a:r>
            <a:endParaRPr dirty="0">
              <a:solidFill>
                <a:srgbClr val="000000"/>
              </a:solidFill>
              <a:highlight>
                <a:srgbClr val="A4C2F4"/>
              </a:highlight>
              <a:latin typeface="Bree Serif"/>
              <a:ea typeface="Bree Serif"/>
              <a:cs typeface="Bree Serif"/>
              <a:sym typeface="Bree Serif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Bree Serif"/>
              <a:ea typeface="Bree Serif"/>
              <a:cs typeface="Bree Serif"/>
              <a:sym typeface="Bree Serif"/>
            </a:endParaRPr>
          </a:p>
        </p:txBody>
      </p:sp>
      <p:pic>
        <p:nvPicPr>
          <p:cNvPr id="164" name="Google Shape;16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350" y="1584363"/>
            <a:ext cx="3930998" cy="1854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77550" y="1584373"/>
            <a:ext cx="1591910" cy="1854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2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447960" y="2772888"/>
            <a:ext cx="1905000" cy="190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Comic Sans MS"/>
                <a:ea typeface="Comic Sans MS"/>
                <a:cs typeface="Comic Sans MS"/>
                <a:sym typeface="Comic Sans MS"/>
              </a:rPr>
              <a:t>Актуальность проекта</a:t>
            </a:r>
            <a:endParaRPr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92" name="Google Shape;92;p14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" b="1" dirty="0">
                <a:latin typeface="Times New Roman"/>
                <a:ea typeface="Times New Roman"/>
                <a:cs typeface="Times New Roman"/>
                <a:sym typeface="Times New Roman"/>
              </a:rPr>
              <a:t>Язык и его грамотность - это часть имиджа любого человека. Люди всегда говорят и пишут по-разному, в зависимости от обстоятельств. В английском языке, как и в других, существуют две устойчивые формы общения – формальный и неформальный. </a:t>
            </a:r>
            <a:r>
              <a:rPr lang="ru" b="1" dirty="0" smtClean="0">
                <a:latin typeface="Times New Roman"/>
                <a:ea typeface="Times New Roman"/>
                <a:cs typeface="Times New Roman"/>
                <a:sym typeface="Times New Roman"/>
              </a:rPr>
              <a:t>И, </a:t>
            </a:r>
            <a:r>
              <a:rPr lang="ru" b="1" dirty="0">
                <a:latin typeface="Times New Roman"/>
                <a:ea typeface="Times New Roman"/>
                <a:cs typeface="Times New Roman"/>
                <a:sym typeface="Times New Roman"/>
              </a:rPr>
              <a:t>если формальный пригодится для написания деловых писем, документации, официальных выступлений, то неформальный язык используется гораздо шире.  В письме обычно придерживаются формального стиля, в устной речи же чаще используют неформальный стиль. Вопрос применения разных стилей речи в наше время достаточно актуален, учитывая глобальную значимость английского языка.</a:t>
            </a:r>
            <a:endParaRPr b="1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 txBox="1">
            <a:spLocks noGrp="1"/>
          </p:cNvSpPr>
          <p:nvPr>
            <p:ph type="body" idx="1"/>
          </p:nvPr>
        </p:nvSpPr>
        <p:spPr>
          <a:xfrm>
            <a:off x="347750" y="721050"/>
            <a:ext cx="4375200" cy="207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 u="sng">
                <a:solidFill>
                  <a:srgbClr val="000000"/>
                </a:solidFill>
              </a:rPr>
              <a:t>Цель проекта:</a:t>
            </a:r>
            <a:endParaRPr b="1" u="sng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ru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Выявить отличительные признаки разных стилей речи посредством сравнительного анализа формального и неформального письма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8" name="Google Shape;98;p15"/>
          <p:cNvSpPr txBox="1"/>
          <p:nvPr/>
        </p:nvSpPr>
        <p:spPr>
          <a:xfrm>
            <a:off x="1442100" y="2583750"/>
            <a:ext cx="4987200" cy="221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b="1" u="sng"/>
              <a:t>Задачи исследования:</a:t>
            </a:r>
            <a:endParaRPr sz="1800" b="1" u="sng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Times New Roman"/>
              <a:buChar char="●"/>
            </a:pPr>
            <a:r>
              <a:rPr lang="ru" sz="1600" b="1">
                <a:latin typeface="Times New Roman"/>
                <a:ea typeface="Times New Roman"/>
                <a:cs typeface="Times New Roman"/>
                <a:sym typeface="Times New Roman"/>
              </a:rPr>
              <a:t>Рассмотреть ситуации употребления формального и неформального английского</a:t>
            </a:r>
            <a:endParaRPr sz="1600"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30200" algn="l" rtl="0">
              <a:spcBef>
                <a:spcPts val="1000"/>
              </a:spcBef>
              <a:spcAft>
                <a:spcPts val="0"/>
              </a:spcAft>
              <a:buSzPts val="1600"/>
              <a:buFont typeface="Times New Roman"/>
              <a:buChar char="●"/>
            </a:pPr>
            <a:r>
              <a:rPr lang="ru" sz="1600" b="1">
                <a:latin typeface="Times New Roman"/>
                <a:ea typeface="Times New Roman"/>
                <a:cs typeface="Times New Roman"/>
                <a:sym typeface="Times New Roman"/>
              </a:rPr>
              <a:t>Сравнить полученные в результате наблюдений данные</a:t>
            </a:r>
            <a:endParaRPr sz="1600"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30200" algn="l" rtl="0">
              <a:spcBef>
                <a:spcPts val="1000"/>
              </a:spcBef>
              <a:spcAft>
                <a:spcPts val="1000"/>
              </a:spcAft>
              <a:buSzPts val="1600"/>
              <a:buFont typeface="Times New Roman"/>
              <a:buChar char="●"/>
            </a:pPr>
            <a:r>
              <a:rPr lang="ru" sz="1600" b="1">
                <a:latin typeface="Times New Roman"/>
                <a:ea typeface="Times New Roman"/>
                <a:cs typeface="Times New Roman"/>
                <a:sym typeface="Times New Roman"/>
              </a:rPr>
              <a:t>Сделать вывод по результатам работы</a:t>
            </a:r>
            <a:endParaRPr sz="1600"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99" name="Google Shape;9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26275" y="512900"/>
            <a:ext cx="3588901" cy="1794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6"/>
          <p:cNvSpPr txBox="1">
            <a:spLocks noGrp="1"/>
          </p:cNvSpPr>
          <p:nvPr>
            <p:ph type="title"/>
          </p:nvPr>
        </p:nvSpPr>
        <p:spPr>
          <a:xfrm>
            <a:off x="7654425" y="-839825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16"/>
          <p:cNvSpPr txBox="1">
            <a:spLocks noGrp="1"/>
          </p:cNvSpPr>
          <p:nvPr>
            <p:ph type="body" idx="1"/>
          </p:nvPr>
        </p:nvSpPr>
        <p:spPr>
          <a:xfrm>
            <a:off x="311700" y="36462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1600" b="1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Значимость работы</a:t>
            </a:r>
            <a:r>
              <a:rPr lang="ru" sz="16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состоит в следующем:</a:t>
            </a:r>
            <a:endParaRPr sz="1600" b="1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30200" algn="l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Times New Roman"/>
              <a:buChar char="❖"/>
            </a:pPr>
            <a:r>
              <a:rPr lang="ru" sz="16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Проведенное исследование обобщает накопившиеся знания об употреблении </a:t>
            </a:r>
            <a:r>
              <a:rPr lang="ru" sz="1600" b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лексики </a:t>
            </a:r>
            <a:r>
              <a:rPr lang="ru" sz="1600" b="1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" sz="16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 основе материалов текстов;</a:t>
            </a:r>
            <a:endParaRPr sz="1600" b="1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30200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Times New Roman"/>
              <a:buChar char="❖"/>
            </a:pPr>
            <a:r>
              <a:rPr lang="ru" sz="16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Углубляет представление о роли английского языка как важнейшего средства международного общения.</a:t>
            </a:r>
            <a:endParaRPr sz="1600" b="1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30200" algn="l" rtl="0"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600"/>
              <a:buFont typeface="Times New Roman"/>
              <a:buChar char="❖"/>
            </a:pPr>
            <a:r>
              <a:rPr lang="ru" sz="16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Дает возможность использовать полученные данные в качестве учебного и справочного материала в процессе преподавания учителями школ, при подготовке к экзаменам. Данный материал представляет интерес с точки зрения употребления разных языковых стилей</a:t>
            </a:r>
            <a:endParaRPr sz="1600" b="1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7"/>
          <p:cNvSpPr txBox="1">
            <a:spLocks noGrp="1"/>
          </p:cNvSpPr>
          <p:nvPr>
            <p:ph type="title"/>
          </p:nvPr>
        </p:nvSpPr>
        <p:spPr>
          <a:xfrm>
            <a:off x="215550" y="145625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Формальный английский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1" name="Google Shape;111;p17"/>
          <p:cNvSpPr txBox="1">
            <a:spLocks noGrp="1"/>
          </p:cNvSpPr>
          <p:nvPr>
            <p:ph type="body" idx="1"/>
          </p:nvPr>
        </p:nvSpPr>
        <p:spPr>
          <a:xfrm>
            <a:off x="311700" y="8212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Формальный стиль используется в официальной обстановке: в этом стиле проводятся конференции и презентации, проходит деловое общение, пишутся документы, научные статьи и книги.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12" name="Google Shape;11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07650" y="2391513"/>
            <a:ext cx="2857500" cy="2066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8"/>
          <p:cNvSpPr txBox="1">
            <a:spLocks noGrp="1"/>
          </p:cNvSpPr>
          <p:nvPr>
            <p:ph type="title"/>
          </p:nvPr>
        </p:nvSpPr>
        <p:spPr>
          <a:xfrm>
            <a:off x="311700" y="193675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Bree Serif"/>
                <a:ea typeface="Bree Serif"/>
                <a:cs typeface="Bree Serif"/>
                <a:sym typeface="Bree Serif"/>
              </a:rPr>
              <a:t>Правила общения в формальном виде:</a:t>
            </a:r>
            <a:endParaRPr>
              <a:latin typeface="Bree Serif"/>
              <a:ea typeface="Bree Serif"/>
              <a:cs typeface="Bree Serif"/>
              <a:sym typeface="Bree Serif"/>
            </a:endParaRPr>
          </a:p>
        </p:txBody>
      </p:sp>
      <p:sp>
        <p:nvSpPr>
          <p:cNvPr id="118" name="Google Shape;118;p18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5312400" cy="368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AutoNum type="arabicPeriod"/>
            </a:pPr>
            <a:r>
              <a:rPr lang="ru" b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 сокращайте слова</a:t>
            </a:r>
            <a:endParaRPr b="1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AutoNum type="arabicPeriod"/>
            </a:pPr>
            <a:r>
              <a:rPr lang="ru" b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Избегайте использования фразовых глаголов</a:t>
            </a:r>
            <a:endParaRPr b="1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AutoNum type="arabicPeriod"/>
            </a:pPr>
            <a:r>
              <a:rPr lang="ru" b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Избегайте сленга и разговорных выражений</a:t>
            </a:r>
            <a:endParaRPr b="1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AutoNum type="arabicPeriod"/>
            </a:pPr>
            <a:r>
              <a:rPr lang="ru" b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Стройте сложные развернутые выражения</a:t>
            </a:r>
            <a:endParaRPr b="1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AutoNum type="arabicPeriod"/>
            </a:pPr>
            <a:r>
              <a:rPr lang="ru" b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Используйте специальную терминологию</a:t>
            </a:r>
            <a:endParaRPr b="1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AutoNum type="arabicPeriod"/>
            </a:pPr>
            <a:r>
              <a:rPr lang="ru" b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Избегайте слова «я»</a:t>
            </a:r>
            <a:endParaRPr b="1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AutoNum type="arabicPeriod"/>
            </a:pPr>
            <a:r>
              <a:rPr lang="ru" b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Используйте сложную грамматику в речи</a:t>
            </a:r>
            <a:endParaRPr b="1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AutoNum type="arabicPeriod"/>
            </a:pPr>
            <a:r>
              <a:rPr lang="ru" b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Будьте толерантны и политкорректны</a:t>
            </a:r>
            <a:endParaRPr b="1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19" name="Google Shape;11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16925" y="1097338"/>
            <a:ext cx="2426950" cy="2636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9"/>
          <p:cNvSpPr txBox="1">
            <a:spLocks noGrp="1"/>
          </p:cNvSpPr>
          <p:nvPr>
            <p:ph type="title"/>
          </p:nvPr>
        </p:nvSpPr>
        <p:spPr>
          <a:xfrm>
            <a:off x="311700" y="133575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Неформальный английский язык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5" name="Google Shape;125;p19"/>
          <p:cNvSpPr txBox="1">
            <a:spLocks noGrp="1"/>
          </p:cNvSpPr>
          <p:nvPr>
            <p:ph type="body" idx="1"/>
          </p:nvPr>
        </p:nvSpPr>
        <p:spPr>
          <a:xfrm>
            <a:off x="311700" y="902250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" b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Неформальный английский некоторые называют «темной стороной» языка. Это язык молодежи. Он используется в неформальной обстановке: в беседе с друзьями, в онлайн-чатах и т. п.</a:t>
            </a:r>
            <a:endParaRPr b="1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26" name="Google Shape;12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5425" y="2546028"/>
            <a:ext cx="3490425" cy="2059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0"/>
          <p:cNvSpPr txBox="1">
            <a:spLocks noGrp="1"/>
          </p:cNvSpPr>
          <p:nvPr>
            <p:ph type="title"/>
          </p:nvPr>
        </p:nvSpPr>
        <p:spPr>
          <a:xfrm>
            <a:off x="311700" y="193675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Bree Serif"/>
                <a:ea typeface="Bree Serif"/>
                <a:cs typeface="Bree Serif"/>
                <a:sym typeface="Bree Serif"/>
              </a:rPr>
              <a:t>Правила общения в неформальном стиле:</a:t>
            </a:r>
            <a:endParaRPr>
              <a:latin typeface="Bree Serif"/>
              <a:ea typeface="Bree Serif"/>
              <a:cs typeface="Bree Serif"/>
              <a:sym typeface="Bree Serif"/>
            </a:endParaRPr>
          </a:p>
        </p:txBody>
      </p:sp>
      <p:sp>
        <p:nvSpPr>
          <p:cNvPr id="132" name="Google Shape;132;p20"/>
          <p:cNvSpPr txBox="1">
            <a:spLocks noGrp="1"/>
          </p:cNvSpPr>
          <p:nvPr>
            <p:ph type="body" idx="1"/>
          </p:nvPr>
        </p:nvSpPr>
        <p:spPr>
          <a:xfrm>
            <a:off x="311700" y="1030338"/>
            <a:ext cx="4940100" cy="263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AutoNum type="arabicPeriod"/>
            </a:pPr>
            <a:r>
              <a:rPr lang="ru" b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Используйте сленговые и идиоматические выражения</a:t>
            </a:r>
            <a:endParaRPr b="1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AutoNum type="arabicPeriod"/>
            </a:pPr>
            <a:r>
              <a:rPr lang="ru" b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Говорите кратко</a:t>
            </a:r>
            <a:endParaRPr b="1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AutoNum type="arabicPeriod"/>
            </a:pPr>
            <a:r>
              <a:rPr lang="ru" b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Свободно используйте фразовые глаголы</a:t>
            </a:r>
            <a:endParaRPr b="1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AutoNum type="arabicPeriod"/>
            </a:pPr>
            <a:r>
              <a:rPr lang="ru" b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Сокращайте слова и используйте их разговорные формы</a:t>
            </a:r>
            <a:endParaRPr b="1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AutoNum type="arabicPeriod"/>
            </a:pPr>
            <a:r>
              <a:rPr lang="ru" b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Следите за “модой на слова”</a:t>
            </a:r>
            <a:endParaRPr b="1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33" name="Google Shape;13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24200" y="953875"/>
            <a:ext cx="3367399" cy="27893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1"/>
          <p:cNvSpPr txBox="1">
            <a:spLocks noGrp="1"/>
          </p:cNvSpPr>
          <p:nvPr>
            <p:ph type="title"/>
          </p:nvPr>
        </p:nvSpPr>
        <p:spPr>
          <a:xfrm>
            <a:off x="311700" y="2057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 smtClean="0">
                <a:latin typeface="Times New Roman"/>
                <a:ea typeface="Times New Roman"/>
                <a:cs typeface="Times New Roman"/>
                <a:sym typeface="Times New Roman"/>
              </a:rPr>
              <a:t>Пример написания </a:t>
            </a:r>
            <a:r>
              <a:rPr lang="ru" dirty="0">
                <a:latin typeface="Times New Roman"/>
                <a:ea typeface="Times New Roman"/>
                <a:cs typeface="Times New Roman"/>
                <a:sym typeface="Times New Roman"/>
              </a:rPr>
              <a:t>письма формального характера</a:t>
            </a:r>
            <a:endParaRPr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9" name="Google Shape;139;p21"/>
          <p:cNvSpPr txBox="1">
            <a:spLocks noGrp="1"/>
          </p:cNvSpPr>
          <p:nvPr>
            <p:ph type="body" idx="1"/>
          </p:nvPr>
        </p:nvSpPr>
        <p:spPr>
          <a:xfrm>
            <a:off x="311700" y="902250"/>
            <a:ext cx="8520600" cy="394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1100" b="1">
                <a:solidFill>
                  <a:srgbClr val="FF0000"/>
                </a:solidFill>
                <a:highlight>
                  <a:srgbClr val="D9D9D9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Dear Sir or Madam</a:t>
            </a:r>
            <a:r>
              <a:rPr lang="ru" sz="1100" b="1">
                <a:solidFill>
                  <a:srgbClr val="000000"/>
                </a:solidFill>
                <a:highlight>
                  <a:srgbClr val="D9D9D9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endParaRPr sz="1100" b="1">
              <a:solidFill>
                <a:srgbClr val="000000"/>
              </a:solidFill>
              <a:highlight>
                <a:srgbClr val="D9D9D9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1100" b="1">
                <a:solidFill>
                  <a:srgbClr val="FF0000"/>
                </a:solidFill>
                <a:highlight>
                  <a:srgbClr val="D9D9D9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I am looking for</a:t>
            </a:r>
            <a:r>
              <a:rPr lang="ru" sz="1100" b="1">
                <a:solidFill>
                  <a:srgbClr val="000000"/>
                </a:solidFill>
                <a:highlight>
                  <a:srgbClr val="D9D9D9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outdoor work during the summer holidays and </a:t>
            </a:r>
            <a:r>
              <a:rPr lang="ru" sz="1100" b="1">
                <a:solidFill>
                  <a:srgbClr val="FF0000"/>
                </a:solidFill>
                <a:highlight>
                  <a:srgbClr val="D9D9D9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I</a:t>
            </a:r>
            <a:r>
              <a:rPr lang="ru" sz="1100" b="1">
                <a:solidFill>
                  <a:srgbClr val="000000"/>
                </a:solidFill>
                <a:highlight>
                  <a:srgbClr val="D9D9D9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" sz="1100" b="1">
                <a:solidFill>
                  <a:srgbClr val="FF0000"/>
                </a:solidFill>
                <a:highlight>
                  <a:srgbClr val="D9D9D9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would like to apply</a:t>
            </a:r>
            <a:r>
              <a:rPr lang="ru" sz="1100" b="1">
                <a:solidFill>
                  <a:srgbClr val="000000"/>
                </a:solidFill>
                <a:highlight>
                  <a:srgbClr val="D9D9D9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for the position of lifeguard assistant, </a:t>
            </a:r>
            <a:r>
              <a:rPr lang="ru" sz="1100" b="1">
                <a:solidFill>
                  <a:srgbClr val="FF0000"/>
                </a:solidFill>
                <a:highlight>
                  <a:srgbClr val="D9D9D9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which I saw advertised</a:t>
            </a:r>
            <a:r>
              <a:rPr lang="ru" sz="1100" b="1">
                <a:solidFill>
                  <a:srgbClr val="000000"/>
                </a:solidFill>
                <a:highlight>
                  <a:srgbClr val="D9D9D9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in my university’s student newspaper.</a:t>
            </a:r>
            <a:endParaRPr sz="1100" b="1">
              <a:solidFill>
                <a:srgbClr val="000000"/>
              </a:solidFill>
              <a:highlight>
                <a:srgbClr val="D9D9D9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1100" b="1">
                <a:solidFill>
                  <a:srgbClr val="000000"/>
                </a:solidFill>
                <a:highlight>
                  <a:srgbClr val="D9D9D9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I am 20 years old and at present I am studying Physical Education. </a:t>
            </a:r>
            <a:r>
              <a:rPr lang="ru" sz="1100" b="1">
                <a:solidFill>
                  <a:srgbClr val="FF0000"/>
                </a:solidFill>
                <a:highlight>
                  <a:srgbClr val="D9D9D9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I am a strong swimmer</a:t>
            </a:r>
            <a:r>
              <a:rPr lang="ru" sz="1100" b="1">
                <a:solidFill>
                  <a:srgbClr val="000000"/>
                </a:solidFill>
                <a:highlight>
                  <a:srgbClr val="D9D9D9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and have recently had first aid training. I very much enjoy working with people and for the last two summers </a:t>
            </a:r>
            <a:r>
              <a:rPr lang="ru" sz="1100" b="1">
                <a:solidFill>
                  <a:srgbClr val="FF0000"/>
                </a:solidFill>
                <a:highlight>
                  <a:srgbClr val="D9D9D9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I have been working</a:t>
            </a:r>
            <a:r>
              <a:rPr lang="ru" sz="1100" b="1">
                <a:solidFill>
                  <a:srgbClr val="000000"/>
                </a:solidFill>
                <a:highlight>
                  <a:srgbClr val="D9D9D9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as an assistant ranger in a National Park, where I had to provide information to the public about using the park and provide emergency assistance to park users. Now I am looking for something different.</a:t>
            </a:r>
            <a:endParaRPr sz="1100" b="1">
              <a:solidFill>
                <a:srgbClr val="000000"/>
              </a:solidFill>
              <a:highlight>
                <a:srgbClr val="D9D9D9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1100" b="1">
                <a:solidFill>
                  <a:srgbClr val="000000"/>
                </a:solidFill>
                <a:highlight>
                  <a:srgbClr val="D9D9D9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I think I would be a suitable candidate for the position because </a:t>
            </a:r>
            <a:r>
              <a:rPr lang="ru" sz="1100" b="1">
                <a:solidFill>
                  <a:srgbClr val="FF0000"/>
                </a:solidFill>
                <a:highlight>
                  <a:srgbClr val="D9D9D9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I have been described </a:t>
            </a:r>
            <a:r>
              <a:rPr lang="ru" sz="1100" b="1">
                <a:solidFill>
                  <a:srgbClr val="000000"/>
                </a:solidFill>
                <a:highlight>
                  <a:srgbClr val="D9D9D9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as calm in a crisis and someone who works well with others.</a:t>
            </a:r>
            <a:endParaRPr sz="1100" b="1">
              <a:solidFill>
                <a:srgbClr val="000000"/>
              </a:solidFill>
              <a:highlight>
                <a:srgbClr val="D9D9D9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1100" b="1">
                <a:solidFill>
                  <a:srgbClr val="000000"/>
                </a:solidFill>
                <a:highlight>
                  <a:srgbClr val="D9D9D9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I am available for the whole of August and would be happy to attend an interview at any time. </a:t>
            </a:r>
            <a:r>
              <a:rPr lang="ru" sz="1100" b="1">
                <a:solidFill>
                  <a:srgbClr val="FF0000"/>
                </a:solidFill>
                <a:highlight>
                  <a:srgbClr val="D9D9D9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I look forward to hearing</a:t>
            </a:r>
            <a:r>
              <a:rPr lang="ru" sz="1100" b="1">
                <a:solidFill>
                  <a:srgbClr val="000000"/>
                </a:solidFill>
                <a:highlight>
                  <a:srgbClr val="D9D9D9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from you at any time in the near future.</a:t>
            </a:r>
            <a:endParaRPr sz="1100" b="1">
              <a:solidFill>
                <a:srgbClr val="000000"/>
              </a:solidFill>
              <a:highlight>
                <a:srgbClr val="D9D9D9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1100" b="1">
                <a:solidFill>
                  <a:srgbClr val="FF0000"/>
                </a:solidFill>
                <a:highlight>
                  <a:srgbClr val="D9D9D9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Yours faithfully,</a:t>
            </a:r>
            <a:endParaRPr sz="1100" b="1">
              <a:solidFill>
                <a:srgbClr val="FF0000"/>
              </a:solidFill>
              <a:highlight>
                <a:srgbClr val="D9D9D9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1100" b="1">
                <a:solidFill>
                  <a:srgbClr val="000000"/>
                </a:solidFill>
                <a:highlight>
                  <a:srgbClr val="D9D9D9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Ivan Ivienen</a:t>
            </a:r>
            <a:endParaRPr sz="1100" b="1">
              <a:solidFill>
                <a:srgbClr val="000000"/>
              </a:solidFill>
              <a:highlight>
                <a:srgbClr val="D9D9D9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1000"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939</Words>
  <Application>Microsoft Office PowerPoint</Application>
  <PresentationFormat>Экран (16:9)</PresentationFormat>
  <Paragraphs>91</Paragraphs>
  <Slides>13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Roboto</vt:lpstr>
      <vt:lpstr>Times New Roman</vt:lpstr>
      <vt:lpstr>Comic Sans MS</vt:lpstr>
      <vt:lpstr>Bree Serif</vt:lpstr>
      <vt:lpstr>Geometric</vt:lpstr>
      <vt:lpstr>«Употребление формального и неформального английского в письменной речи» </vt:lpstr>
      <vt:lpstr>Актуальность проекта</vt:lpstr>
      <vt:lpstr>Презентация PowerPoint</vt:lpstr>
      <vt:lpstr>Презентация PowerPoint</vt:lpstr>
      <vt:lpstr>Формальный английский</vt:lpstr>
      <vt:lpstr>Правила общения в формальном виде:</vt:lpstr>
      <vt:lpstr>Неформальный английский язык</vt:lpstr>
      <vt:lpstr>Правила общения в неформальном стиле:</vt:lpstr>
      <vt:lpstr>Пример написания письма формального характера</vt:lpstr>
      <vt:lpstr>Пример  письма неформального характера</vt:lpstr>
      <vt:lpstr>Презентация PowerPoint</vt:lpstr>
      <vt:lpstr>Заключение</vt:lpstr>
      <vt:lpstr>Спасибо за внимание! Thank you for your attention!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«Употребление формального и неформального английского в письменной речи» </dc:title>
  <cp:lastModifiedBy>Уртаева Марина Геннадьевна</cp:lastModifiedBy>
  <cp:revision>2</cp:revision>
  <dcterms:modified xsi:type="dcterms:W3CDTF">2021-02-24T09:26:33Z</dcterms:modified>
</cp:coreProperties>
</file>