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1" r:id="rId3"/>
    <p:sldId id="262" r:id="rId4"/>
    <p:sldId id="257" r:id="rId5"/>
    <p:sldId id="258" r:id="rId6"/>
    <p:sldId id="263" r:id="rId7"/>
    <p:sldId id="259" r:id="rId8"/>
    <p:sldId id="260" r:id="rId9"/>
    <p:sldId id="264" r:id="rId10"/>
    <p:sldId id="266" r:id="rId11"/>
    <p:sldId id="265" r:id="rId12"/>
    <p:sldId id="267" r:id="rId13"/>
    <p:sldId id="269" r:id="rId14"/>
    <p:sldId id="268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F8BDA4-A980-427F-9550-28465760A117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37EBF-88AC-47D4-A0E5-0645BD26E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26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37EBF-88AC-47D4-A0E5-0645BD26EBD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731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611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365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42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559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9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35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41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723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77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823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98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193A6-F522-4EE9-97C0-09383A3C152B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F22D0-9F14-4718-80F2-1A4489832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1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5054" y="546410"/>
            <a:ext cx="104486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Два</a:t>
            </a:r>
            <a:r>
              <a:rPr lang="ru-RU" sz="8000" dirty="0" smtClean="0">
                <a:solidFill>
                  <a:srgbClr val="FF0000"/>
                </a:solidFill>
              </a:rPr>
              <a:t>д</a:t>
            </a:r>
            <a:r>
              <a:rPr lang="ru-RU" sz="8000" dirty="0" smtClean="0"/>
              <a:t>цать с</a:t>
            </a:r>
            <a:r>
              <a:rPr lang="ru-RU" sz="8000" dirty="0" smtClean="0">
                <a:solidFill>
                  <a:srgbClr val="FF0000"/>
                </a:solidFill>
              </a:rPr>
              <a:t>е</a:t>
            </a:r>
            <a:r>
              <a:rPr lang="ru-RU" sz="8000" dirty="0" smtClean="0"/>
              <a:t>дьмое мая.</a:t>
            </a:r>
          </a:p>
          <a:p>
            <a:pPr algn="ctr"/>
            <a:r>
              <a:rPr lang="ru-RU" sz="8000" dirty="0" smtClean="0"/>
              <a:t>Кла</a:t>
            </a:r>
            <a:r>
              <a:rPr lang="ru-RU" sz="8000" dirty="0" smtClean="0">
                <a:solidFill>
                  <a:srgbClr val="FF0000"/>
                </a:solidFill>
              </a:rPr>
              <a:t>сс</a:t>
            </a:r>
            <a:r>
              <a:rPr lang="ru-RU" sz="8000" dirty="0" smtClean="0"/>
              <a:t>ная р</a:t>
            </a:r>
            <a:r>
              <a:rPr lang="ru-RU" sz="8000" dirty="0" smtClean="0">
                <a:solidFill>
                  <a:srgbClr val="FF0000"/>
                </a:solidFill>
              </a:rPr>
              <a:t>а</a:t>
            </a:r>
            <a:r>
              <a:rPr lang="ru-RU" sz="8000" dirty="0" smtClean="0"/>
              <a:t>бота.</a:t>
            </a:r>
            <a:endParaRPr lang="ru-RU" sz="8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81714" y="3379618"/>
            <a:ext cx="10193560" cy="843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2647950" algn="l"/>
              </a:tabLs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Т..</a:t>
            </a:r>
            <a:r>
              <a:rPr lang="ru-RU" sz="4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..ь , еж.., к..р..</a:t>
            </a:r>
            <a:r>
              <a:rPr lang="ru-RU" sz="4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ндаш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 ,сне.., </a:t>
            </a:r>
            <a:r>
              <a:rPr lang="ru-RU" sz="4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4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75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385" y="298554"/>
            <a:ext cx="11050859" cy="4538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5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ТЕКСТЕ-РАССУЖДЕНИИ </a:t>
            </a:r>
            <a:r>
              <a:rPr lang="ru-RU" sz="5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даётся объяснение какому-либо явлению, предмету, факту, событию. Что </a:t>
            </a:r>
            <a:r>
              <a:rPr lang="ru-RU" sz="5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такое? Почему это случилось, произошло? Почему это так )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14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5267" y="1482442"/>
            <a:ext cx="7486345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1.Вступление</a:t>
            </a:r>
          </a:p>
          <a:p>
            <a:r>
              <a:rPr lang="ru-RU" sz="7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2.Основная часть</a:t>
            </a:r>
          </a:p>
          <a:p>
            <a:r>
              <a:rPr lang="ru-RU" sz="7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3.Заключение.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80787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9062" y="304145"/>
            <a:ext cx="8147825" cy="4676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Текст-рассуждение</a:t>
            </a:r>
            <a:endParaRPr lang="ru-RU" sz="66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1.Утверждение</a:t>
            </a:r>
            <a:endParaRPr lang="ru-RU" sz="6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2.Аргументы</a:t>
            </a:r>
            <a:endParaRPr lang="ru-RU" sz="6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6600" dirty="0">
                <a:latin typeface="Times New Roman" panose="02020603050405020304" pitchFamily="18" charset="0"/>
                <a:ea typeface="Calibri" panose="020F0502020204030204" pitchFamily="34" charset="0"/>
              </a:rPr>
              <a:t>3.Вывод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82968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420" y="156448"/>
            <a:ext cx="11385395" cy="6196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Ель</a:t>
            </a:r>
            <a:endParaRPr lang="ru-RU" sz="4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Ель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очень ценное дерево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Из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древесины ели делают бумагу. Ель поёт в скрипке, в рояле. Много различной мебели делают из ели. Ель кормит лесных жителей. В густом ельнике птицы укрываются от непогоды, стужи и метели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Несомненно, ель – наше сокровище!</a:t>
            </a:r>
            <a:endParaRPr lang="ru-RU" sz="4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22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444" y="0"/>
            <a:ext cx="11508059" cy="6009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.Поэтому нужно залечить на берёзе ранку после того, как взяли сок, иначе дерево погибнет.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взять много сока у берёзы и не залечить ранку, то дерево погибнет.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Люди считают берёзовый сок полезным и вкусным напитком. Весной они подрезают кору и собирают его в бутылочку. Деревья, у которых выпустили много сока, засыхают и погибают, потому что сок у них – всё равно, что у нас кровь. 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007219" y="5934670"/>
            <a:ext cx="6902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2,3,1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92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564196"/>
              </p:ext>
            </p:extLst>
          </p:nvPr>
        </p:nvGraphicFramePr>
        <p:xfrm>
          <a:off x="434898" y="399715"/>
          <a:ext cx="11563813" cy="5926011"/>
        </p:xfrm>
        <a:graphic>
          <a:graphicData uri="http://schemas.openxmlformats.org/drawingml/2006/table">
            <a:tbl>
              <a:tblPr firstRow="1" firstCol="1" bandRow="1"/>
              <a:tblGrid>
                <a:gridCol w="11563813">
                  <a:extLst>
                    <a:ext uri="{9D8B030D-6E8A-4147-A177-3AD203B41FA5}">
                      <a16:colId xmlns:a16="http://schemas.microsoft.com/office/drawing/2014/main" val="1153699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 :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Прочитай первую часть текста-рассуждения.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1.Если с детства не учиться, то можно остаться незнайкой.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2…..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3…..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Имеется утверждение. Подбери аргументы и сделай вывод. Запиши получившийся текст.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3006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32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594" y="485814"/>
            <a:ext cx="11128917" cy="5777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1….</a:t>
            </a:r>
            <a:endParaRPr lang="ru-RU" sz="4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2.Потому что потребление сладкого в огромных количествах вредит здоровью.</a:t>
            </a:r>
            <a:endParaRPr lang="ru-RU" sz="4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3…..</a:t>
            </a:r>
            <a:endParaRPr lang="ru-RU" sz="4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Имеется аргумент. Допиши первую и третью часть текста. Запиши получившийся текст.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1750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6411" y="423746"/>
            <a:ext cx="11240428" cy="5777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1…..</a:t>
            </a:r>
            <a:endParaRPr lang="ru-RU" sz="4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2…..</a:t>
            </a:r>
            <a:endParaRPr lang="ru-RU" sz="4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3.Вот почему нужно чаще бывать на свежем воздухе.</a:t>
            </a:r>
            <a:endParaRPr lang="ru-RU" sz="4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Имеется вывод. Напиши утверждение и подбери аргументы. Запиши получившийся текст.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1804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0946" y="892098"/>
            <a:ext cx="9601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err="1" smtClean="0"/>
              <a:t>Дом.задание</a:t>
            </a:r>
            <a:r>
              <a:rPr lang="ru-RU" sz="7200" smtClean="0"/>
              <a:t>:</a:t>
            </a:r>
          </a:p>
          <a:p>
            <a:pPr algn="ctr"/>
            <a:r>
              <a:rPr lang="ru-RU" sz="7200" smtClean="0"/>
              <a:t>с</a:t>
            </a:r>
            <a:r>
              <a:rPr lang="ru-RU" sz="7200" dirty="0" smtClean="0"/>
              <a:t>. 142 упр.267  </a:t>
            </a:r>
            <a:r>
              <a:rPr lang="ru-RU" sz="7200" dirty="0" smtClean="0"/>
              <a:t>Сочинение</a:t>
            </a:r>
          </a:p>
          <a:p>
            <a:pPr algn="ctr"/>
            <a:r>
              <a:rPr lang="ru-RU" sz="7200" dirty="0" smtClean="0"/>
              <a:t> «Почему я жду летних каникул».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9763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780" y="1282390"/>
            <a:ext cx="110731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u="sng" dirty="0" smtClean="0"/>
              <a:t>Тема урока: </a:t>
            </a:r>
          </a:p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Создаем тексты- рассуждения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873" y="178421"/>
            <a:ext cx="11898351" cy="6218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1.Текст состоит из одного предложения .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Текст состоит из нескольких любых  предложений .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Текст состоит из предложений, связанных по смыслу .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Текст нельзя озаглавить 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Текст можно озаглавить 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Текс – обязательно  должен быть большим по объёму 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Текст может быть не большим по объёму 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647950" algn="l"/>
              </a:tabLs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Текст всегда состоит из одной части .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2647950" algn="l"/>
              </a:tabLs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В тексте можно выделить 3 части 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52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226760"/>
              </p:ext>
            </p:extLst>
          </p:nvPr>
        </p:nvGraphicFramePr>
        <p:xfrm>
          <a:off x="1683835" y="925552"/>
          <a:ext cx="9735014" cy="5151862"/>
        </p:xfrm>
        <a:graphic>
          <a:graphicData uri="http://schemas.openxmlformats.org/drawingml/2006/table">
            <a:tbl>
              <a:tblPr firstRow="1" firstCol="1" bandRow="1"/>
              <a:tblGrid>
                <a:gridCol w="2817022">
                  <a:extLst>
                    <a:ext uri="{9D8B030D-6E8A-4147-A177-3AD203B41FA5}">
                      <a16:colId xmlns:a16="http://schemas.microsoft.com/office/drawing/2014/main" val="2283066376"/>
                    </a:ext>
                  </a:extLst>
                </a:gridCol>
                <a:gridCol w="3494567">
                  <a:extLst>
                    <a:ext uri="{9D8B030D-6E8A-4147-A177-3AD203B41FA5}">
                      <a16:colId xmlns:a16="http://schemas.microsoft.com/office/drawing/2014/main" val="1199328890"/>
                    </a:ext>
                  </a:extLst>
                </a:gridCol>
                <a:gridCol w="3423425">
                  <a:extLst>
                    <a:ext uri="{9D8B030D-6E8A-4147-A177-3AD203B41FA5}">
                      <a16:colId xmlns:a16="http://schemas.microsoft.com/office/drawing/2014/main" val="1981862429"/>
                    </a:ext>
                  </a:extLst>
                </a:gridCol>
              </a:tblGrid>
              <a:tr h="13883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8300856"/>
                  </a:ext>
                </a:extLst>
              </a:tr>
              <a:tr h="3763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КАКАЯ?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КАКОЙ?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КАКОЕ?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КАКИЕ?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КТО?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КОГДА?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ЧТО?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ГДЕ?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КАК?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ПОЧЕМУ?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20269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84196" y="1215483"/>
            <a:ext cx="27097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Текст-описание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3941" y="1215483"/>
            <a:ext cx="34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Текст- повествование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8028878" y="1215483"/>
            <a:ext cx="3256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Текст- рассуждение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2540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1805" y="0"/>
            <a:ext cx="10850137" cy="6464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Пестрый дятел</a:t>
            </a:r>
            <a:endParaRPr lang="ru-RU" sz="4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одном из деревьев дятел пристроился. Какой он нарядный! Головка и спинка чёрные. На затылке ярко-красные пятна. На чёрных крылышках белые пятнышки и полоски. Весь пёстрый, потому его пёстрым дятлом и прозвали. Ну и красавец!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89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293" y="122663"/>
            <a:ext cx="11801707" cy="6572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тексте-описании говорится о </a:t>
            </a:r>
            <a:r>
              <a:rPr lang="ru-RU" sz="48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ПРИЗНАКАХ</a:t>
            </a:r>
            <a:r>
              <a:rPr lang="ru-RU" sz="48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предмета  или явления, которые можно увидеть ОДНОВРЕМЕННО.</a:t>
            </a:r>
            <a:endParaRPr lang="ru-RU" sz="4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Всё, о чём говорится в тексте-описании, можно зафиксировать ОДНИМ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снимком. К такому тексту можно поставить вопрос: КАКОЙ </a:t>
            </a:r>
            <a:r>
              <a:rPr lang="ru-RU" sz="5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предмет?)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28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562" y="591015"/>
            <a:ext cx="11485756" cy="5852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Кот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обворовывал нас каждую ночь. Он воровал всё. Наконец кот попался. Когда Лёнька схватил кота и поднял над землей, мы рассмотрели негодника. Я прикоснулся к коту, погладил по худенькой спинке и придумал: “Надо его накормить!” Мы втащили кота в чулан и дали ему сытный ужин. С этого дня он у нас прижился и прекратил воровать.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70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4829" y="234614"/>
            <a:ext cx="10627112" cy="588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ТЕКСТЕ-ПОВЕСТВОВАНИИ </a:t>
            </a:r>
            <a:r>
              <a:rPr lang="ru-RU" sz="4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говорится о каких-то действиях, о последовательных событиях. Действия сменяют друг друга. К такому типу текста можно поставить вопросы: КТО? КОГДА? ЧТО? ГДЕ? КАК?. Из текста узнаём, ЧТО  происходит СНАЧАЛА, ПОТОМ и в КОНЦЕ?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66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420" y="156448"/>
            <a:ext cx="11563814" cy="5266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Ель</a:t>
            </a:r>
            <a:endParaRPr lang="ru-RU" sz="4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Ель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очень ценное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дерево. Из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древесины ели делают бумагу. Ель поёт в скрипке, в рояле. Много различной мебели делают из ели. Ель кормит лесных жителей. В густом ельнике птицы укрываются от непогоды, стужи и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метели. Несомненно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ель – наше сокровище!</a:t>
            </a:r>
            <a:endParaRPr lang="ru-RU" sz="4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18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661</Words>
  <Application>Microsoft Office PowerPoint</Application>
  <PresentationFormat>Широкоэкранный</PresentationFormat>
  <Paragraphs>73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2021-05-26T18:08:23Z</dcterms:created>
  <dcterms:modified xsi:type="dcterms:W3CDTF">2021-05-27T04:38:44Z</dcterms:modified>
</cp:coreProperties>
</file>