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80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0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95536" y="2564904"/>
            <a:ext cx="74888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Глагол</a:t>
            </a: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8000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TO BE</a:t>
            </a:r>
            <a:endParaRPr lang="ru-RU" sz="8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63015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548680"/>
            <a:ext cx="7704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 smtClean="0">
                <a:solidFill>
                  <a:srgbClr val="008000"/>
                </a:solidFill>
              </a:rPr>
              <a:t>Составь предложения, используя картинки.</a:t>
            </a:r>
            <a:endParaRPr lang="ru-RU" sz="7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334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340768"/>
            <a:ext cx="3096344" cy="35283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76256" y="1546242"/>
            <a:ext cx="11820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</a:rPr>
              <a:t>We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2348880"/>
            <a:ext cx="11304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</a:rPr>
              <a:t>are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99792" y="5085184"/>
            <a:ext cx="279595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/>
              <a:t>children.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61057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908720"/>
            <a:ext cx="2853159" cy="36724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268760"/>
            <a:ext cx="334207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</a:rPr>
              <a:t>my grandpa.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660232" y="1556792"/>
            <a:ext cx="105509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2060"/>
                </a:solidFill>
              </a:rPr>
              <a:t>He</a:t>
            </a:r>
            <a:endParaRPr lang="ru-RU" sz="54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48429" y="4653136"/>
            <a:ext cx="6896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is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6814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7904" y="1206386"/>
            <a:ext cx="2736304" cy="265466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68993" y="910014"/>
            <a:ext cx="755335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bg2">
                    <a:lumMod val="50000"/>
                  </a:schemeClr>
                </a:solidFill>
              </a:rPr>
              <a:t>It</a:t>
            </a:r>
            <a:endParaRPr lang="ru-RU" sz="6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020272" y="3955122"/>
            <a:ext cx="801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rgbClr val="FF0000"/>
                </a:solidFill>
              </a:rPr>
              <a:t>is</a:t>
            </a:r>
            <a:endParaRPr lang="ru-RU" sz="66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466649"/>
            <a:ext cx="242245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>
                <a:solidFill>
                  <a:srgbClr val="002060"/>
                </a:solidFill>
              </a:rPr>
              <a:t>a</a:t>
            </a:r>
            <a:r>
              <a:rPr lang="en-US" sz="6000" b="1" dirty="0" smtClean="0">
                <a:solidFill>
                  <a:srgbClr val="002060"/>
                </a:solidFill>
              </a:rPr>
              <a:t> ball.</a:t>
            </a:r>
            <a:endParaRPr lang="ru-RU" sz="6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228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208212"/>
            <a:ext cx="2664296" cy="25088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87624" y="908720"/>
            <a:ext cx="720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accent3">
                    <a:lumMod val="50000"/>
                  </a:schemeClr>
                </a:solidFill>
              </a:rPr>
              <a:t>It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7596336" y="908720"/>
            <a:ext cx="6896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3399"/>
                </a:solidFill>
              </a:rPr>
              <a:t>is</a:t>
            </a:r>
            <a:endParaRPr lang="ru-RU" sz="5400" b="1" dirty="0">
              <a:solidFill>
                <a:srgbClr val="FF3399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51719" y="4065390"/>
            <a:ext cx="22381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accent3">
                    <a:lumMod val="50000"/>
                  </a:schemeClr>
                </a:solidFill>
              </a:rPr>
              <a:t>a</a:t>
            </a:r>
            <a:r>
              <a:rPr lang="en-US" sz="4800" b="1" dirty="0" smtClean="0">
                <a:solidFill>
                  <a:schemeClr val="accent3">
                    <a:lumMod val="50000"/>
                  </a:schemeClr>
                </a:solidFill>
              </a:rPr>
              <a:t> desk.</a:t>
            </a:r>
            <a:endParaRPr lang="ru-RU" sz="4800" b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974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692696"/>
            <a:ext cx="3672408" cy="25088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78898" y="231031"/>
            <a:ext cx="1346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00B0F0"/>
                </a:solidFill>
              </a:rPr>
              <a:t>She</a:t>
            </a:r>
            <a:endParaRPr lang="ru-RU" sz="5400" b="1" dirty="0">
              <a:solidFill>
                <a:srgbClr val="00B0F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3717032"/>
            <a:ext cx="6896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is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3717032"/>
            <a:ext cx="28334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00B0F0"/>
                </a:solidFill>
              </a:rPr>
              <a:t>a</a:t>
            </a:r>
            <a:r>
              <a:rPr lang="en-US" sz="4400" b="1" dirty="0" smtClean="0">
                <a:solidFill>
                  <a:srgbClr val="00B0F0"/>
                </a:solidFill>
              </a:rPr>
              <a:t> teacher.</a:t>
            </a:r>
            <a:endParaRPr lang="ru-RU" sz="44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91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60648"/>
            <a:ext cx="4536504" cy="31683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660232" y="1556792"/>
            <a:ext cx="6511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</a:rPr>
              <a:t>It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90692" y="188640"/>
            <a:ext cx="63350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is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4037316"/>
            <a:ext cx="350993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>
                <a:solidFill>
                  <a:srgbClr val="7030A0"/>
                </a:solidFill>
              </a:rPr>
              <a:t>a</a:t>
            </a:r>
            <a:r>
              <a:rPr lang="en-US" sz="4400" b="1" dirty="0" smtClean="0">
                <a:solidFill>
                  <a:srgbClr val="7030A0"/>
                </a:solidFill>
              </a:rPr>
              <a:t> computer. </a:t>
            </a:r>
            <a:endParaRPr lang="ru-RU" sz="4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1475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620688"/>
            <a:ext cx="2664296" cy="26614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23928" y="3573016"/>
            <a:ext cx="196560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rgbClr val="FFC000"/>
                </a:solidFill>
              </a:rPr>
              <a:t>They</a:t>
            </a:r>
            <a:endParaRPr lang="ru-RU" sz="60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624" y="1196752"/>
            <a:ext cx="124745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</a:rPr>
              <a:t>are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44208" y="1566084"/>
            <a:ext cx="271260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C000"/>
                </a:solidFill>
              </a:rPr>
              <a:t>pencils.</a:t>
            </a:r>
            <a:endParaRPr lang="ru-RU" sz="54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1052736"/>
            <a:ext cx="673355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008000"/>
                </a:solidFill>
              </a:rPr>
              <a:t>Дай краткие ответы </a:t>
            </a:r>
          </a:p>
          <a:p>
            <a:pPr algn="ctr"/>
            <a:r>
              <a:rPr lang="ru-RU" sz="8000" b="1" dirty="0" smtClean="0">
                <a:solidFill>
                  <a:srgbClr val="008000"/>
                </a:solidFill>
              </a:rPr>
              <a:t>на вопросы.</a:t>
            </a:r>
            <a:endParaRPr lang="ru-RU" sz="80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051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0827" y="0"/>
            <a:ext cx="3673173" cy="29249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548680"/>
            <a:ext cx="30668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FF0000"/>
                </a:solidFill>
                <a:latin typeface="Agency FB" panose="020B0503020202020204" pitchFamily="34" charset="0"/>
              </a:rPr>
              <a:t>Is it a frog? </a:t>
            </a:r>
            <a:endParaRPr lang="ru-RU" sz="54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3068960"/>
            <a:ext cx="335797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0070C0"/>
                </a:solidFill>
              </a:rPr>
              <a:t>Yes, </a:t>
            </a:r>
            <a:r>
              <a:rPr lang="en-US" sz="6000" dirty="0" smtClean="0">
                <a:solidFill>
                  <a:srgbClr val="FF0000"/>
                </a:solidFill>
              </a:rPr>
              <a:t>it is.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3806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7584" y="260648"/>
            <a:ext cx="63017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+mj-lt"/>
                <a:cs typeface="Times New Roman" panose="02020603050405020304" pitchFamily="18" charset="0"/>
              </a:rPr>
              <a:t>Прочитай предложения:</a:t>
            </a:r>
            <a:endParaRPr lang="ru-RU" sz="4000" b="1" dirty="0">
              <a:solidFill>
                <a:schemeClr val="accent4">
                  <a:lumMod val="50000"/>
                </a:schemeClr>
              </a:solidFill>
              <a:latin typeface="+mj-lt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65717" y="1135900"/>
            <a:ext cx="4701928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en-US" sz="4000" dirty="0" smtClean="0">
                <a:solidFill>
                  <a:srgbClr val="002060"/>
                </a:solidFill>
              </a:rPr>
              <a:t>I </a:t>
            </a:r>
            <a:r>
              <a:rPr lang="en-US" sz="4000" b="1" dirty="0" smtClean="0">
                <a:solidFill>
                  <a:srgbClr val="FF0000"/>
                </a:solidFill>
              </a:rPr>
              <a:t>am</a:t>
            </a:r>
            <a:r>
              <a:rPr lang="en-US" sz="4000" dirty="0" smtClean="0">
                <a:solidFill>
                  <a:srgbClr val="002060"/>
                </a:solidFill>
              </a:rPr>
              <a:t> a girl.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solidFill>
                  <a:srgbClr val="002060"/>
                </a:solidFill>
              </a:rPr>
              <a:t>He </a:t>
            </a:r>
            <a:r>
              <a:rPr lang="en-US" sz="4000" b="1" dirty="0" smtClean="0">
                <a:solidFill>
                  <a:srgbClr val="FF0000"/>
                </a:solidFill>
              </a:rPr>
              <a:t>is</a:t>
            </a:r>
            <a:r>
              <a:rPr lang="en-US" sz="4000" dirty="0" smtClean="0">
                <a:solidFill>
                  <a:srgbClr val="002060"/>
                </a:solidFill>
              </a:rPr>
              <a:t> a boy.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solidFill>
                  <a:srgbClr val="002060"/>
                </a:solidFill>
              </a:rPr>
              <a:t>She </a:t>
            </a:r>
            <a:r>
              <a:rPr lang="en-US" sz="4000" b="1" dirty="0" smtClean="0">
                <a:solidFill>
                  <a:srgbClr val="FF0000"/>
                </a:solidFill>
              </a:rPr>
              <a:t>is</a:t>
            </a:r>
            <a:r>
              <a:rPr lang="en-US" sz="4000" dirty="0" smtClean="0">
                <a:solidFill>
                  <a:srgbClr val="002060"/>
                </a:solidFill>
              </a:rPr>
              <a:t> a teacher.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solidFill>
                  <a:srgbClr val="002060"/>
                </a:solidFill>
              </a:rPr>
              <a:t>It </a:t>
            </a:r>
            <a:r>
              <a:rPr lang="en-US" sz="4000" b="1" dirty="0" smtClean="0">
                <a:solidFill>
                  <a:srgbClr val="FF0000"/>
                </a:solidFill>
              </a:rPr>
              <a:t>is</a:t>
            </a:r>
            <a:r>
              <a:rPr lang="en-US" sz="4000" dirty="0" smtClean="0">
                <a:solidFill>
                  <a:srgbClr val="002060"/>
                </a:solidFill>
              </a:rPr>
              <a:t> a parrot.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solidFill>
                  <a:srgbClr val="002060"/>
                </a:solidFill>
              </a:rPr>
              <a:t>You </a:t>
            </a:r>
            <a:r>
              <a:rPr lang="en-US" sz="4000" b="1" dirty="0" smtClean="0">
                <a:solidFill>
                  <a:srgbClr val="FF0000"/>
                </a:solidFill>
              </a:rPr>
              <a:t>are</a:t>
            </a:r>
            <a:r>
              <a:rPr lang="en-US" sz="4000" dirty="0" smtClean="0">
                <a:solidFill>
                  <a:srgbClr val="002060"/>
                </a:solidFill>
              </a:rPr>
              <a:t> a boy.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solidFill>
                  <a:srgbClr val="002060"/>
                </a:solidFill>
              </a:rPr>
              <a:t>We </a:t>
            </a:r>
            <a:r>
              <a:rPr lang="en-US" sz="4000" b="1" dirty="0" smtClean="0">
                <a:solidFill>
                  <a:srgbClr val="FF0000"/>
                </a:solidFill>
              </a:rPr>
              <a:t>are</a:t>
            </a:r>
            <a:r>
              <a:rPr lang="en-US" sz="4000" dirty="0" smtClean="0">
                <a:solidFill>
                  <a:srgbClr val="002060"/>
                </a:solidFill>
              </a:rPr>
              <a:t> children.</a:t>
            </a:r>
          </a:p>
          <a:p>
            <a:pPr marL="342900" indent="-342900">
              <a:buAutoNum type="arabicPeriod"/>
            </a:pPr>
            <a:r>
              <a:rPr lang="en-US" sz="4000" dirty="0" smtClean="0">
                <a:solidFill>
                  <a:srgbClr val="002060"/>
                </a:solidFill>
              </a:rPr>
              <a:t>They </a:t>
            </a:r>
            <a:r>
              <a:rPr lang="en-US" sz="4000" b="1" dirty="0" smtClean="0">
                <a:solidFill>
                  <a:srgbClr val="FF0000"/>
                </a:solidFill>
              </a:rPr>
              <a:t>are</a:t>
            </a:r>
            <a:r>
              <a:rPr lang="en-US" sz="4000" dirty="0" smtClean="0">
                <a:solidFill>
                  <a:srgbClr val="002060"/>
                </a:solidFill>
              </a:rPr>
              <a:t> doctors.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5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116632"/>
            <a:ext cx="3168352" cy="280831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332656"/>
            <a:ext cx="447269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</a:rPr>
              <a:t>Are they happy?</a:t>
            </a:r>
            <a:endParaRPr lang="ru-RU" sz="44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560" y="2564904"/>
            <a:ext cx="3850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accent3">
                    <a:lumMod val="50000"/>
                  </a:schemeClr>
                </a:solidFill>
              </a:rPr>
              <a:t>Yes, </a:t>
            </a:r>
            <a:r>
              <a:rPr lang="en-US" sz="4400" b="1" dirty="0" smtClean="0">
                <a:solidFill>
                  <a:srgbClr val="FF0000"/>
                </a:solidFill>
              </a:rPr>
              <a:t>they are.</a:t>
            </a:r>
            <a:endParaRPr lang="ru-RU" sz="4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711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3649"/>
            <a:ext cx="4644008" cy="44234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476672"/>
            <a:ext cx="354456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</a:rPr>
              <a:t>Is it small?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2" y="2348880"/>
            <a:ext cx="378501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7030A0"/>
                </a:solidFill>
              </a:rPr>
              <a:t>No, </a:t>
            </a:r>
            <a:r>
              <a:rPr lang="en-US" sz="4800" b="1" dirty="0" smtClean="0">
                <a:solidFill>
                  <a:srgbClr val="FF0000"/>
                </a:solidFill>
              </a:rPr>
              <a:t>it is not.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39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2515"/>
            <a:ext cx="3528392" cy="3429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548680"/>
            <a:ext cx="467307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 smtClean="0">
                <a:solidFill>
                  <a:schemeClr val="accent3">
                    <a:lumMod val="75000"/>
                  </a:schemeClr>
                </a:solidFill>
              </a:rPr>
              <a:t>Is he clever?</a:t>
            </a:r>
            <a:endParaRPr lang="ru-RU" sz="60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39754" y="2060848"/>
            <a:ext cx="34810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rgbClr val="92D050"/>
                </a:solidFill>
              </a:rPr>
              <a:t>Yes, </a:t>
            </a:r>
            <a:r>
              <a:rPr lang="en-US" sz="5400" b="1" dirty="0" smtClean="0">
                <a:solidFill>
                  <a:srgbClr val="FF0000"/>
                </a:solidFill>
              </a:rPr>
              <a:t>he is.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095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784" y="0"/>
            <a:ext cx="3960440" cy="300118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620688"/>
            <a:ext cx="40190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0000FF"/>
                </a:solidFill>
              </a:rPr>
              <a:t>Are we lazy? </a:t>
            </a:r>
            <a:endParaRPr lang="ru-RU" sz="4800" b="1" dirty="0">
              <a:solidFill>
                <a:srgbClr val="0000FF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9" y="2348880"/>
            <a:ext cx="48902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0000FF"/>
                </a:solidFill>
              </a:rPr>
              <a:t>No, </a:t>
            </a:r>
            <a:r>
              <a:rPr lang="en-US" sz="4000" b="1" dirty="0" smtClean="0">
                <a:solidFill>
                  <a:srgbClr val="FF0000"/>
                </a:solidFill>
              </a:rPr>
              <a:t>we are not.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66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980728"/>
            <a:ext cx="3635896" cy="40239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476672"/>
            <a:ext cx="47083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</a:rPr>
              <a:t>Are they teachers?</a:t>
            </a:r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993100"/>
            <a:ext cx="4472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 smtClean="0">
                <a:solidFill>
                  <a:schemeClr val="accent4">
                    <a:lumMod val="50000"/>
                  </a:schemeClr>
                </a:solidFill>
              </a:rPr>
              <a:t>No, </a:t>
            </a:r>
            <a:r>
              <a:rPr lang="en-US" sz="4000" b="1" dirty="0" smtClean="0">
                <a:solidFill>
                  <a:srgbClr val="FF0000"/>
                </a:solidFill>
              </a:rPr>
              <a:t>they are not. </a:t>
            </a:r>
            <a:endParaRPr lang="ru-RU" sz="4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3263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2" y="404664"/>
            <a:ext cx="4285388" cy="48965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2330" y="621176"/>
            <a:ext cx="496774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solidFill>
                  <a:srgbClr val="0070C0"/>
                </a:solidFill>
              </a:rPr>
              <a:t>Is it tasty?</a:t>
            </a:r>
            <a:endParaRPr lang="ru-RU" sz="6000" b="1" dirty="0">
              <a:solidFill>
                <a:srgbClr val="0070C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2996952"/>
            <a:ext cx="3600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b="1" dirty="0" smtClean="0">
                <a:solidFill>
                  <a:srgbClr val="0070C0"/>
                </a:solidFill>
              </a:rPr>
              <a:t>Yes, </a:t>
            </a:r>
            <a:r>
              <a:rPr lang="en-US" sz="5400" b="1" dirty="0" smtClean="0">
                <a:solidFill>
                  <a:srgbClr val="FF0000"/>
                </a:solidFill>
              </a:rPr>
              <a:t>it is.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659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09324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Создай предложения,</a:t>
            </a:r>
            <a:r>
              <a:rPr lang="en-US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используя слово и картинку.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58" y="2512241"/>
            <a:ext cx="4068743" cy="14465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Plain">
              <a:avLst/>
            </a:prstTxWarp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It  </a:t>
            </a:r>
            <a:r>
              <a:rPr lang="en-US" sz="8800" b="1" i="1" u="sng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is</a:t>
            </a:r>
            <a:r>
              <a:rPr lang="en-US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a </a:t>
            </a:r>
            <a:endParaRPr lang="ru-RU" sz="8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390" y="2060848"/>
            <a:ext cx="4037115" cy="307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148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8650" y="2030820"/>
            <a:ext cx="4987264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He </a:t>
            </a:r>
            <a:r>
              <a:rPr lang="en-US" sz="8000" b="1" i="1" u="sng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7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is</a:t>
            </a:r>
            <a:r>
              <a:rPr lang="en-US" sz="8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my </a:t>
            </a:r>
            <a:endParaRPr lang="ru-RU" sz="8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9980" y="404664"/>
            <a:ext cx="3531140" cy="5760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53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492896"/>
            <a:ext cx="52075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They </a:t>
            </a:r>
            <a:r>
              <a:rPr lang="en-US" sz="8000" b="1" i="1" u="sng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28000" endPos="45000" dist="1000" dir="5400000" sy="-100000" algn="bl" rotWithShape="0"/>
                </a:effectLst>
              </a:rPr>
              <a:t>are</a:t>
            </a:r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8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8" y="454779"/>
            <a:ext cx="3672408" cy="3361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488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2239752"/>
            <a:ext cx="400782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I </a:t>
            </a:r>
            <a:r>
              <a:rPr lang="en-US" sz="9600" b="1" i="1" u="sng" cap="none" spc="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am</a:t>
            </a:r>
            <a:r>
              <a:rPr lang="en-US" sz="96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a </a:t>
            </a:r>
            <a:endParaRPr lang="ru-RU" sz="96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735089"/>
            <a:ext cx="3672408" cy="3785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57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94674" y="2417830"/>
            <a:ext cx="3604577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8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5">
                    <a:lumMod val="75000"/>
                  </a:schemeClr>
                </a:solidFill>
                <a:effectLst/>
              </a:rPr>
              <a:t>We </a:t>
            </a:r>
            <a:r>
              <a:rPr lang="en-US" sz="8000" b="1" i="1" u="sng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</a:rPr>
              <a:t>are</a:t>
            </a:r>
            <a:endParaRPr lang="ru-RU" sz="8000" b="1" i="1" u="sng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1">
                  <a:lumMod val="95000"/>
                  <a:lumOff val="5000"/>
                </a:schemeClr>
              </a:soli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412776"/>
            <a:ext cx="4536504" cy="4077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3750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772816"/>
            <a:ext cx="46679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b="1" dirty="0" smtClean="0">
                <a:solidFill>
                  <a:srgbClr val="FF3399"/>
                </a:solidFill>
              </a:rPr>
              <a:t>She</a:t>
            </a:r>
            <a:r>
              <a:rPr lang="en-US" sz="7200" b="1" dirty="0" smtClean="0"/>
              <a:t> </a:t>
            </a:r>
            <a:r>
              <a:rPr lang="en-US" sz="7200" b="1" i="1" u="sng" dirty="0" smtClean="0"/>
              <a:t>is</a:t>
            </a:r>
            <a:r>
              <a:rPr lang="en-US" sz="7200" b="1" dirty="0" smtClean="0"/>
              <a:t> </a:t>
            </a:r>
            <a:r>
              <a:rPr lang="en-US" sz="7200" b="1" dirty="0" smtClean="0">
                <a:solidFill>
                  <a:srgbClr val="FF3399"/>
                </a:solidFill>
              </a:rPr>
              <a:t>my</a:t>
            </a:r>
            <a:r>
              <a:rPr lang="en-US" sz="7200" b="1" dirty="0" smtClean="0"/>
              <a:t> </a:t>
            </a:r>
            <a:endParaRPr lang="ru-RU" sz="7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980728"/>
            <a:ext cx="3816424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532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505689"/>
            <a:ext cx="549438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>
                <a:solidFill>
                  <a:srgbClr val="008000"/>
                </a:solidFill>
              </a:rPr>
              <a:t>You </a:t>
            </a:r>
            <a:r>
              <a:rPr lang="en-US" sz="8800" b="1" i="1" u="sng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</a:t>
            </a:r>
            <a:r>
              <a:rPr lang="en-US" sz="8800" b="1" dirty="0" smtClean="0">
                <a:solidFill>
                  <a:srgbClr val="008000"/>
                </a:solidFill>
              </a:rPr>
              <a:t> a </a:t>
            </a:r>
            <a:endParaRPr lang="ru-RU" sz="8800" b="1" dirty="0">
              <a:solidFill>
                <a:srgbClr val="008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6136" y="419214"/>
            <a:ext cx="2828925" cy="361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298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218</TotalTime>
  <Words>178</Words>
  <Application>Microsoft Office PowerPoint</Application>
  <PresentationFormat>Экран (4:3)</PresentationFormat>
  <Paragraphs>55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Екатерина</cp:lastModifiedBy>
  <cp:revision>17</cp:revision>
  <dcterms:modified xsi:type="dcterms:W3CDTF">2021-06-10T20:45:35Z</dcterms:modified>
</cp:coreProperties>
</file>