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6" r:id="rId2"/>
    <p:sldId id="259" r:id="rId3"/>
    <p:sldId id="263" r:id="rId4"/>
    <p:sldId id="299" r:id="rId5"/>
    <p:sldId id="298" r:id="rId6"/>
    <p:sldId id="300" r:id="rId7"/>
    <p:sldId id="304" r:id="rId8"/>
    <p:sldId id="301" r:id="rId9"/>
    <p:sldId id="302" r:id="rId10"/>
    <p:sldId id="303" r:id="rId11"/>
    <p:sldId id="286" r:id="rId12"/>
    <p:sldId id="287" r:id="rId13"/>
    <p:sldId id="288" r:id="rId14"/>
    <p:sldId id="289" r:id="rId15"/>
    <p:sldId id="290" r:id="rId16"/>
    <p:sldId id="291" r:id="rId17"/>
    <p:sldId id="274" r:id="rId18"/>
    <p:sldId id="277" r:id="rId19"/>
    <p:sldId id="278" r:id="rId20"/>
    <p:sldId id="279" r:id="rId21"/>
    <p:sldId id="280" r:id="rId22"/>
    <p:sldId id="281" r:id="rId23"/>
    <p:sldId id="282" r:id="rId24"/>
    <p:sldId id="297" r:id="rId25"/>
    <p:sldId id="306" r:id="rId26"/>
    <p:sldId id="292" r:id="rId27"/>
    <p:sldId id="293" r:id="rId28"/>
    <p:sldId id="30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9" autoAdjust="0"/>
    <p:restoredTop sz="94660"/>
  </p:normalViewPr>
  <p:slideViewPr>
    <p:cSldViewPr>
      <p:cViewPr varScale="1">
        <p:scale>
          <a:sx n="64" d="100"/>
          <a:sy n="64" d="100"/>
        </p:scale>
        <p:origin x="-16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CA28-8562-4615-BD90-2D279DDFE4C3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5B8AD-D21C-4568-9443-E8F9C79F89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5160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5B8AD-D21C-4568-9443-E8F9C79F89B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2263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5B8AD-D21C-4568-9443-E8F9C79F89B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7EAA-7D3F-4DBE-93A4-218DA5A2EB0C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16685-E9D8-436C-8CBE-9B5B79064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102A7-FD48-4B23-B2B2-BD6B47268658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2105-302D-4632-B324-E3117934E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41F2F-18A9-46F2-BB00-05C9E0BD2A3A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CF80-79C0-4780-B10D-3CA1EFBDF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C0F77E-CD68-476A-BFB0-09BC677C5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44C95-004D-44CB-85AF-A1470B9AC202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B86B-BFEC-4F97-8CC6-E344FA761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53A31-15C6-4817-A79C-C2020A22AD31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FC6B5-865D-415D-A51F-D43D389E9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E066-6CD6-431D-BCC3-A44E31C462D7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9C99-FE54-4716-B8D5-A68314A4A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F0D58-4643-4DF6-BAFF-7B634D19B555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18DC0-FCB7-40F5-AD13-EBFFEF7E1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FE711-28C6-44B4-BE60-389C018CFE35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C1F6-E932-47D6-B301-815C214CA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F6891-21AB-4E62-AA40-428C738F0595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24FE5-7088-4F3F-A0F0-C927E243A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AFE5-5855-4F4E-A811-0F590F2F8592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C0131-CE2E-4ED5-995D-74CC9FE4C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2D33D-7004-4733-971A-CC85D888A8BD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0A860-9F04-4628-ACB8-F989D6708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CF44C6-2F6E-4443-8AF5-20FC0AA23D45}" type="datetimeFigureOut">
              <a:rPr lang="ru-RU"/>
              <a:pPr>
                <a:defRPr/>
              </a:pPr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E3CEF5-E530-4132-8E05-1A84E3DA0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0977" y="2420888"/>
            <a:ext cx="7772400" cy="1470025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Из истории русской письменности 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5508" y="4725144"/>
            <a:ext cx="4183035" cy="1800200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i="1" dirty="0" smtClean="0">
                <a:solidFill>
                  <a:schemeClr val="tx1"/>
                </a:solidFill>
              </a:rPr>
              <a:t>Учитель </a:t>
            </a:r>
          </a:p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chemeClr val="tx1"/>
                </a:solidFill>
              </a:rPr>
              <a:t>Кострюкова </a:t>
            </a:r>
          </a:p>
          <a:p>
            <a:pPr algn="r">
              <a:spcBef>
                <a:spcPts val="0"/>
              </a:spcBef>
            </a:pPr>
            <a:r>
              <a:rPr lang="ru-RU" b="1" i="1" dirty="0" smtClean="0">
                <a:solidFill>
                  <a:schemeClr val="tx1"/>
                </a:solidFill>
              </a:rPr>
              <a:t>Татьяна Сергеевна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99309" y="995661"/>
            <a:ext cx="777240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6 июня – День русского языка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1426777" y="207052"/>
            <a:ext cx="6400800" cy="76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smtClean="0">
                <a:solidFill>
                  <a:schemeClr val="tx1"/>
                </a:solidFill>
              </a:rPr>
              <a:t>МБОУ «ЦО № 22- Лицей искусств»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715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pc="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Кириллическое письмо</a:t>
            </a:r>
          </a:p>
        </p:txBody>
      </p:sp>
      <p:sp>
        <p:nvSpPr>
          <p:cNvPr id="19459" name="Содержимое 6"/>
          <p:cNvSpPr>
            <a:spLocks noGrp="1"/>
          </p:cNvSpPr>
          <p:nvPr>
            <p:ph idx="1"/>
          </p:nvPr>
        </p:nvSpPr>
        <p:spPr>
          <a:xfrm>
            <a:off x="4929188" y="1928813"/>
            <a:ext cx="3929062" cy="1857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	В XV веке полуустав уступает место </a:t>
            </a:r>
            <a:r>
              <a:rPr lang="ru-RU" b="1" smtClean="0"/>
              <a:t>скорописи</a:t>
            </a:r>
          </a:p>
        </p:txBody>
      </p:sp>
      <p:sp>
        <p:nvSpPr>
          <p:cNvPr id="19460" name="Прямоугольник 8"/>
          <p:cNvSpPr>
            <a:spLocks noChangeArrowheads="1"/>
          </p:cNvSpPr>
          <p:nvPr/>
        </p:nvSpPr>
        <p:spPr bwMode="auto">
          <a:xfrm>
            <a:off x="539552" y="3933056"/>
            <a:ext cx="8001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</a:rPr>
              <a:t>Рукописи написанные "скорым обычаем", отличает связное написание соседних букв, размашистость письма. В скорописи каждая буква имела множество вариантов написания. </a:t>
            </a:r>
            <a:endParaRPr lang="ru-RU" sz="2800" dirty="0" smtClean="0">
              <a:latin typeface="Calibri" pitchFamily="34" charset="0"/>
            </a:endParaRPr>
          </a:p>
          <a:p>
            <a:pPr algn="ctr"/>
            <a:r>
              <a:rPr lang="ru-RU" sz="2800" dirty="0" smtClean="0">
                <a:latin typeface="Calibri" pitchFamily="34" charset="0"/>
              </a:rPr>
              <a:t>С </a:t>
            </a:r>
            <a:r>
              <a:rPr lang="ru-RU" sz="2800" dirty="0">
                <a:latin typeface="Calibri" pitchFamily="34" charset="0"/>
              </a:rPr>
              <a:t>развитием скорости появляются признаки индивидуального почерка</a:t>
            </a:r>
          </a:p>
        </p:txBody>
      </p:sp>
      <p:pic>
        <p:nvPicPr>
          <p:cNvPr id="26626" name="Picture 2" descr="book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714500"/>
            <a:ext cx="4424363" cy="192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9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700808"/>
            <a:ext cx="9144000" cy="2304256"/>
          </a:xfrm>
        </p:spPr>
        <p:txBody>
          <a:bodyPr anchor="ctr"/>
          <a:lstStyle/>
          <a:p>
            <a:pPr marL="0" indent="0" algn="ctr">
              <a:buFontTx/>
              <a:buNone/>
            </a:pPr>
            <a:r>
              <a:rPr lang="ru-RU" sz="6000" b="1" i="1" dirty="0" smtClean="0">
                <a:solidFill>
                  <a:srgbClr val="008080"/>
                </a:solidFill>
                <a:latin typeface="a_AlbionicTitulCmDn" pitchFamily="34" charset="-52"/>
              </a:rPr>
              <a:t>ВИКТОРИНА </a:t>
            </a:r>
          </a:p>
          <a:p>
            <a:pPr marL="0" indent="0" algn="ctr">
              <a:buFontTx/>
              <a:buNone/>
            </a:pPr>
            <a:r>
              <a:rPr lang="ru-RU" sz="6000" b="1" i="1" dirty="0" smtClean="0">
                <a:solidFill>
                  <a:srgbClr val="008080"/>
                </a:solidFill>
                <a:latin typeface="a_AlbionicTitulCmDn" pitchFamily="34" charset="-52"/>
              </a:rPr>
              <a:t>«Из глубины веков» </a:t>
            </a:r>
            <a:endParaRPr lang="ru-RU" sz="6000" i="1" dirty="0" smtClean="0">
              <a:solidFill>
                <a:srgbClr val="008080"/>
              </a:solidFill>
              <a:latin typeface="a_AlbionicTitulCmDn" pitchFamily="34" charset="-52"/>
            </a:endParaRPr>
          </a:p>
          <a:p>
            <a:pPr marL="0" indent="0" algn="ctr">
              <a:buFontTx/>
              <a:buNone/>
            </a:pPr>
            <a:endParaRPr lang="ru-RU" sz="6000" i="1" dirty="0" smtClean="0">
              <a:solidFill>
                <a:srgbClr val="008080"/>
              </a:solidFill>
              <a:latin typeface="a_AlbionicTitulCmDn" pitchFamily="34" charset="-52"/>
            </a:endParaRPr>
          </a:p>
        </p:txBody>
      </p:sp>
      <p:pic>
        <p:nvPicPr>
          <p:cNvPr id="67585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23528" y="4653136"/>
            <a:ext cx="2143125" cy="1962150"/>
          </a:xfrm>
          <a:prstGeom prst="rect">
            <a:avLst/>
          </a:prstGeom>
          <a:noFill/>
        </p:spPr>
      </p:pic>
      <p:pic>
        <p:nvPicPr>
          <p:cNvPr id="4" name="Picture 2" descr="https://i.pinimg.com/736x/e5/d8/48/e5d848497a56de1089f921bab54241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9850" y="3933056"/>
            <a:ext cx="1568126" cy="2924944"/>
          </a:xfrm>
          <a:prstGeom prst="rect">
            <a:avLst/>
          </a:prstGeom>
          <a:noFill/>
        </p:spPr>
      </p:pic>
      <p:pic>
        <p:nvPicPr>
          <p:cNvPr id="5" name="Picture 4" descr="https://static.elitsy.ru/media/src/58/73/5873782b3bf34c358f8245eb67692a1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5578163"/>
            <a:ext cx="3672408" cy="1279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04813"/>
            <a:ext cx="4038600" cy="4525962"/>
          </a:xfrm>
        </p:spPr>
        <p:txBody>
          <a:bodyPr/>
          <a:lstStyle/>
          <a:p>
            <a:r>
              <a:rPr lang="ru-RU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чем связано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Возникновение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письменности </a:t>
            </a:r>
          </a:p>
          <a:p>
            <a:pPr>
              <a:buFontTx/>
              <a:buNone/>
            </a:pPr>
            <a:r>
              <a:rPr lang="ru-RU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Руси?</a:t>
            </a:r>
            <a:r>
              <a:rPr lang="ru-RU" b="1" smtClean="0">
                <a:solidFill>
                  <a:srgbClr val="CC0000"/>
                </a:solidFill>
              </a:rPr>
              <a:t> 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8913"/>
            <a:ext cx="4038600" cy="5937250"/>
          </a:xfrm>
        </p:spPr>
        <p:txBody>
          <a:bodyPr/>
          <a:lstStyle/>
          <a:p>
            <a:r>
              <a:rPr lang="ru-RU" b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звали двух известных братьев, составивших первую славянскую азбуку</a:t>
            </a:r>
          </a:p>
          <a:p>
            <a:endParaRPr lang="ru-RU" b="1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1320" name="Рисунок 3"/>
          <p:cNvPicPr>
            <a:picLocks noChangeAspect="1" noChangeArrowheads="1"/>
          </p:cNvPicPr>
          <p:nvPr/>
        </p:nvPicPr>
        <p:blipFill>
          <a:blip r:embed="rId2" cstate="email">
            <a:lum bright="-36000" contrast="48000"/>
          </a:blip>
          <a:srcRect/>
          <a:stretch>
            <a:fillRect/>
          </a:stretch>
        </p:blipFill>
        <p:spPr bwMode="auto">
          <a:xfrm>
            <a:off x="5724128" y="3284984"/>
            <a:ext cx="2381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1" name="Picture 1" descr="D:\картинки и фото\Картинки для школы\ПЕро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908720"/>
            <a:ext cx="1017587" cy="24257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149080"/>
            <a:ext cx="489654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С принятием христианства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 (в конце 10 века)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83560" y="2132856"/>
            <a:ext cx="39604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Кирилл и </a:t>
            </a:r>
            <a:r>
              <a:rPr lang="ru-RU" sz="3200" dirty="0" err="1" smtClean="0">
                <a:solidFill>
                  <a:schemeClr val="tx1"/>
                </a:solidFill>
              </a:rPr>
              <a:t>Мефодий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276872"/>
            <a:ext cx="3384376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365104"/>
            <a:ext cx="475252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6911752" y="2564904"/>
            <a:ext cx="223224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Красным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333375"/>
            <a:ext cx="4038600" cy="58324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называлась эта азбука? 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Сколько в ней было букв? 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32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32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 те, которые знаете  </a:t>
            </a:r>
          </a:p>
          <a:p>
            <a:endParaRPr lang="ru-RU" sz="32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dirty="0" smtClean="0"/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260350"/>
            <a:ext cx="3600450" cy="5329238"/>
          </a:xfrm>
        </p:spPr>
        <p:txBody>
          <a:bodyPr/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Каким цветом обычно писали первую букву в книге, на странице? </a:t>
            </a:r>
          </a:p>
          <a:p>
            <a:pPr>
              <a:buFontTx/>
              <a:buNone/>
            </a:pPr>
            <a:endParaRPr lang="ru-RU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каким современным выражением это связано? 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908720"/>
            <a:ext cx="26642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Кириллица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052736"/>
            <a:ext cx="252028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924944"/>
            <a:ext cx="4752528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202122"/>
                </a:solidFill>
                <a:latin typeface="Arial"/>
              </a:rPr>
              <a:t>Состав первоначальной кириллической азбуки неизвестен; «классическая» старославянская кириллица  состояла из 43 букв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5373216"/>
            <a:ext cx="316835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Аз, буки, веди...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996952"/>
            <a:ext cx="4608512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445224"/>
            <a:ext cx="4608512" cy="1035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047656" y="2492896"/>
            <a:ext cx="309634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4941168"/>
            <a:ext cx="241176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С красной строки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47656" y="4941168"/>
            <a:ext cx="3096344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333375"/>
            <a:ext cx="4038600" cy="543401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назывались цветные рисунки в древнерусских книгах? </a:t>
            </a:r>
          </a:p>
        </p:txBody>
      </p:sp>
      <p:pic>
        <p:nvPicPr>
          <p:cNvPr id="144391" name="Picture 7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16463" y="333375"/>
            <a:ext cx="4038600" cy="3389313"/>
          </a:xfrm>
          <a:noFill/>
          <a:ln/>
        </p:spPr>
      </p:pic>
      <p:sp>
        <p:nvSpPr>
          <p:cNvPr id="144393" name="Rectangle 9"/>
          <p:cNvSpPr>
            <a:spLocks noChangeArrowheads="1"/>
          </p:cNvSpPr>
          <p:nvPr/>
        </p:nvSpPr>
        <p:spPr bwMode="auto">
          <a:xfrm>
            <a:off x="4716463" y="3716338"/>
            <a:ext cx="40386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ru-RU" sz="2800" dirty="0"/>
              <a:t>  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ru-RU" sz="2800" dirty="0"/>
              <a:t>   </a:t>
            </a:r>
            <a:r>
              <a:rPr 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Какое прозвище носил Константин и почему?</a:t>
            </a:r>
            <a:r>
              <a:rPr lang="ru-RU" sz="2800" b="1" dirty="0">
                <a:solidFill>
                  <a:srgbClr val="CC0000"/>
                </a:solidFill>
              </a:rPr>
              <a:t> </a:t>
            </a:r>
            <a:r>
              <a:rPr lang="ru-RU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6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23528" y="4653136"/>
            <a:ext cx="2143125" cy="19621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92080" y="5661248"/>
            <a:ext cx="316835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Философ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35488" y="6021288"/>
            <a:ext cx="4608512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636912"/>
            <a:ext cx="316835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Миниатюры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852936"/>
            <a:ext cx="4608512" cy="1035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259263" cy="575945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smtClean="0"/>
              <a:t>   </a:t>
            </a:r>
          </a:p>
          <a:p>
            <a:pPr>
              <a:buFontTx/>
              <a:buNone/>
            </a:pPr>
            <a:endParaRPr lang="ru-RU" sz="2400" b="1" smtClean="0"/>
          </a:p>
          <a:p>
            <a:pPr>
              <a:buFontTx/>
              <a:buNone/>
            </a:pPr>
            <a:endParaRPr lang="ru-RU" sz="2400" b="1" smtClean="0"/>
          </a:p>
          <a:p>
            <a:pPr>
              <a:buFontTx/>
              <a:buNone/>
            </a:pPr>
            <a:endParaRPr lang="ru-RU" sz="2400" b="1" smtClean="0"/>
          </a:p>
          <a:p>
            <a:pPr>
              <a:buFontTx/>
              <a:buNone/>
            </a:pPr>
            <a:endParaRPr lang="ru-RU" sz="2400" b="1" smtClean="0"/>
          </a:p>
          <a:p>
            <a:pPr>
              <a:buFontTx/>
              <a:buNone/>
            </a:pPr>
            <a:endParaRPr lang="ru-RU" sz="2400" b="1" smtClean="0"/>
          </a:p>
        </p:txBody>
      </p:sp>
      <p:sp>
        <p:nvSpPr>
          <p:cNvPr id="13620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404813"/>
            <a:ext cx="4038600" cy="572135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Декоративное письмо, буквы которого связываются в непрерывный орнамент.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Название большой старинной книги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136204" name="Picture 4" descr="E511E30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404813"/>
            <a:ext cx="40386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5" name="i-main-pic" descr="Картинка 18 из 2879"/>
          <p:cNvPicPr>
            <a:picLocks noChangeAspect="1" noChangeArrowheads="1"/>
          </p:cNvPicPr>
          <p:nvPr/>
        </p:nvPicPr>
        <p:blipFill>
          <a:blip r:embed="rId3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323528" y="2780928"/>
            <a:ext cx="4086225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236296" y="2708920"/>
            <a:ext cx="190770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Вязь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35488" y="2708920"/>
            <a:ext cx="4608512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5229200"/>
            <a:ext cx="1907704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</a:rPr>
              <a:t>Фолиант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35488" y="5373216"/>
            <a:ext cx="4608512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692150"/>
            <a:ext cx="4038600" cy="5434013"/>
          </a:xfrm>
        </p:spPr>
        <p:txBody>
          <a:bodyPr/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такое летопись? </a:t>
            </a:r>
          </a:p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летописи вы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знаете?  </a:t>
            </a:r>
          </a:p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Какие летописцы вам известны?</a:t>
            </a:r>
            <a:r>
              <a:rPr lang="ru-RU" b="1" dirty="0" smtClean="0">
                <a:solidFill>
                  <a:srgbClr val="CC0000"/>
                </a:solidFill>
              </a:rPr>
              <a:t> </a:t>
            </a:r>
          </a:p>
          <a:p>
            <a:pPr>
              <a:buFontTx/>
              <a:buNone/>
            </a:pPr>
            <a:endParaRPr lang="ru-RU" b="1" dirty="0" smtClean="0">
              <a:solidFill>
                <a:srgbClr val="CC0000"/>
              </a:solidFill>
            </a:endParaRPr>
          </a:p>
        </p:txBody>
      </p:sp>
      <p:pic>
        <p:nvPicPr>
          <p:cNvPr id="156679" name="i-main-pic" descr="Картинка 2 из 2879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email">
            <a:lum bright="-18000" contrast="36000"/>
          </a:blip>
          <a:srcRect/>
          <a:stretch>
            <a:fillRect/>
          </a:stretch>
        </p:blipFill>
        <p:spPr>
          <a:xfrm>
            <a:off x="323850" y="549275"/>
            <a:ext cx="4392166" cy="5184775"/>
          </a:xfrm>
          <a:ln/>
        </p:spPr>
      </p:pic>
      <p:sp>
        <p:nvSpPr>
          <p:cNvPr id="4" name="Прямоугольник 3"/>
          <p:cNvSpPr/>
          <p:nvPr/>
        </p:nvSpPr>
        <p:spPr>
          <a:xfrm>
            <a:off x="4427984" y="3429000"/>
            <a:ext cx="4896544" cy="3240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3200" dirty="0" smtClean="0">
                <a:solidFill>
                  <a:schemeClr val="tx1"/>
                </a:solidFill>
              </a:rPr>
              <a:t>Запись событий по годам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«Повесть временных лет»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Нестор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3356992"/>
            <a:ext cx="4644008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37089" y="4293096"/>
            <a:ext cx="4706911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445224"/>
            <a:ext cx="4716016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6"/>
          <p:cNvSpPr>
            <a:spLocks noGrp="1"/>
          </p:cNvSpPr>
          <p:nvPr>
            <p:ph idx="1"/>
          </p:nvPr>
        </p:nvSpPr>
        <p:spPr>
          <a:xfrm>
            <a:off x="4860032" y="620688"/>
            <a:ext cx="3929063" cy="1857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dirty="0" smtClean="0"/>
              <a:t>	Древнейшая книга на Руси, написанная кириллицей, - Остромирово Евангелие - 1057 года</a:t>
            </a:r>
            <a:endParaRPr lang="ru-RU" sz="2800" b="1" dirty="0" smtClean="0"/>
          </a:p>
        </p:txBody>
      </p:sp>
      <p:sp>
        <p:nvSpPr>
          <p:cNvPr id="20484" name="Прямоугольник 8"/>
          <p:cNvSpPr>
            <a:spLocks noChangeArrowheads="1"/>
          </p:cNvSpPr>
          <p:nvPr/>
        </p:nvSpPr>
        <p:spPr bwMode="auto">
          <a:xfrm>
            <a:off x="395536" y="3573016"/>
            <a:ext cx="84296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alibri" pitchFamily="34" charset="0"/>
              </a:rPr>
              <a:t>Во времена Петра Великого были внесены изменения в начертания некоторых букв, а 11 букв были исключены из алфавита. Новый алфавит стал беднее по содержанию, но проще и более приспособлен к печатанию различных гражданских деловых бумаг. Он так и получил                                                                              название " гражданский ". В 1918 году была проведена новая реформа алфавита, и кириллица потеряла еще четыре буквы: ять, и(I), ижицу, фиту. </a:t>
            </a:r>
          </a:p>
        </p:txBody>
      </p:sp>
      <p:pic>
        <p:nvPicPr>
          <p:cNvPr id="27650" name="Picture 2" descr="0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4143375" cy="284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323528" y="548680"/>
            <a:ext cx="48965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На протяжении 1000 лет кириллица несколько раз видоизменялась.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В России этот алфавит прошел через шесть реформ, важнейшими из которых были реформы Петра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I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.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Он упростил азбуку. </a:t>
            </a:r>
            <a:endParaRPr lang="ru-RU" sz="2400" b="1" dirty="0" smtClean="0">
              <a:solidFill>
                <a:srgbClr val="C00000"/>
              </a:solidFill>
              <a:latin typeface="Verdan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Петр</a:t>
            </a:r>
            <a:r>
              <a:rPr lang="en-US" sz="2400" b="1" dirty="0" smtClean="0">
                <a:solidFill>
                  <a:srgbClr val="C00000"/>
                </a:solidFill>
                <a:latin typeface="Verdana" pitchFamily="34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Verdana" pitchFamily="34" charset="0"/>
              </a:rPr>
              <a:t>I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 оставил старое написание букв в церковных книгах, </a:t>
            </a:r>
            <a:endParaRPr lang="ru-RU" sz="2400" b="1" dirty="0" smtClean="0">
              <a:solidFill>
                <a:srgbClr val="C00000"/>
              </a:solidFill>
              <a:latin typeface="Verdana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а </a:t>
            </a:r>
            <a:r>
              <a:rPr lang="ru-RU" sz="2400" b="1" dirty="0">
                <a:solidFill>
                  <a:srgbClr val="C00000"/>
                </a:solidFill>
                <a:latin typeface="Verdana" pitchFamily="34" charset="0"/>
              </a:rPr>
              <a:t>в книгах и документах ввел гражданский шрифт, близкий к </a:t>
            </a:r>
            <a:r>
              <a:rPr lang="ru-RU" sz="2400" b="1" dirty="0" smtClean="0">
                <a:solidFill>
                  <a:srgbClr val="C00000"/>
                </a:solidFill>
                <a:latin typeface="Verdana" pitchFamily="34" charset="0"/>
              </a:rPr>
              <a:t>современному.</a:t>
            </a:r>
            <a:endParaRPr lang="ru-RU" sz="24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pic>
        <p:nvPicPr>
          <p:cNvPr id="54274" name="Picture 2" descr="https://ic.pics.livejournal.com/ygashae_zvezdu/78238682/1360441/1360441_origina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764704"/>
            <a:ext cx="3396317" cy="42484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3820988" cy="54530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В 1917 году из русского алфавита были исключены четыре буквы, таким образом, оставлены 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только 33.</a:t>
            </a:r>
          </a:p>
          <a:p>
            <a:endParaRPr lang="ru-RU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5400000">
            <a:off x="3945098" y="671526"/>
            <a:ext cx="5286375" cy="4752652"/>
          </a:xfrm>
          <a:prstGeom prst="horizontalScroll">
            <a:avLst>
              <a:gd name="adj" fmla="val 12500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современном русском 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алфавите нет букв: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«ЗЕЛО»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десятеричное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«УК»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«ОМЕГА»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«ОТ»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ЯТЬ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«ЮС МАЛЫЙ»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«ЮС БОЛЬШОЙ»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«КСИ»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«ПСИ»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ФИТА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ИЖИЦА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».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 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ЕР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 и «</a:t>
            </a:r>
            <a:r>
              <a:rPr lang="ru-RU" sz="1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ЕРЬ</a:t>
            </a: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»выполняют </a:t>
            </a: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роль твердого и мягкого знаков.</a:t>
            </a:r>
          </a:p>
        </p:txBody>
      </p:sp>
      <p:pic>
        <p:nvPicPr>
          <p:cNvPr id="53249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95536" y="4437112"/>
            <a:ext cx="2143125" cy="1962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300" dirty="0" smtClean="0">
                <a:solidFill>
                  <a:srgbClr val="C00000"/>
                </a:solidFill>
                <a:latin typeface="Impact" pitchFamily="34" charset="0"/>
              </a:rPr>
              <a:t>Создатели русской азбуки </a:t>
            </a:r>
            <a:endParaRPr lang="ru-RU" spc="3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5000625" cy="4525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Кирилл</a:t>
            </a:r>
            <a:r>
              <a:rPr lang="ru-RU" dirty="0"/>
              <a:t> ( </a:t>
            </a:r>
            <a:r>
              <a:rPr lang="ru-RU" dirty="0" smtClean="0"/>
              <a:t>род. в 827 г. , до </a:t>
            </a:r>
            <a:r>
              <a:rPr lang="ru-RU" dirty="0"/>
              <a:t>принятия монашества – Константин) и </a:t>
            </a:r>
            <a:r>
              <a:rPr lang="ru-RU" b="1" dirty="0" err="1"/>
              <a:t>Мефодий</a:t>
            </a:r>
            <a:r>
              <a:rPr lang="ru-RU" dirty="0"/>
              <a:t> </a:t>
            </a:r>
            <a:r>
              <a:rPr lang="ru-RU" dirty="0" smtClean="0"/>
              <a:t> ( род. в 815 г., мирское </a:t>
            </a:r>
            <a:r>
              <a:rPr lang="ru-RU" dirty="0"/>
              <a:t>имя неизвестно) родились в семье  византийского военачальника </a:t>
            </a:r>
            <a:r>
              <a:rPr lang="ru-RU" dirty="0" smtClean="0"/>
              <a:t>                 </a:t>
            </a:r>
            <a:r>
              <a:rPr lang="ru-RU" b="1" dirty="0" smtClean="0"/>
              <a:t>из </a:t>
            </a:r>
            <a:r>
              <a:rPr lang="ru-RU" b="1" dirty="0"/>
              <a:t>г. </a:t>
            </a:r>
            <a:r>
              <a:rPr lang="ru-RU" b="1" dirty="0" smtClean="0"/>
              <a:t>Фессалоники                  </a:t>
            </a:r>
            <a:r>
              <a:rPr lang="ru-RU" dirty="0"/>
              <a:t>( Греция)</a:t>
            </a:r>
          </a:p>
        </p:txBody>
      </p:sp>
      <p:pic>
        <p:nvPicPr>
          <p:cNvPr id="4" name="Рисунок 3" descr="http://www.rosinka.vrn.ru/ru_yaz/images/kir_mif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556792"/>
            <a:ext cx="2736304" cy="407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689157" y="5850276"/>
            <a:ext cx="2454843" cy="100772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1800" i="1" dirty="0" smtClean="0"/>
              <a:t>МБОУ «ЦО №22»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800" b="1" i="1" dirty="0" smtClean="0"/>
              <a:t>Кострюкова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800" b="1" i="1" dirty="0" smtClean="0"/>
              <a:t>Татьяна Сергеевна </a:t>
            </a:r>
            <a:endParaRPr lang="ru-RU" sz="1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3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250825" y="1196975"/>
          <a:ext cx="3529013" cy="3529013"/>
        </p:xfrm>
        <a:graphic>
          <a:graphicData uri="http://schemas.openxmlformats.org/presentationml/2006/ole">
            <p:oleObj spid="_x0000_s1028" name="Точечный рисунок" r:id="rId3" imgW="1523810" imgH="1523810" progId="PBrush">
              <p:embed/>
            </p:oleObj>
          </a:graphicData>
        </a:graphic>
      </p:graphicFrame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CC0000"/>
                </a:solidFill>
              </a:rPr>
              <a:t>Исчезнувшие буквы</a:t>
            </a: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124075" y="1196975"/>
            <a:ext cx="6562725" cy="53276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Буква «ять» по своему внешнему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виду похожа на значок, которым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астрономы изображают планету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Сатурн.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Буквы «ять» и «е» произносятся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совершенно одинаково.</a:t>
            </a:r>
          </a:p>
          <a:p>
            <a:pPr>
              <a:buFontTx/>
              <a:buNone/>
            </a:pPr>
            <a:r>
              <a:rPr lang="ru-RU" sz="2800" b="1" i="1" dirty="0" smtClean="0">
                <a:solidFill>
                  <a:srgbClr val="CC0000"/>
                </a:solidFill>
              </a:rPr>
              <a:t>Сравните: вечер, ветер.</a:t>
            </a:r>
            <a:r>
              <a:rPr lang="ru-RU" sz="2800" b="1" dirty="0" smtClean="0">
                <a:solidFill>
                  <a:srgbClr val="CC0000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В слове вечер писали «е», а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CC0000"/>
                </a:solidFill>
              </a:rPr>
              <a:t>в слове ветер - «ять».</a:t>
            </a:r>
          </a:p>
          <a:p>
            <a:endParaRPr lang="ru-RU" sz="2800" dirty="0" smtClean="0"/>
          </a:p>
        </p:txBody>
      </p:sp>
      <p:pic>
        <p:nvPicPr>
          <p:cNvPr id="5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4895850"/>
            <a:ext cx="2143125" cy="1962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314575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/>
              <a:t>   </a:t>
            </a:r>
            <a:r>
              <a:rPr lang="ru-RU" sz="9600" b="1" dirty="0" smtClean="0">
                <a:solidFill>
                  <a:srgbClr val="CC0000"/>
                </a:solidFill>
              </a:rPr>
              <a:t>Ъ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9600" b="1" dirty="0" smtClean="0">
                <a:solidFill>
                  <a:srgbClr val="CC0000"/>
                </a:solidFill>
              </a:rPr>
              <a:t>ЕР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843213" y="260350"/>
            <a:ext cx="6300787" cy="6048375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Буква </a:t>
            </a:r>
            <a:r>
              <a:rPr lang="ru-RU" b="1" dirty="0" err="1" smtClean="0">
                <a:solidFill>
                  <a:srgbClr val="663300"/>
                </a:solidFill>
              </a:rPr>
              <a:t>ъ</a:t>
            </a:r>
            <a:r>
              <a:rPr lang="ru-RU" b="1" dirty="0" smtClean="0">
                <a:solidFill>
                  <a:srgbClr val="663300"/>
                </a:solidFill>
              </a:rPr>
              <a:t> (ер) хранит молчание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примерно с тринадцатого века.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До тринадцатого века ей было,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что сказать, а с тринадцатого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века замолчала. Нет, она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регулярно посещала собрания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букв…..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i="1" dirty="0" err="1" smtClean="0">
                <a:solidFill>
                  <a:srgbClr val="663300"/>
                </a:solidFill>
              </a:rPr>
              <a:t>Жилъ</a:t>
            </a:r>
            <a:r>
              <a:rPr lang="ru-RU" b="1" i="1" dirty="0" smtClean="0">
                <a:solidFill>
                  <a:srgbClr val="663300"/>
                </a:solidFill>
              </a:rPr>
              <a:t> – </a:t>
            </a:r>
            <a:r>
              <a:rPr lang="ru-RU" b="1" i="1" dirty="0" err="1" smtClean="0">
                <a:solidFill>
                  <a:srgbClr val="663300"/>
                </a:solidFill>
              </a:rPr>
              <a:t>былъ</a:t>
            </a:r>
            <a:r>
              <a:rPr lang="ru-RU" b="1" i="1" dirty="0" smtClean="0">
                <a:solidFill>
                  <a:srgbClr val="663300"/>
                </a:solidFill>
              </a:rPr>
              <a:t> </a:t>
            </a:r>
            <a:r>
              <a:rPr lang="ru-RU" b="1" i="1" dirty="0" err="1" smtClean="0">
                <a:solidFill>
                  <a:srgbClr val="663300"/>
                </a:solidFill>
              </a:rPr>
              <a:t>котъ</a:t>
            </a:r>
            <a:r>
              <a:rPr lang="ru-RU" b="1" i="1" dirty="0" smtClean="0">
                <a:solidFill>
                  <a:srgbClr val="663300"/>
                </a:solidFill>
              </a:rPr>
              <a:t>, </a:t>
            </a:r>
            <a:r>
              <a:rPr lang="ru-RU" b="1" i="1" dirty="0" err="1" smtClean="0">
                <a:solidFill>
                  <a:srgbClr val="663300"/>
                </a:solidFill>
              </a:rPr>
              <a:t>онъ</a:t>
            </a:r>
            <a:r>
              <a:rPr lang="ru-RU" b="1" i="1" dirty="0" smtClean="0">
                <a:solidFill>
                  <a:srgbClr val="663300"/>
                </a:solidFill>
              </a:rPr>
              <a:t> </a:t>
            </a:r>
            <a:r>
              <a:rPr lang="ru-RU" b="1" i="1" dirty="0" err="1" smtClean="0">
                <a:solidFill>
                  <a:srgbClr val="663300"/>
                </a:solidFill>
              </a:rPr>
              <a:t>елъ</a:t>
            </a:r>
            <a:r>
              <a:rPr lang="ru-RU" b="1" i="1" dirty="0" smtClean="0">
                <a:solidFill>
                  <a:srgbClr val="663300"/>
                </a:solidFill>
              </a:rPr>
              <a:t>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i="1" dirty="0" err="1" smtClean="0">
                <a:solidFill>
                  <a:srgbClr val="663300"/>
                </a:solidFill>
              </a:rPr>
              <a:t>бутербродъ</a:t>
            </a:r>
            <a:r>
              <a:rPr lang="ru-RU" b="1" i="1" dirty="0" smtClean="0">
                <a:solidFill>
                  <a:srgbClr val="663300"/>
                </a:solidFill>
              </a:rPr>
              <a:t>.</a:t>
            </a:r>
            <a:r>
              <a:rPr lang="ru-RU" b="1" dirty="0" smtClean="0">
                <a:solidFill>
                  <a:srgbClr val="663300"/>
                </a:solidFill>
              </a:rPr>
              <a:t> …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Но занимала место где-нибудь в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самом конце и помалкивала.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663300"/>
                </a:solidFill>
              </a:rPr>
              <a:t>Это с тринадцатого века!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ru-RU" b="1" dirty="0" smtClean="0">
              <a:solidFill>
                <a:srgbClr val="663300"/>
              </a:solidFill>
            </a:endParaRPr>
          </a:p>
        </p:txBody>
      </p:sp>
      <p:pic>
        <p:nvPicPr>
          <p:cNvPr id="4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304" y="5157192"/>
            <a:ext cx="1543081" cy="1412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627313" y="260350"/>
            <a:ext cx="6059487" cy="63373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smtClean="0">
                <a:solidFill>
                  <a:srgbClr val="663300"/>
                </a:solidFill>
              </a:rPr>
              <a:t>    Буквы «ф» и «фита» в алфавите стояли в разных местах, а произносились совершенно одинаково. В дореволюционном справочнике «Весь Петроград» люди с фамилией Фёдоров «были помещены в двух совершенно различных местах». Одни на букву «ф», другие – на «фиту». Почему? А потому, что фамилия эта могла писаться двояко: и через «ф» и через «фиту».</a:t>
            </a:r>
          </a:p>
        </p:txBody>
      </p:sp>
      <p:sp>
        <p:nvSpPr>
          <p:cNvPr id="117769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457200" y="333375"/>
            <a:ext cx="2314575" cy="57927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8000" b="1" smtClean="0">
                <a:solidFill>
                  <a:srgbClr val="CC0000"/>
                </a:solidFill>
                <a:cs typeface="Arial" charset="0"/>
              </a:rPr>
              <a:t>Ф</a:t>
            </a:r>
          </a:p>
          <a:p>
            <a:pPr algn="ctr">
              <a:buFontTx/>
              <a:buNone/>
            </a:pPr>
            <a:r>
              <a:rPr lang="ru-RU" sz="5400" smtClean="0">
                <a:solidFill>
                  <a:srgbClr val="CC0000"/>
                </a:solidFill>
                <a:cs typeface="Arial" charset="0"/>
              </a:rPr>
              <a:t>Ферт</a:t>
            </a:r>
          </a:p>
          <a:p>
            <a:pPr algn="ctr">
              <a:buFontTx/>
              <a:buNone/>
            </a:pPr>
            <a:r>
              <a:rPr lang="el-GR" sz="8800" b="1" smtClean="0">
                <a:solidFill>
                  <a:srgbClr val="CC0000"/>
                </a:solidFill>
                <a:cs typeface="Arial" charset="0"/>
              </a:rPr>
              <a:t>θ</a:t>
            </a:r>
          </a:p>
          <a:p>
            <a:pPr>
              <a:buFontTx/>
              <a:buNone/>
            </a:pPr>
            <a:r>
              <a:rPr lang="ru-RU" sz="5400" b="1" smtClean="0">
                <a:solidFill>
                  <a:srgbClr val="CC0000"/>
                </a:solidFill>
                <a:cs typeface="Arial" charset="0"/>
              </a:rPr>
              <a:t> </a:t>
            </a:r>
            <a:r>
              <a:rPr lang="ru-RU" sz="5400" smtClean="0">
                <a:solidFill>
                  <a:srgbClr val="CC0000"/>
                </a:solidFill>
                <a:cs typeface="Arial" charset="0"/>
              </a:rPr>
              <a:t>Фита</a:t>
            </a:r>
          </a:p>
        </p:txBody>
      </p:sp>
      <p:pic>
        <p:nvPicPr>
          <p:cNvPr id="4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304" y="5157192"/>
            <a:ext cx="1543081" cy="1412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0" name="Picture 4" descr="Книг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4869160"/>
            <a:ext cx="2014537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r>
              <a:rPr lang="ru-RU" sz="4000" b="1" smtClean="0">
                <a:solidFill>
                  <a:srgbClr val="CC0000"/>
                </a:solidFill>
              </a:rPr>
              <a:t>Где искать пропавшие буквы?</a:t>
            </a:r>
            <a:r>
              <a:rPr lang="ru-RU" sz="4000" smtClean="0"/>
              <a:t> 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352861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/>
              <a:t>До сих пор старые названия букв сохраняются в составе фразеологизмов: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начинать с </a:t>
            </a:r>
            <a:r>
              <a:rPr lang="ru-RU" sz="2800" u="sng" dirty="0" smtClean="0"/>
              <a:t>азов</a:t>
            </a:r>
            <a:r>
              <a:rPr lang="ru-RU" sz="2800" dirty="0" smtClean="0"/>
              <a:t> - с самого начала;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ни </a:t>
            </a:r>
            <a:r>
              <a:rPr lang="ru-RU" sz="2800" u="sng" dirty="0" smtClean="0"/>
              <a:t>аза</a:t>
            </a:r>
            <a:r>
              <a:rPr lang="ru-RU" sz="2800" dirty="0" smtClean="0"/>
              <a:t> не знает, не понимает - ничего не знает;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сперва </a:t>
            </a:r>
            <a:r>
              <a:rPr lang="ru-RU" sz="2800" b="1" u="sng" dirty="0" smtClean="0"/>
              <a:t>аз</a:t>
            </a:r>
            <a:r>
              <a:rPr lang="ru-RU" sz="2800" b="1" dirty="0" smtClean="0"/>
              <a:t> да буки, а там и науки;</a:t>
            </a:r>
            <a:endParaRPr lang="ru-RU" sz="2800" dirty="0" smtClean="0"/>
          </a:p>
          <a:p>
            <a:pPr>
              <a:lnSpc>
                <a:spcPct val="90000"/>
              </a:lnSpc>
            </a:pPr>
            <a:r>
              <a:rPr lang="ru-RU" sz="2800" dirty="0" smtClean="0"/>
              <a:t>прописать </a:t>
            </a:r>
            <a:r>
              <a:rPr lang="ru-RU" sz="2800" u="sng" dirty="0" smtClean="0"/>
              <a:t>ижицу</a:t>
            </a:r>
            <a:r>
              <a:rPr lang="ru-RU" sz="2800" dirty="0" smtClean="0"/>
              <a:t> - сделать строгое взыскание </a:t>
            </a:r>
          </a:p>
        </p:txBody>
      </p:sp>
      <p:pic>
        <p:nvPicPr>
          <p:cNvPr id="5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67544" y="4895850"/>
            <a:ext cx="2143125" cy="1962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Вспомните известные вам пословицы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и поговорки, в которых встречаются старинные названия букв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Вячеслав\Desktop\Безымянный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304" y="4869160"/>
            <a:ext cx="1549005" cy="170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Вячеслав\Desktop\Безымянный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4993524"/>
            <a:ext cx="2880320" cy="186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tarove.ru/wp-content/uploads/2019/05/az-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4005064"/>
            <a:ext cx="1800200" cy="169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avatars.mds.yandex.net/get-pdb/1616115/0a55f97f-dd94-4cdc-b452-fad3e6a07cce/s1200?webp=false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4552023"/>
            <a:ext cx="1800200" cy="23059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Попробуйте прочитать пословицы, записанные в архаичной орфографии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72816"/>
            <a:ext cx="835292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smtClean="0">
                <a:solidFill>
                  <a:srgbClr val="CC0000"/>
                </a:solidFill>
              </a:rPr>
              <a:t>Составьте из слова письменность как можно больше коротких слов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80276"/>
            <a:ext cx="828092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ПИСЬМЕННОСТЬ</a:t>
            </a:r>
          </a:p>
        </p:txBody>
      </p:sp>
      <p:pic>
        <p:nvPicPr>
          <p:cNvPr id="4" name="Picture 1" descr="D:\картинки и фото\Картинки для школы\Словарик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4437112"/>
            <a:ext cx="2143125" cy="1962150"/>
          </a:xfrm>
          <a:prstGeom prst="rect">
            <a:avLst/>
          </a:prstGeom>
          <a:noFill/>
        </p:spPr>
      </p:pic>
      <p:pic>
        <p:nvPicPr>
          <p:cNvPr id="6" name="i-main-pic" descr="Картинка 18 из 2879"/>
          <p:cNvPicPr>
            <a:picLocks noChangeAspect="1" noChangeArrowheads="1"/>
          </p:cNvPicPr>
          <p:nvPr/>
        </p:nvPicPr>
        <p:blipFill>
          <a:blip r:embed="rId3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539552" y="4581128"/>
            <a:ext cx="2142331" cy="199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4581128"/>
            <a:ext cx="7643865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ПИСЬМЕННОСТЬ</a:t>
            </a:r>
          </a:p>
        </p:txBody>
      </p:sp>
      <p:sp>
        <p:nvSpPr>
          <p:cNvPr id="139268" name="TextBox 7"/>
          <p:cNvSpPr txBox="1">
            <a:spLocks noChangeArrowheads="1"/>
          </p:cNvSpPr>
          <p:nvPr/>
        </p:nvSpPr>
        <p:spPr bwMode="auto">
          <a:xfrm>
            <a:off x="2915816" y="1628800"/>
            <a:ext cx="13668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Сон</a:t>
            </a:r>
          </a:p>
          <a:p>
            <a:pPr algn="ctr"/>
            <a:r>
              <a:rPr lang="ru-RU" sz="2400" b="1" dirty="0"/>
              <a:t>Нос</a:t>
            </a:r>
          </a:p>
          <a:p>
            <a:pPr algn="ctr"/>
            <a:r>
              <a:rPr lang="ru-RU" sz="2400" b="1" dirty="0"/>
              <a:t>Сом</a:t>
            </a:r>
          </a:p>
          <a:p>
            <a:pPr algn="ctr"/>
            <a:r>
              <a:rPr lang="ru-RU" sz="2400" b="1" dirty="0"/>
              <a:t>Пост</a:t>
            </a:r>
          </a:p>
          <a:p>
            <a:pPr algn="ctr"/>
            <a:r>
              <a:rPr lang="ru-RU" sz="2400" b="1" dirty="0"/>
              <a:t>Письмо</a:t>
            </a:r>
          </a:p>
          <a:p>
            <a:pPr algn="ctr"/>
            <a:r>
              <a:rPr lang="ru-RU" sz="2400" b="1" dirty="0"/>
              <a:t>Мост</a:t>
            </a:r>
          </a:p>
          <a:p>
            <a:pPr algn="ctr"/>
            <a:r>
              <a:rPr lang="ru-RU" sz="2400" b="1" dirty="0"/>
              <a:t>Место</a:t>
            </a:r>
          </a:p>
        </p:txBody>
      </p:sp>
      <p:sp>
        <p:nvSpPr>
          <p:cNvPr id="139269" name="TextBox 9"/>
          <p:cNvSpPr txBox="1">
            <a:spLocks noChangeArrowheads="1"/>
          </p:cNvSpPr>
          <p:nvPr/>
        </p:nvSpPr>
        <p:spPr bwMode="auto">
          <a:xfrm>
            <a:off x="4860032" y="1556792"/>
            <a:ext cx="135731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Том</a:t>
            </a:r>
          </a:p>
          <a:p>
            <a:pPr algn="ctr"/>
            <a:r>
              <a:rPr lang="ru-RU" sz="2400" b="1" dirty="0"/>
              <a:t>Тон</a:t>
            </a:r>
          </a:p>
          <a:p>
            <a:pPr algn="ctr"/>
            <a:r>
              <a:rPr lang="ru-RU" sz="2400" b="1" dirty="0"/>
              <a:t>Стон</a:t>
            </a:r>
          </a:p>
          <a:p>
            <a:pPr algn="ctr"/>
            <a:r>
              <a:rPr lang="ru-RU" sz="2400" b="1" dirty="0"/>
              <a:t>Стоп</a:t>
            </a:r>
          </a:p>
          <a:p>
            <a:pPr algn="ctr"/>
            <a:r>
              <a:rPr lang="ru-RU" sz="2400" b="1" dirty="0"/>
              <a:t>Сено</a:t>
            </a:r>
          </a:p>
          <a:p>
            <a:pPr algn="ctr"/>
            <a:r>
              <a:rPr lang="ru-RU" sz="2400" b="1" dirty="0"/>
              <a:t>Тень</a:t>
            </a:r>
          </a:p>
          <a:p>
            <a:pPr algn="ctr"/>
            <a:r>
              <a:rPr lang="ru-RU" sz="2400" b="1" dirty="0"/>
              <a:t>Пень</a:t>
            </a:r>
          </a:p>
        </p:txBody>
      </p:sp>
      <p:sp>
        <p:nvSpPr>
          <p:cNvPr id="139270" name="TextBox 10"/>
          <p:cNvSpPr txBox="1">
            <a:spLocks noChangeArrowheads="1"/>
          </p:cNvSpPr>
          <p:nvPr/>
        </p:nvSpPr>
        <p:spPr bwMode="auto">
          <a:xfrm>
            <a:off x="6876256" y="1628800"/>
            <a:ext cx="1357313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Тип</a:t>
            </a:r>
          </a:p>
          <a:p>
            <a:pPr algn="ctr"/>
            <a:r>
              <a:rPr lang="ru-RU" sz="2400" b="1" dirty="0"/>
              <a:t>Питон</a:t>
            </a:r>
          </a:p>
          <a:p>
            <a:pPr algn="ctr"/>
            <a:r>
              <a:rPr lang="ru-RU" sz="2400" b="1" dirty="0"/>
              <a:t>Месть</a:t>
            </a:r>
          </a:p>
          <a:p>
            <a:pPr algn="ctr"/>
            <a:r>
              <a:rPr lang="ru-RU" sz="2400" b="1" dirty="0"/>
              <a:t>Тмин</a:t>
            </a:r>
          </a:p>
          <a:p>
            <a:pPr algn="ctr"/>
            <a:r>
              <a:rPr lang="ru-RU" sz="2400" b="1" dirty="0"/>
              <a:t>Сени</a:t>
            </a:r>
          </a:p>
          <a:p>
            <a:pPr algn="ctr"/>
            <a:r>
              <a:rPr lang="ru-RU" sz="2400" b="1" dirty="0"/>
              <a:t>Енот</a:t>
            </a:r>
          </a:p>
          <a:p>
            <a:pPr algn="ctr"/>
            <a:r>
              <a:rPr lang="ru-RU" sz="2400" b="1" dirty="0"/>
              <a:t>Ось</a:t>
            </a:r>
          </a:p>
          <a:p>
            <a:pPr algn="ctr"/>
            <a:endParaRPr lang="ru-RU" b="1" dirty="0"/>
          </a:p>
        </p:txBody>
      </p:sp>
      <p:pic>
        <p:nvPicPr>
          <p:cNvPr id="8" name="i-main-pic" descr="Картинка 18 из 2879"/>
          <p:cNvPicPr>
            <a:picLocks noChangeAspect="1" noChangeArrowheads="1"/>
          </p:cNvPicPr>
          <p:nvPr/>
        </p:nvPicPr>
        <p:blipFill>
          <a:blip r:embed="rId2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0" y="1700808"/>
            <a:ext cx="2142331" cy="199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55576" y="188640"/>
            <a:ext cx="7643865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Проверь себя! 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616115/0a55f97f-dd94-4cdc-b452-fad3e6a07cce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628800"/>
            <a:ext cx="2422580" cy="3103219"/>
          </a:xfrm>
          <a:prstGeom prst="rect">
            <a:avLst/>
          </a:prstGeom>
          <a:noFill/>
        </p:spPr>
      </p:pic>
      <p:pic>
        <p:nvPicPr>
          <p:cNvPr id="3" name="Picture 4" descr="https://yt3.ggpht.com/a/AATXAJzxvavPHHw6npoaJBWZzNKvzUK16fmYbG39lvHx=s900-c-k-c0xffffffff-no-rj-mo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114400"/>
            <a:ext cx="1800200" cy="3871392"/>
          </a:xfrm>
          <a:prstGeom prst="rect">
            <a:avLst/>
          </a:prstGeom>
          <a:noFill/>
        </p:spPr>
      </p:pic>
      <p:pic>
        <p:nvPicPr>
          <p:cNvPr id="4" name="Picture 6" descr="https://nsportal.ru/sites/default/files/2018/09/30/yo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30748" y="1268760"/>
            <a:ext cx="1749128" cy="3717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300" dirty="0">
                <a:solidFill>
                  <a:srgbClr val="C00000"/>
                </a:solidFill>
                <a:latin typeface="Impact" pitchFamily="34" charset="0"/>
              </a:rPr>
              <a:t>О </a:t>
            </a:r>
            <a:r>
              <a:rPr lang="ru-RU" spc="300" dirty="0" smtClean="0">
                <a:solidFill>
                  <a:srgbClr val="C00000"/>
                </a:solidFill>
                <a:latin typeface="Impact" pitchFamily="34" charset="0"/>
              </a:rPr>
              <a:t>деятельности  </a:t>
            </a:r>
            <a:br>
              <a:rPr lang="ru-RU" spc="300" dirty="0" smtClean="0">
                <a:solidFill>
                  <a:srgbClr val="C00000"/>
                </a:solidFill>
                <a:latin typeface="Impact" pitchFamily="34" charset="0"/>
              </a:rPr>
            </a:br>
            <a:r>
              <a:rPr lang="ru-RU" spc="300" dirty="0" smtClean="0">
                <a:solidFill>
                  <a:srgbClr val="C00000"/>
                </a:solidFill>
                <a:latin typeface="Impact" pitchFamily="34" charset="0"/>
              </a:rPr>
              <a:t>Кирилла </a:t>
            </a:r>
            <a:r>
              <a:rPr lang="ru-RU" spc="300" dirty="0">
                <a:solidFill>
                  <a:srgbClr val="C00000"/>
                </a:solidFill>
                <a:latin typeface="Impact" pitchFamily="34" charset="0"/>
              </a:rPr>
              <a:t>и </a:t>
            </a:r>
            <a:r>
              <a:rPr lang="ru-RU" spc="300" dirty="0" err="1">
                <a:solidFill>
                  <a:srgbClr val="C00000"/>
                </a:solidFill>
                <a:latin typeface="Impact" pitchFamily="34" charset="0"/>
              </a:rPr>
              <a:t>Мефодия</a:t>
            </a:r>
            <a:endParaRPr lang="ru-RU" spc="3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896544" cy="4525962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b="1" dirty="0"/>
              <a:t>В 863 году  </a:t>
            </a:r>
            <a:r>
              <a:rPr lang="ru-RU" dirty="0" smtClean="0"/>
              <a:t>посольство </a:t>
            </a:r>
            <a:r>
              <a:rPr lang="ru-RU" dirty="0"/>
              <a:t>правителя </a:t>
            </a:r>
            <a:r>
              <a:rPr lang="ru-RU" dirty="0" err="1"/>
              <a:t>Великоморавской</a:t>
            </a:r>
            <a:r>
              <a:rPr lang="ru-RU" dirty="0"/>
              <a:t> державы </a:t>
            </a:r>
            <a:r>
              <a:rPr lang="ru-RU" sz="2800" dirty="0" smtClean="0"/>
              <a:t>(Чехия, Словакия, Богемия, часть Австрии и Венгрии) </a:t>
            </a:r>
            <a:r>
              <a:rPr lang="ru-RU" dirty="0" smtClean="0"/>
              <a:t>князя Ростислава  просило </a:t>
            </a:r>
            <a:r>
              <a:rPr lang="ru-RU" dirty="0"/>
              <a:t>у императора Михаила прислать учителей для проповеди в недавно принявшей христианство стране</a:t>
            </a:r>
          </a:p>
        </p:txBody>
      </p:sp>
      <p:pic>
        <p:nvPicPr>
          <p:cNvPr id="5" name="Рисунок 4" descr="http://www.rosinka.vrn.ru/ru_yaz/images/kir_mif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1700808"/>
            <a:ext cx="3435797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689157" y="5850276"/>
            <a:ext cx="2454843" cy="100772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ru-RU" sz="1800" i="1" dirty="0" smtClean="0"/>
              <a:t>МБОУ «ЦО №22»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800" b="1" i="1" dirty="0" smtClean="0"/>
              <a:t>Кострюкова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800" b="1" i="1" dirty="0" smtClean="0"/>
              <a:t>Татьяна Сергеевна </a:t>
            </a:r>
            <a:endParaRPr lang="ru-RU" sz="1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pc="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Славянские азбуки: </a:t>
            </a:r>
            <a:r>
              <a:rPr lang="ru-RU" sz="40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40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ru-RU" sz="40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кириллица </a:t>
            </a:r>
            <a:r>
              <a:rPr lang="ru-RU" sz="4000" spc="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и глаголица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Глаголица</a:t>
            </a:r>
            <a:endParaRPr lang="ru-RU" dirty="0"/>
          </a:p>
        </p:txBody>
      </p:sp>
      <p:sp>
        <p:nvSpPr>
          <p:cNvPr id="16388" name="Содержимое 3"/>
          <p:cNvSpPr>
            <a:spLocks noGrp="1"/>
          </p:cNvSpPr>
          <p:nvPr>
            <p:ph sz="half" idx="2"/>
          </p:nvPr>
        </p:nvSpPr>
        <p:spPr>
          <a:xfrm>
            <a:off x="0" y="2357438"/>
            <a:ext cx="4497388" cy="395128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200" dirty="0" smtClean="0"/>
              <a:t>	Кирилл и </a:t>
            </a:r>
            <a:r>
              <a:rPr lang="ru-RU" sz="3200" dirty="0" err="1" smtClean="0"/>
              <a:t>Мефодий</a:t>
            </a:r>
            <a:r>
              <a:rPr lang="ru-RU" sz="3200" dirty="0" smtClean="0"/>
              <a:t> "переложили" звуки славянского языка на пергамент с помощью той глаголицы.</a:t>
            </a:r>
          </a:p>
          <a:p>
            <a:pPr algn="ctr">
              <a:buFont typeface="Arial" charset="0"/>
              <a:buNone/>
            </a:pPr>
            <a:r>
              <a:rPr lang="ru-RU" sz="3200" dirty="0" smtClean="0"/>
              <a:t>Начертания букв </a:t>
            </a:r>
          </a:p>
          <a:p>
            <a:pPr algn="ctr">
              <a:buFont typeface="Arial" charset="0"/>
              <a:buNone/>
            </a:pPr>
            <a:r>
              <a:rPr lang="ru-RU" sz="3200" dirty="0" smtClean="0"/>
              <a:t>не сохранились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Кириллица</a:t>
            </a:r>
            <a:endParaRPr lang="ru-RU" dirty="0"/>
          </a:p>
        </p:txBody>
      </p:sp>
      <p:sp>
        <p:nvSpPr>
          <p:cNvPr id="16390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2357438"/>
            <a:ext cx="4041775" cy="39512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smtClean="0"/>
              <a:t>	В 893 г. появилась кириллица, которая со временем вытеснила глаголицу во всех славянских странах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1430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Алфавит, который придумал Кирилл, называется кириллица. </a:t>
            </a:r>
            <a:br>
              <a:rPr lang="ru-RU" sz="2000" dirty="0" smtClean="0"/>
            </a:br>
            <a:r>
              <a:rPr lang="ru-RU" sz="2000" dirty="0" smtClean="0"/>
              <a:t>Алфавит </a:t>
            </a:r>
            <a:r>
              <a:rPr lang="ru-RU" sz="2000" dirty="0" err="1" smtClean="0"/>
              <a:t>Мефодия</a:t>
            </a:r>
            <a:r>
              <a:rPr lang="ru-RU" sz="2000" dirty="0" smtClean="0"/>
              <a:t>  называется глаголица </a:t>
            </a:r>
            <a:br>
              <a:rPr lang="ru-RU" sz="2000" dirty="0" smtClean="0"/>
            </a:br>
            <a:r>
              <a:rPr lang="ru-RU" sz="2000" dirty="0" smtClean="0"/>
              <a:t>(от слова «глагол», что обозначает «речь», «слово»).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1000" y="1371600"/>
            <a:ext cx="4479032" cy="5257800"/>
          </a:xfrm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436096" y="1670562"/>
            <a:ext cx="3322067" cy="485180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C00000"/>
                </a:solidFill>
              </a:rPr>
              <a:t>Вот как выглядит глаголица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624" y="1268760"/>
            <a:ext cx="6629400" cy="4953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60673/0017-021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Кириллица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pc="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Кириллическое письмо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4048" y="1643063"/>
            <a:ext cx="3854202" cy="3214687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ru-RU" dirty="0"/>
              <a:t>Образцом для написания букв кириллицы послужили знаки греческого уставного алфавита</a:t>
            </a:r>
          </a:p>
        </p:txBody>
      </p:sp>
      <p:pic>
        <p:nvPicPr>
          <p:cNvPr id="24578" name="Picture 2" descr="book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428750"/>
            <a:ext cx="4559300" cy="3643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3" name="Прямоугольник 8"/>
          <p:cNvSpPr>
            <a:spLocks noChangeArrowheads="1"/>
          </p:cNvSpPr>
          <p:nvPr/>
        </p:nvSpPr>
        <p:spPr bwMode="auto">
          <a:xfrm>
            <a:off x="500063" y="5357813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alibri" pitchFamily="34" charset="0"/>
              </a:rPr>
              <a:t>Устав</a:t>
            </a:r>
            <a:r>
              <a:rPr lang="ru-RU" sz="2400" dirty="0">
                <a:latin typeface="Calibri" pitchFamily="34" charset="0"/>
              </a:rPr>
              <a:t> - это такое письмо, когда буквы пишутся прямо на одинаковом расстоянии друг от друга, без наклона - они как бы "уставлены"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pc="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Кириллическое письмо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929188" y="1643063"/>
            <a:ext cx="3929062" cy="3214687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С </a:t>
            </a:r>
            <a:r>
              <a:rPr lang="ru-RU" dirty="0"/>
              <a:t>середины XIV столетия получил распространение </a:t>
            </a:r>
            <a:r>
              <a:rPr lang="ru-RU" b="1" dirty="0"/>
              <a:t>полуустав</a:t>
            </a:r>
            <a:r>
              <a:rPr lang="ru-RU" dirty="0"/>
              <a:t>, который был менее красив, чем устав зато позволял писать быстрее</a:t>
            </a:r>
          </a:p>
        </p:txBody>
      </p:sp>
      <p:sp>
        <p:nvSpPr>
          <p:cNvPr id="18436" name="Прямоугольник 8"/>
          <p:cNvSpPr>
            <a:spLocks noChangeArrowheads="1"/>
          </p:cNvSpPr>
          <p:nvPr/>
        </p:nvSpPr>
        <p:spPr bwMode="auto">
          <a:xfrm>
            <a:off x="500063" y="5072063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Calibri" pitchFamily="34" charset="0"/>
              </a:rPr>
              <a:t>Появился наклон в буквах, их </a:t>
            </a:r>
            <a:r>
              <a:rPr lang="ru-RU" sz="2400" dirty="0" err="1">
                <a:latin typeface="Calibri" pitchFamily="34" charset="0"/>
              </a:rPr>
              <a:t>геометричность</a:t>
            </a:r>
            <a:r>
              <a:rPr lang="ru-RU" sz="2400" dirty="0">
                <a:latin typeface="Calibri" pitchFamily="34" charset="0"/>
              </a:rPr>
              <a:t> не так заметна; перестало выдерживаться соотношение толстых </a:t>
            </a:r>
            <a:endParaRPr lang="ru-RU" sz="2400" dirty="0" smtClean="0">
              <a:latin typeface="Calibri" pitchFamily="34" charset="0"/>
            </a:endParaRPr>
          </a:p>
          <a:p>
            <a:pPr algn="ctr"/>
            <a:r>
              <a:rPr lang="ru-RU" sz="2400" dirty="0" smtClean="0">
                <a:latin typeface="Calibri" pitchFamily="34" charset="0"/>
              </a:rPr>
              <a:t>и </a:t>
            </a:r>
            <a:r>
              <a:rPr lang="ru-RU" sz="2400" dirty="0">
                <a:latin typeface="Calibri" pitchFamily="34" charset="0"/>
              </a:rPr>
              <a:t>тонких линий; текст уже делился на слова</a:t>
            </a:r>
          </a:p>
        </p:txBody>
      </p:sp>
      <p:pic>
        <p:nvPicPr>
          <p:cNvPr id="25602" name="Picture 2" descr="book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428750"/>
            <a:ext cx="5053013" cy="3357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897</Words>
  <Application>Microsoft Office PowerPoint</Application>
  <PresentationFormat>Экран (4:3)</PresentationFormat>
  <Paragraphs>179</Paragraphs>
  <Slides>28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Точечный рисунок</vt:lpstr>
      <vt:lpstr>Из истории русской письменности </vt:lpstr>
      <vt:lpstr>Создатели русской азбуки </vt:lpstr>
      <vt:lpstr>О деятельности   Кирилла и Мефодия</vt:lpstr>
      <vt:lpstr>Славянские азбуки:  кириллица и глаголица</vt:lpstr>
      <vt:lpstr>Алфавит, который придумал Кирилл, называется кириллица.  Алфавит Мефодия  называется глаголица  (от слова «глагол», что обозначает «речь», «слово»). </vt:lpstr>
      <vt:lpstr>Вот как выглядит глаголица</vt:lpstr>
      <vt:lpstr>Кириллица </vt:lpstr>
      <vt:lpstr>Кириллическое письмо</vt:lpstr>
      <vt:lpstr>Кириллическое письмо</vt:lpstr>
      <vt:lpstr>Кириллическое письмо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Исчезнувшие буквы</vt:lpstr>
      <vt:lpstr>Слайд 21</vt:lpstr>
      <vt:lpstr>Слайд 22</vt:lpstr>
      <vt:lpstr>Где искать пропавшие буквы? </vt:lpstr>
      <vt:lpstr>Вспомните известные вам пословицы  и поговорки, в которых встречаются старинные названия букв </vt:lpstr>
      <vt:lpstr>Попробуйте прочитать пословицы, записанные в архаичной орфографии 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славянской письменности и культуры</dc:title>
  <dc:creator>Татьяна</dc:creator>
  <cp:lastModifiedBy>Татьяна </cp:lastModifiedBy>
  <cp:revision>39</cp:revision>
  <dcterms:created xsi:type="dcterms:W3CDTF">2008-05-23T01:28:37Z</dcterms:created>
  <dcterms:modified xsi:type="dcterms:W3CDTF">2021-06-11T13:28:04Z</dcterms:modified>
</cp:coreProperties>
</file>