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60" r:id="rId4"/>
  </p:sldMasterIdLst>
  <p:notesMasterIdLst>
    <p:notesMasterId r:id="rId14"/>
  </p:notesMasterIdLst>
  <p:handoutMasterIdLst>
    <p:handoutMasterId r:id="rId15"/>
  </p:handoutMasterIdLst>
  <p:sldIdLst>
    <p:sldId id="268" r:id="rId5"/>
    <p:sldId id="269" r:id="rId6"/>
    <p:sldId id="262" r:id="rId7"/>
    <p:sldId id="272" r:id="rId8"/>
    <p:sldId id="273" r:id="rId9"/>
    <p:sldId id="274" r:id="rId10"/>
    <p:sldId id="275" r:id="rId11"/>
    <p:sldId id="276" r:id="rId12"/>
    <p:sldId id="257" r:id="rId13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3E57"/>
    <a:srgbClr val="184259"/>
    <a:srgbClr val="9C4E4E"/>
    <a:srgbClr val="700000"/>
    <a:srgbClr val="5E2001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F5AB1C69-6EDB-4FF4-983F-18BD219EF32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52" autoAdjust="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4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194FFE89-DD1A-434A-B46E-FC016168196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05BBA22-1009-4062-B497-20D4D1F4208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F003D6EC-8D86-40AE-BCDD-CB01875363F0}" type="datetime1">
              <a:rPr lang="ru-RU" smtClean="0"/>
              <a:t>13.01.2021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265305A3-EF7C-4109-870C-75957F87F89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/>
          </a:p>
        </p:txBody>
      </p:sp>
      <p:sp>
        <p:nvSpPr>
          <p:cNvPr id="5" name="Номер слайда 4">
            <a:extLst>
              <a:ext uri="{FF2B5EF4-FFF2-40B4-BE49-F238E27FC236}">
                <a16:creationId xmlns:a16="http://schemas.microsoft.com/office/drawing/2014/main" id="{A65183E6-2BF7-4148-8288-DCAD651FB94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E6FCA6C9-E2E2-4922-B1A7-E6462166C8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59682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7BC66B-B4AC-4633-A1A7-233B774CF881}" type="datetime1">
              <a:rPr lang="ru-RU" smtClean="0"/>
              <a:pPr/>
              <a:t>13.01.2021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0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22C70E52-1238-4A7F-867E-2F90BFCA0D60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534581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2336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37538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564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845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87165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6456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3811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35040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22C70E52-1238-4A7F-867E-2F90BFCA0D6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264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685801" y="1869601"/>
            <a:ext cx="10840914" cy="3921600"/>
          </a:xfrm>
        </p:spPr>
        <p:txBody>
          <a:bodyPr rtlCol="0" anchor="t" anchorCtr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FC2C154-9245-4EAA-8ADE-33D1A7EC5680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8" name="Прямая соединительная линия 7">
            <a:extLst>
              <a:ext uri="{FF2B5EF4-FFF2-40B4-BE49-F238E27FC236}">
                <a16:creationId xmlns:a16="http://schemas.microsoft.com/office/drawing/2014/main" id="{328F7C25-BFB6-430F-87B6-7D0D2C7493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2343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0262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685801" y="609601"/>
            <a:ext cx="10840913" cy="3124199"/>
          </a:xfrm>
        </p:spPr>
        <p:txBody>
          <a:bodyPr rtlCol="0" anchor="ctr">
            <a:normAutofit/>
          </a:bodyPr>
          <a:lstStyle>
            <a:lvl1pPr algn="l">
              <a:defRPr sz="3000" b="0" cap="none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3733800"/>
            <a:ext cx="10840914" cy="2057400"/>
          </a:xfrm>
        </p:spPr>
        <p:txBody>
          <a:bodyPr rtlCol="0"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670F7E0-5A37-4C1B-B001-12D253A333A6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326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 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0E4AE4C-9F8E-41E2-89BA-C86A7744736A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51064991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 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665BCD0-99CC-4906-918D-1116AF1A79A1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3" name="Нижний колонтитул 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453706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 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" y="1786"/>
            <a:ext cx="12188825" cy="685621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76500" y="2716272"/>
            <a:ext cx="8683625" cy="2421464"/>
          </a:xfrm>
        </p:spPr>
        <p:txBody>
          <a:bodyPr rtlCol="0"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Подзаголовок 2"/>
          <p:cNvSpPr>
            <a:spLocks noGrp="1"/>
          </p:cNvSpPr>
          <p:nvPr>
            <p:ph type="subTitle" idx="1"/>
          </p:nvPr>
        </p:nvSpPr>
        <p:spPr>
          <a:xfrm>
            <a:off x="2476500" y="5137736"/>
            <a:ext cx="8683625" cy="73284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 rtlCol="0"/>
          <a:lstStyle/>
          <a:p>
            <a:pPr rtl="0"/>
            <a:fld id="{9A8996FA-BFC3-4EAC-AAB9-45C2EF3838CE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40629371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552450" y="1874308"/>
            <a:ext cx="3814235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Объект 2"/>
          <p:cNvSpPr>
            <a:spLocks noGrp="1"/>
          </p:cNvSpPr>
          <p:nvPr>
            <p:ph idx="1"/>
          </p:nvPr>
        </p:nvSpPr>
        <p:spPr>
          <a:xfrm>
            <a:off x="4648200" y="0"/>
            <a:ext cx="7543800" cy="6856214"/>
          </a:xfrm>
        </p:spPr>
        <p:txBody>
          <a:bodyPr rtlCol="0" anchor="ctr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552450" y="3134308"/>
            <a:ext cx="3814235" cy="2016600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064A484-6A61-465E-A582-FF16A82B5833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2006338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Описание заголовка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840914" cy="1260000"/>
          </a:xfrm>
        </p:spPr>
        <p:txBody>
          <a:bodyPr rtlCol="0" anchor="ctr" anchorCtr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5799" y="1881824"/>
            <a:ext cx="10840914" cy="1032826"/>
          </a:xfrm>
        </p:spPr>
        <p:txBody>
          <a:bodyPr rtlCol="0" anchor="t" anchorCtr="0">
            <a:no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DF276643-78B9-443D-A21B-5D8D71E872B6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Текст 5">
            <a:extLst>
              <a:ext uri="{FF2B5EF4-FFF2-40B4-BE49-F238E27FC236}">
                <a16:creationId xmlns:a16="http://schemas.microsoft.com/office/drawing/2014/main" id="{B47DAE59-9D63-4159-8F3E-560C31F19A8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16192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sp>
        <p:nvSpPr>
          <p:cNvPr id="12" name="Текст 2">
            <a:extLst>
              <a:ext uri="{FF2B5EF4-FFF2-40B4-BE49-F238E27FC236}">
                <a16:creationId xmlns:a16="http://schemas.microsoft.com/office/drawing/2014/main" id="{4249143D-80A5-4E4C-BBFD-F253500CE226}"/>
              </a:ext>
            </a:extLst>
          </p:cNvPr>
          <p:cNvSpPr>
            <a:spLocks noGrp="1"/>
          </p:cNvSpPr>
          <p:nvPr>
            <p:ph type="body" idx="13"/>
          </p:nvPr>
        </p:nvSpPr>
        <p:spPr>
          <a:xfrm>
            <a:off x="685799" y="2914650"/>
            <a:ext cx="10840914" cy="502126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0" name="Текст 5">
            <a:extLst>
              <a:ext uri="{FF2B5EF4-FFF2-40B4-BE49-F238E27FC236}">
                <a16:creationId xmlns:a16="http://schemas.microsoft.com/office/drawing/2014/main" id="{B06123F0-984B-4EF8-9945-3621C401B7AD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7465366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21" name="Текст 5">
            <a:extLst>
              <a:ext uri="{FF2B5EF4-FFF2-40B4-BE49-F238E27FC236}">
                <a16:creationId xmlns:a16="http://schemas.microsoft.com/office/drawing/2014/main" id="{A669C074-A9BE-4B07-ACEE-3B34AAC8B9E7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9548424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9" name="Текст 5">
            <a:extLst>
              <a:ext uri="{FF2B5EF4-FFF2-40B4-BE49-F238E27FC236}">
                <a16:creationId xmlns:a16="http://schemas.microsoft.com/office/drawing/2014/main" id="{84A40D78-D6DD-41A7-A132-9D48DF8649A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382308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18" name="Текст 5">
            <a:extLst>
              <a:ext uri="{FF2B5EF4-FFF2-40B4-BE49-F238E27FC236}">
                <a16:creationId xmlns:a16="http://schemas.microsoft.com/office/drawing/2014/main" id="{4A9CFAA7-850F-4C92-A9BE-56452E5CA04D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99250" y="3837470"/>
            <a:ext cx="1310050" cy="959003"/>
          </a:xfrm>
        </p:spPr>
        <p:txBody>
          <a:bodyPr rtlCol="0">
            <a:noAutofit/>
          </a:bodyPr>
          <a:lstStyle>
            <a:lvl1pPr marL="0" indent="0" algn="ctr">
              <a:buNone/>
              <a:defRPr sz="1200"/>
            </a:lvl1pPr>
            <a:lvl3pPr algn="ctr">
              <a:defRPr sz="1200"/>
            </a:lvl3pPr>
            <a:lvl5pPr marL="1828800" indent="0"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cxnSp>
        <p:nvCxnSpPr>
          <p:cNvPr id="14" name="Прямая соединительная линия 13">
            <a:extLst>
              <a:ext uri="{FF2B5EF4-FFF2-40B4-BE49-F238E27FC236}">
                <a16:creationId xmlns:a16="http://schemas.microsoft.com/office/drawing/2014/main" id="{CC5A0CF1-9FE7-4149-97DC-5221639144C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rot="16200000">
            <a:off x="-185517" y="1242483"/>
            <a:ext cx="504000" cy="0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936392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1457326" y="995967"/>
            <a:ext cx="6238874" cy="1260000"/>
          </a:xfrm>
        </p:spPr>
        <p:txBody>
          <a:bodyPr rtlCol="0" anchor="ctr" anchorCtr="0">
            <a:noAutofit/>
          </a:bodyPr>
          <a:lstStyle>
            <a:lvl1pPr algn="r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4" name="Рисунок 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8014200" y="995968"/>
            <a:ext cx="3492000" cy="4866064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1085849" y="2255967"/>
            <a:ext cx="6610351" cy="3476618"/>
          </a:xfrm>
        </p:spPr>
        <p:txBody>
          <a:bodyPr rtlCol="0" anchor="t"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BADD9B9-C473-4B24-8BB0-CAA4E6C33546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969382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прав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657974" y="995968"/>
            <a:ext cx="4848225" cy="1260000"/>
          </a:xfrm>
        </p:spPr>
        <p:txBody>
          <a:bodyPr rtlCol="0" anchor="ctr" anchorCtr="0">
            <a:normAutofit/>
          </a:bodyPr>
          <a:lstStyle>
            <a:lvl1pPr algn="l">
              <a:defRPr sz="3000" b="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4" name="Рисунок 2"/>
          <p:cNvSpPr>
            <a:spLocks noGrp="1" noChangeAspect="1"/>
          </p:cNvSpPr>
          <p:nvPr>
            <p:ph type="pic" idx="1" hasCustomPrompt="1"/>
          </p:nvPr>
        </p:nvSpPr>
        <p:spPr bwMode="blackGray">
          <a:xfrm>
            <a:off x="727574" y="914400"/>
            <a:ext cx="5749425" cy="4818185"/>
          </a:xfrm>
          <a:prstGeom prst="roundRect">
            <a:avLst>
              <a:gd name="adj" fmla="val 2371"/>
            </a:avLst>
          </a:prstGeom>
          <a:solidFill>
            <a:schemeClr val="bg2">
              <a:lumMod val="75000"/>
              <a:lumOff val="25000"/>
            </a:schemeClr>
          </a:solidFill>
          <a:ln w="28575" cap="sq" cmpd="sng">
            <a:solidFill>
              <a:schemeClr val="accent3">
                <a:lumMod val="50000"/>
              </a:schemeClr>
            </a:solidFill>
            <a:miter lim="800000"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rtl="0"/>
            <a:r>
              <a:rPr lang="ru-RU" noProof="0"/>
              <a:t>Щелкните значок, чтобы добавить изображение</a:t>
            </a:r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6657974" y="2255968"/>
            <a:ext cx="4848225" cy="3476617"/>
          </a:xfrm>
        </p:spPr>
        <p:txBody>
          <a:bodyPr rtlCol="0"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038CDBD-D89E-4D27-9D3E-D8C8B6B71053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83295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 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Надпись 14"/>
          <p:cNvSpPr txBox="1"/>
          <p:nvPr/>
        </p:nvSpPr>
        <p:spPr bwMode="white">
          <a:xfrm>
            <a:off x="10571243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»</a:t>
            </a:r>
          </a:p>
        </p:txBody>
      </p:sp>
      <p:sp>
        <p:nvSpPr>
          <p:cNvPr id="11" name="Надпись 10"/>
          <p:cNvSpPr txBox="1"/>
          <p:nvPr/>
        </p:nvSpPr>
        <p:spPr bwMode="white">
          <a:xfrm>
            <a:off x="100262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 rtl="0"/>
            <a:r>
              <a:rPr lang="ru-RU" sz="8000" noProof="0">
                <a:solidFill>
                  <a:schemeClr val="tx1"/>
                </a:solidFill>
                <a:effectLst/>
              </a:rPr>
              <a:t>«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>
          <a:xfrm>
            <a:off x="1320801" y="609601"/>
            <a:ext cx="9550399" cy="2743199"/>
          </a:xfrm>
        </p:spPr>
        <p:txBody>
          <a:bodyPr rtlCol="0" anchor="ctr">
            <a:normAutofit/>
          </a:bodyPr>
          <a:lstStyle>
            <a:lvl1pPr algn="ctr">
              <a:defRPr sz="3000" b="0" i="1" cap="none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10" name="Текст 9"/>
          <p:cNvSpPr>
            <a:spLocks noGrp="1"/>
          </p:cNvSpPr>
          <p:nvPr>
            <p:ph type="body" sz="quarter" idx="13"/>
          </p:nvPr>
        </p:nvSpPr>
        <p:spPr>
          <a:xfrm>
            <a:off x="1426408" y="3352800"/>
            <a:ext cx="9339184" cy="381000"/>
          </a:xfrm>
        </p:spPr>
        <p:txBody>
          <a:bodyPr rtlCol="0"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7" name="Прямоугольник: Скругленные углы 6">
            <a:extLst>
              <a:ext uri="{FF2B5EF4-FFF2-40B4-BE49-F238E27FC236}">
                <a16:creationId xmlns:a16="http://schemas.microsoft.com/office/drawing/2014/main" id="{1AD7857E-8E0E-4AC1-ABDC-E42462C788DE}"/>
              </a:ext>
            </a:extLst>
          </p:cNvPr>
          <p:cNvSpPr/>
          <p:nvPr userDrawn="1"/>
        </p:nvSpPr>
        <p:spPr>
          <a:xfrm>
            <a:off x="1750844" y="3962401"/>
            <a:ext cx="8690313" cy="1908173"/>
          </a:xfrm>
          <a:prstGeom prst="roundRect">
            <a:avLst>
              <a:gd name="adj" fmla="val 6552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57375" y="4021138"/>
            <a:ext cx="8486775" cy="1760537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31404BFC-187B-4B4A-9A90-8ECAA71AACA0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 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11534094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Celestia-R1---OverlayContentHD.png">
            <a:extLst>
              <a:ext uri="{FF2B5EF4-FFF2-40B4-BE49-F238E27FC236}">
                <a16:creationId xmlns:a16="http://schemas.microsoft.com/office/drawing/2014/main" id="{A1E35E73-B2F7-41DF-AAD2-58E6BE2710D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599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>
          <a:xfrm>
            <a:off x="685799" y="1869599"/>
            <a:ext cx="5202071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85800" y="2870201"/>
            <a:ext cx="5202071" cy="2916000"/>
          </a:xfrm>
          <a:prstGeom prst="roundRect">
            <a:avLst>
              <a:gd name="adj" fmla="val 2496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 4"/>
          <p:cNvSpPr>
            <a:spLocks noGrp="1"/>
          </p:cNvSpPr>
          <p:nvPr>
            <p:ph type="body" sz="quarter" idx="3"/>
          </p:nvPr>
        </p:nvSpPr>
        <p:spPr>
          <a:xfrm>
            <a:off x="6298270" y="1869599"/>
            <a:ext cx="5228444" cy="916228"/>
          </a:xfrm>
        </p:spPr>
        <p:txBody>
          <a:bodyPr rtlCol="0" anchor="ctr" anchorCtr="0">
            <a:no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 5"/>
          <p:cNvSpPr>
            <a:spLocks noGrp="1"/>
          </p:cNvSpPr>
          <p:nvPr>
            <p:ph sz="quarter" idx="4"/>
          </p:nvPr>
        </p:nvSpPr>
        <p:spPr>
          <a:xfrm>
            <a:off x="6298270" y="2870201"/>
            <a:ext cx="5202071" cy="2916000"/>
          </a:xfrm>
          <a:prstGeom prst="roundRect">
            <a:avLst>
              <a:gd name="adj" fmla="val 2798"/>
            </a:avLst>
          </a:prstGeom>
          <a:ln w="28575">
            <a:solidFill>
              <a:schemeClr val="accent3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txBody>
          <a:bodyPr rtlCol="0" anchor="t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 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731448E-31CF-4ED5-B8E5-44B98EED9B66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8" name="Нижний колонтитул 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2" name="Прямая соединительная линия 11">
            <a:extLst>
              <a:ext uri="{FF2B5EF4-FFF2-40B4-BE49-F238E27FC236}">
                <a16:creationId xmlns:a16="http://schemas.microsoft.com/office/drawing/2014/main" id="{8031B0A9-3E16-4C5B-A6CE-045BCB91A00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3976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6961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 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Заголовок 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840914" cy="1260000"/>
          </a:xfrm>
        </p:spPr>
        <p:txBody>
          <a:bodyPr rtlCol="0">
            <a:normAutofit/>
          </a:bodyPr>
          <a:lstStyle>
            <a:lvl1pPr>
              <a:defRPr sz="3000"/>
            </a:lvl1pPr>
          </a:lstStyle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9" name="Прямоугольник: Скругленные углы 8">
            <a:extLst>
              <a:ext uri="{FF2B5EF4-FFF2-40B4-BE49-F238E27FC236}">
                <a16:creationId xmlns:a16="http://schemas.microsoft.com/office/drawing/2014/main" id="{E44449DE-635B-4B23-9B8B-C95A5B8764DB}"/>
              </a:ext>
            </a:extLst>
          </p:cNvPr>
          <p:cNvSpPr/>
          <p:nvPr userDrawn="1"/>
        </p:nvSpPr>
        <p:spPr>
          <a:xfrm>
            <a:off x="663356" y="1790228"/>
            <a:ext cx="10863358" cy="4080348"/>
          </a:xfrm>
          <a:prstGeom prst="roundRect">
            <a:avLst>
              <a:gd name="adj" fmla="val 2634"/>
            </a:avLst>
          </a:prstGeom>
          <a:solidFill>
            <a:schemeClr val="accent3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2" y="1869600"/>
            <a:ext cx="5040000" cy="3921601"/>
          </a:xfrm>
          <a:prstGeom prst="roundRect">
            <a:avLst>
              <a:gd name="adj" fmla="val 1970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 3"/>
          <p:cNvSpPr>
            <a:spLocks noGrp="1"/>
          </p:cNvSpPr>
          <p:nvPr>
            <p:ph sz="half" idx="2"/>
          </p:nvPr>
        </p:nvSpPr>
        <p:spPr>
          <a:xfrm>
            <a:off x="6488644" y="1869601"/>
            <a:ext cx="5040000" cy="3921600"/>
          </a:xfrm>
          <a:prstGeom prst="roundRect">
            <a:avLst>
              <a:gd name="adj" fmla="val 2211"/>
            </a:avLst>
          </a:prstGeom>
          <a:ln w="28575">
            <a:noFill/>
          </a:ln>
          <a:effectLst/>
        </p:spPr>
        <p:txBody>
          <a:bodyPr rtlCol="0" anchor="t" anchorCtr="0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0D5F7A5-016A-40DC-9267-CD570A4FFE11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  <p:cxnSp>
        <p:nvCxnSpPr>
          <p:cNvPr id="10" name="Прямая соединительная линия 9">
            <a:extLst>
              <a:ext uri="{FF2B5EF4-FFF2-40B4-BE49-F238E27FC236}">
                <a16:creationId xmlns:a16="http://schemas.microsoft.com/office/drawing/2014/main" id="{E8539E0A-8009-4A6E-A7A1-5AEFA52206C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/>
          </p:cNvCxnSpPr>
          <p:nvPr userDrawn="1"/>
        </p:nvCxnSpPr>
        <p:spPr>
          <a:xfrm flipV="1">
            <a:off x="57150" y="996911"/>
            <a:ext cx="3666" cy="491143"/>
          </a:xfrm>
          <a:prstGeom prst="line">
            <a:avLst/>
          </a:prstGeom>
          <a:ln w="127000" cap="sq">
            <a:solidFill>
              <a:schemeClr val="accent3"/>
            </a:solidFill>
            <a:miter lim="800000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23527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Gray">
      <p:bgPr>
        <a:gradFill flip="none" rotWithShape="1">
          <a:gsLst>
            <a:gs pos="0">
              <a:schemeClr val="accent3">
                <a:lumMod val="89000"/>
              </a:schemeClr>
            </a:gs>
            <a:gs pos="23000">
              <a:schemeClr val="accent3">
                <a:lumMod val="89000"/>
              </a:schemeClr>
            </a:gs>
            <a:gs pos="69000">
              <a:schemeClr val="accent3">
                <a:lumMod val="75000"/>
              </a:schemeClr>
            </a:gs>
            <a:gs pos="97000">
              <a:schemeClr val="accent3">
                <a:lumMod val="5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 1"/>
          <p:cNvSpPr>
            <a:spLocks noGrp="1"/>
          </p:cNvSpPr>
          <p:nvPr>
            <p:ph type="title"/>
          </p:nvPr>
        </p:nvSpPr>
        <p:spPr bwMode="white">
          <a:xfrm>
            <a:off x="685801" y="609600"/>
            <a:ext cx="10840914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 2"/>
          <p:cNvSpPr>
            <a:spLocks noGrp="1"/>
          </p:cNvSpPr>
          <p:nvPr>
            <p:ph type="body" idx="1"/>
          </p:nvPr>
        </p:nvSpPr>
        <p:spPr bwMode="white">
          <a:xfrm>
            <a:off x="685801" y="2142067"/>
            <a:ext cx="10840914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BC311F64-DBA9-4949-B98F-AC0ACC89C4D6}" type="datetime1">
              <a:rPr lang="ru-RU" noProof="0" smtClean="0"/>
              <a:t>13.01.2021</a:t>
            </a:fld>
            <a:endParaRPr lang="ru-RU" noProof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r>
              <a:rPr lang="ru-RU" noProof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66059" y="5870575"/>
            <a:ext cx="1260655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pPr rtl="0"/>
            <a:fld id="{5D99DD2A-B520-4620-9B43-64B657BA2D42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30090699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8" r:id="rId3"/>
    <p:sldLayoutId id="2147483679" r:id="rId4"/>
    <p:sldLayoutId id="2147483669" r:id="rId5"/>
    <p:sldLayoutId id="2147483680" r:id="rId6"/>
    <p:sldLayoutId id="2147483672" r:id="rId7"/>
    <p:sldLayoutId id="2147483665" r:id="rId8"/>
    <p:sldLayoutId id="2147483664" r:id="rId9"/>
    <p:sldLayoutId id="2147483671" r:id="rId10"/>
    <p:sldLayoutId id="2147483666" r:id="rId11"/>
    <p:sldLayoutId id="2147483667" r:id="rId12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9.jp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upport.office.com/ru-RU/article/edit-your-school-presentation-44445997-6769-4d44-8b30-f9e3050adbfb?ui=ru-RU&amp;rs=ru-RU&amp;ad=RU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35B398-1E7F-44AD-8356-8345134C958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sz="4500" dirty="0"/>
              <a:t>Самолеты </a:t>
            </a:r>
            <a:r>
              <a:rPr lang="ru-RU" sz="4500" dirty="0" err="1"/>
              <a:t>россии</a:t>
            </a:r>
            <a:r>
              <a:rPr lang="ru-RU" sz="4500" dirty="0"/>
              <a:t>:</a:t>
            </a:r>
            <a:br>
              <a:rPr lang="ru-RU" sz="4500" dirty="0"/>
            </a:br>
            <a:r>
              <a:rPr lang="ru-RU" sz="4500" dirty="0"/>
              <a:t>Бе-200 «Альтаир»</a:t>
            </a:r>
            <a:br>
              <a:rPr lang="ru-RU" sz="4500" dirty="0"/>
            </a:br>
            <a:r>
              <a:rPr lang="ru-RU" sz="4500" dirty="0"/>
              <a:t> (самолет-амфибия)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52A3D91-AB3F-4EDF-B87E-FDDF6C5DC4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37183" y="5300869"/>
            <a:ext cx="8522942" cy="1269747"/>
          </a:xfrm>
        </p:spPr>
        <p:txBody>
          <a:bodyPr rtlCol="0">
            <a:normAutofit fontScale="62500" lnSpcReduction="20000"/>
          </a:bodyPr>
          <a:lstStyle/>
          <a:p>
            <a:pPr rtl="0"/>
            <a:r>
              <a:rPr lang="ru-RU" sz="2600" dirty="0"/>
              <a:t>Выполнил</a:t>
            </a:r>
            <a:r>
              <a:rPr lang="ru-RU" dirty="0"/>
              <a:t>: ученик </a:t>
            </a:r>
            <a:r>
              <a:rPr lang="ru-RU" dirty="0" smtClean="0"/>
              <a:t> ЗГ… </a:t>
            </a:r>
            <a:r>
              <a:rPr lang="ru-RU" dirty="0"/>
              <a:t>класса</a:t>
            </a:r>
          </a:p>
          <a:p>
            <a:pPr rtl="0"/>
            <a:r>
              <a:rPr lang="ru-RU" sz="2900" dirty="0"/>
              <a:t>Христофоров</a:t>
            </a:r>
            <a:r>
              <a:rPr lang="ru-RU" dirty="0"/>
              <a:t> Леонид</a:t>
            </a:r>
          </a:p>
          <a:p>
            <a:pPr rtl="0"/>
            <a:r>
              <a:rPr lang="ru-RU" sz="2600" dirty="0" err="1"/>
              <a:t>САнкт-Петербург</a:t>
            </a:r>
            <a:r>
              <a:rPr lang="ru-RU" dirty="0"/>
              <a:t>, </a:t>
            </a:r>
            <a:r>
              <a:rPr lang="ru-RU" dirty="0" err="1"/>
              <a:t>колпино</a:t>
            </a:r>
            <a:r>
              <a:rPr lang="ru-RU" dirty="0"/>
              <a:t>, </a:t>
            </a:r>
            <a:r>
              <a:rPr lang="ru-RU" dirty="0" smtClean="0"/>
              <a:t>2020</a:t>
            </a:r>
          </a:p>
          <a:p>
            <a:pPr rtl="0"/>
            <a:r>
              <a:rPr lang="ru-RU" dirty="0" smtClean="0"/>
              <a:t>Руководитель: Пунько Ольга Александровна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7F8CD4E-C8FA-4263-9ACB-223C43CCC6A9}"/>
              </a:ext>
            </a:extLst>
          </p:cNvPr>
          <p:cNvSpPr txBox="1"/>
          <p:nvPr/>
        </p:nvSpPr>
        <p:spPr>
          <a:xfrm>
            <a:off x="4028660" y="164462"/>
            <a:ext cx="7407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Школа №588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274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F32E04-E3CE-4175-B0D3-33D69BCB0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Цель проекта: </a:t>
            </a:r>
            <a:br>
              <a:rPr lang="ru-RU" dirty="0"/>
            </a:br>
            <a:r>
              <a:rPr lang="ru-RU" dirty="0"/>
              <a:t>выяснить, почему Бе-200 является самым необычным многоцелевым самолетом </a:t>
            </a:r>
            <a:r>
              <a:rPr lang="ru-RU" dirty="0" err="1"/>
              <a:t>россии</a:t>
            </a:r>
            <a:endParaRPr lang="ru-RU" dirty="0"/>
          </a:p>
        </p:txBody>
      </p:sp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143246E3-7553-49AE-80EA-63F22351CE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892164" y="1141343"/>
            <a:ext cx="6862971" cy="4575314"/>
          </a:xfrm>
        </p:spPr>
      </p:pic>
    </p:spTree>
    <p:extLst>
      <p:ext uri="{BB962C8B-B14F-4D97-AF65-F5344CB8AC3E}">
        <p14:creationId xmlns:p14="http://schemas.microsoft.com/office/powerpoint/2010/main" val="2342962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DED3C6-003C-4A2D-B351-F00A04BF62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1392" y="-384312"/>
            <a:ext cx="3631095" cy="5102086"/>
          </a:xfrm>
        </p:spPr>
        <p:txBody>
          <a:bodyPr rtlCol="0"/>
          <a:lstStyle/>
          <a:p>
            <a:pPr algn="l" rtl="0"/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Задачи проекта:</a:t>
            </a:r>
            <a:br>
              <a:rPr lang="ru-RU" sz="2400" dirty="0"/>
            </a:br>
            <a:r>
              <a:rPr lang="ru-RU" sz="2400" dirty="0"/>
              <a:t> </a:t>
            </a:r>
            <a:br>
              <a:rPr lang="ru-RU" sz="2400" dirty="0"/>
            </a:br>
            <a:r>
              <a:rPr lang="ru-RU" sz="2400" dirty="0"/>
              <a:t>*собрать информацию о летно-технических характеристиках самолета-амфибии  и его основных функциях</a:t>
            </a:r>
            <a:br>
              <a:rPr lang="ru-RU" sz="2400" dirty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*выявить  главные особенности</a:t>
            </a:r>
          </a:p>
        </p:txBody>
      </p:sp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4C7D318-DE77-439C-83DB-C37991EB25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5887" y="838200"/>
            <a:ext cx="6858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894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BE71A9-3DD2-40A0-A793-8A327B787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57975" y="805069"/>
            <a:ext cx="4646130" cy="5330687"/>
          </a:xfrm>
        </p:spPr>
        <p:txBody>
          <a:bodyPr rtlCol="0">
            <a:noAutofit/>
          </a:bodyPr>
          <a:lstStyle/>
          <a:p>
            <a:pPr rtl="0"/>
            <a:r>
              <a:rPr lang="ru-RU" dirty="0"/>
              <a:t>Гипотеза проекта: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допустим, что будет создана эскадрилья самолетов-амфибий бе-200для тушения пожаров в России и за рубежом.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Текст 3">
            <a:extLst>
              <a:ext uri="{FF2B5EF4-FFF2-40B4-BE49-F238E27FC236}">
                <a16:creationId xmlns:a16="http://schemas.microsoft.com/office/drawing/2014/main" id="{89E3F3D3-E33B-4CC0-A31E-7554F6BAEA6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657974" y="4943061"/>
            <a:ext cx="3930513" cy="789524"/>
          </a:xfrm>
        </p:spPr>
        <p:txBody>
          <a:bodyPr rtlCol="0"/>
          <a:lstStyle/>
          <a:p>
            <a:pPr rtl="0"/>
            <a:endParaRPr lang="ru-RU" dirty="0"/>
          </a:p>
          <a:p>
            <a:pPr rtl="0"/>
            <a:endParaRPr lang="ru-RU" dirty="0"/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B09E7E3-650D-4D61-A91C-1061A943ABE5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5247" r="524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43867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DF70BC9-4028-4C57-A49A-BB164F023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…мы забрали воду с Байкала и направились к ним. Подлетев к месту назначения, увидели страшную картину, два крупных пожара </a:t>
            </a:r>
            <a:r>
              <a:rPr lang="ru-RU" sz="2200" dirty="0" smtClean="0"/>
              <a:t>огромной площади  </a:t>
            </a:r>
            <a:r>
              <a:rPr lang="ru-RU" sz="2200" dirty="0"/>
              <a:t>начинают соединяться, а пожарные-парашютисты оказываются в огненной ловушке. Оценив ситуацию, </a:t>
            </a:r>
            <a:r>
              <a:rPr lang="ru-RU" sz="2200" dirty="0" smtClean="0"/>
              <a:t> </a:t>
            </a:r>
            <a:r>
              <a:rPr lang="ru-RU" sz="2200" dirty="0"/>
              <a:t>было принято решение совершить первые сбросы на верховой пожар, который стремительно подходил к лагерю. Уже после третьего слива огонь утратил свою силу, а последующие сбросы воды и эффективная работа наземных сил вовсе остановили огонь</a:t>
            </a:r>
            <a:endParaRPr lang="ru-RU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C059A28-6923-4B5B-9304-CCFE4E2B8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 rtlCol="0"/>
          <a:lstStyle/>
          <a:p>
            <a:r>
              <a:rPr lang="ru-RU" dirty="0"/>
              <a:t>командир самолёта-амфибии Александр </a:t>
            </a:r>
            <a:r>
              <a:rPr lang="ru-RU" dirty="0" err="1"/>
              <a:t>Маркохай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330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1CE1DA-3FCD-4498-BCBB-3618ED947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1" y="609599"/>
            <a:ext cx="8637103" cy="1260000"/>
          </a:xfrm>
        </p:spPr>
        <p:txBody>
          <a:bodyPr rtlCol="0">
            <a:normAutofit fontScale="90000"/>
          </a:bodyPr>
          <a:lstStyle/>
          <a:p>
            <a:r>
              <a:rPr lang="ru-RU" dirty="0"/>
              <a:t>С 2003 года Бе-200 используется для тушения лесных пожаров как в России, так и за рубежом.</a:t>
            </a:r>
          </a:p>
        </p:txBody>
      </p:sp>
      <p:pic>
        <p:nvPicPr>
          <p:cNvPr id="13" name="Рисунок 12" descr="Значок в виде ручки и бумаги">
            <a:extLst>
              <a:ext uri="{FF2B5EF4-FFF2-40B4-BE49-F238E27FC236}">
                <a16:creationId xmlns:a16="http://schemas.microsoft.com/office/drawing/2014/main" id="{CE889C08-FD1F-4AE0-9D82-E718A6E92D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6010" y="778138"/>
            <a:ext cx="814387" cy="814387"/>
          </a:xfrm>
          <a:prstGeom prst="rect">
            <a:avLst/>
          </a:prstGeom>
        </p:spPr>
      </p:pic>
      <p:sp>
        <p:nvSpPr>
          <p:cNvPr id="3" name="Текст 2">
            <a:extLst>
              <a:ext uri="{FF2B5EF4-FFF2-40B4-BE49-F238E27FC236}">
                <a16:creationId xmlns:a16="http://schemas.microsoft.com/office/drawing/2014/main" id="{CBECD2AB-7B57-4093-A2C5-E0BA9203854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r>
              <a:rPr lang="ru-RU" sz="1500" dirty="0"/>
              <a:t>Лесные пожары в Сибири в 2019 году 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C97B01CB-70D1-4DA6-A9BF-B0BA77A1609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 rtlCol="0"/>
          <a:lstStyle/>
          <a:p>
            <a:pPr rtl="0"/>
            <a:r>
              <a:rPr lang="ru-RU" sz="1500" dirty="0"/>
              <a:t>Бе-200 участвует в тушении пожаров в Греции, 2007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F041FFB9-4508-468E-80C6-45954128D97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4"/>
          <a:stretch>
            <a:fillRect/>
          </a:stretch>
        </p:blipFill>
        <p:spPr>
          <a:xfrm>
            <a:off x="694400" y="2870200"/>
            <a:ext cx="5185037" cy="2916238"/>
          </a:xfrm>
        </p:spPr>
      </p:pic>
      <p:pic>
        <p:nvPicPr>
          <p:cNvPr id="12" name="Объект 11">
            <a:extLst>
              <a:ext uri="{FF2B5EF4-FFF2-40B4-BE49-F238E27FC236}">
                <a16:creationId xmlns:a16="http://schemas.microsoft.com/office/drawing/2014/main" id="{C7CE58D7-68AA-48DB-A001-89448C7C570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/>
          <a:stretch>
            <a:fillRect/>
          </a:stretch>
        </p:blipFill>
        <p:spPr>
          <a:xfrm>
            <a:off x="6642119" y="2870200"/>
            <a:ext cx="4513225" cy="2916238"/>
          </a:xfrm>
        </p:spPr>
      </p:pic>
    </p:spTree>
    <p:extLst>
      <p:ext uri="{BB962C8B-B14F-4D97-AF65-F5344CB8AC3E}">
        <p14:creationId xmlns:p14="http://schemas.microsoft.com/office/powerpoint/2010/main" val="144521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478200-0985-4DED-A84B-D6ADED92F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ru-RU" dirty="0"/>
              <a:t>использование</a:t>
            </a:r>
          </a:p>
        </p:txBody>
      </p:sp>
      <p:pic>
        <p:nvPicPr>
          <p:cNvPr id="7" name="Рисунок 6" descr="Значок лупы">
            <a:extLst>
              <a:ext uri="{FF2B5EF4-FFF2-40B4-BE49-F238E27FC236}">
                <a16:creationId xmlns:a16="http://schemas.microsoft.com/office/drawing/2014/main" id="{AAE36621-6FAB-4009-9D5C-CE767DF10D2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772" y="894451"/>
            <a:ext cx="685800" cy="685800"/>
          </a:xfrm>
          <a:prstGeom prst="rect">
            <a:avLst/>
          </a:prstGeom>
        </p:spPr>
      </p:pic>
      <p:sp>
        <p:nvSpPr>
          <p:cNvPr id="3" name="Объект 2">
            <a:extLst>
              <a:ext uri="{FF2B5EF4-FFF2-40B4-BE49-F238E27FC236}">
                <a16:creationId xmlns:a16="http://schemas.microsoft.com/office/drawing/2014/main" id="{90E8A47E-9D4A-4D70-B23A-B0AC375729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>
              <a:buNone/>
            </a:pPr>
            <a:r>
              <a:rPr lang="ru-RU" dirty="0"/>
              <a:t>В начале апреля 2015 года участвовал в спасательной операции МЧС России в Охотском море после </a:t>
            </a:r>
            <a:r>
              <a:rPr lang="ru-RU" dirty="0" smtClean="0"/>
              <a:t>крушения Большого автономного траулера БАТМ </a:t>
            </a:r>
            <a:r>
              <a:rPr lang="ru-RU" dirty="0"/>
              <a:t>«Дальний Восток».</a:t>
            </a:r>
          </a:p>
          <a:p>
            <a:pPr marL="0" indent="0">
              <a:buNone/>
            </a:pPr>
            <a:r>
              <a:rPr lang="ru-RU" dirty="0"/>
              <a:t>В сентябре 2016 года два самолёта-амфибии Бе-200ЧС МЧС России потушили в Португалии 26 лесных пожаров, защитили от огня 13 населенных пунктов и 3 национальных парка. Всего за время работы было совершено 122 сброса воды общей массой почти 1 500 тонн.</a:t>
            </a:r>
          </a:p>
          <a:p>
            <a:pPr marL="0" indent="0">
              <a:buNone/>
            </a:pPr>
            <a:r>
              <a:rPr lang="ru-RU" dirty="0"/>
              <a:t>В ноябре 2016 года самолёты Бе-200 МЧС России прибыли в Израиль, по поручению Президента РФ и в соответствии с запросом израильской стороны. Авиацией МЧС России было совершено 7 вылетов, произведены 22 слива воды массой 264 тыс. литров (за одну заправку топливом Бе-200ЧС может сбросить до 270 тонн воды, работая на удалении от аэродрома в радиусе до 100 км, что является уникальной тактико-экономической характеристикой). Самолёты не только тушили пожары в Израиле, но и осуществляли мониторинг </a:t>
            </a:r>
            <a:r>
              <a:rPr lang="ru-RU" dirty="0" err="1"/>
              <a:t>лесопожарной</a:t>
            </a:r>
            <a:r>
              <a:rPr lang="ru-RU" dirty="0"/>
              <a:t> обстановки, что позволило не допустить распространение пожаров.</a:t>
            </a:r>
          </a:p>
          <a:p>
            <a:pPr marL="0" indent="0" rtl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620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74BA199-95B7-41B3-9A72-44BD819B1C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r>
              <a:rPr lang="ru-RU" dirty="0"/>
              <a:t>Специализированная эскадрилья Бе-200 сможет потушить лесные пожары в любой точке планеты</a:t>
            </a: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65C0BAC9-6984-481F-9586-F01379228567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685800" y="1879177"/>
            <a:ext cx="5447777" cy="3631320"/>
          </a:xfrm>
        </p:spPr>
      </p:pic>
      <p:sp>
        <p:nvSpPr>
          <p:cNvPr id="4" name="Объект 3">
            <a:extLst>
              <a:ext uri="{FF2B5EF4-FFF2-40B4-BE49-F238E27FC236}">
                <a16:creationId xmlns:a16="http://schemas.microsoft.com/office/drawing/2014/main" id="{2846FF52-309D-45FC-A407-74955F1EF1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88644" y="1869601"/>
            <a:ext cx="5040000" cy="3921600"/>
          </a:xfrm>
        </p:spPr>
        <p:txBody>
          <a:bodyPr rtlCol="0"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/>
              <a:t>Заказы</a:t>
            </a:r>
          </a:p>
          <a:p>
            <a:pPr marL="0" indent="0">
              <a:buNone/>
            </a:pPr>
            <a:r>
              <a:rPr lang="ru-RU" dirty="0"/>
              <a:t>Россия МЧС России — дополнительный заказ на 8 самолётов с началом поставки в конце 2010 года] Позже заказано ещё 24 самолёта с поставками до 2024 года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Индонезия — </a:t>
            </a:r>
            <a:r>
              <a:rPr lang="ru-RU" dirty="0" smtClean="0"/>
              <a:t>4 самолета </a:t>
            </a:r>
            <a:r>
              <a:rPr lang="ru-RU" dirty="0"/>
              <a:t>Бе-200ЧС.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 Китай — 2 ноября 2016 года заключён контракт на поставку в Китай двух самолётов-амфибий </a:t>
            </a:r>
            <a:r>
              <a:rPr lang="ru-RU" dirty="0" smtClean="0"/>
              <a:t>Бе-200.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 США- </a:t>
            </a:r>
            <a:r>
              <a:rPr lang="ru-RU" dirty="0"/>
              <a:t>заказано 10 самолётов. </a:t>
            </a:r>
            <a:r>
              <a:rPr lang="ru-RU" dirty="0" smtClean="0"/>
              <a:t>Поставки </a:t>
            </a:r>
            <a:r>
              <a:rPr lang="ru-RU" dirty="0"/>
              <a:t>Бе-200 </a:t>
            </a:r>
            <a:r>
              <a:rPr lang="ru-RU" dirty="0" smtClean="0"/>
              <a:t> </a:t>
            </a:r>
            <a:r>
              <a:rPr lang="ru-RU" dirty="0"/>
              <a:t>начнутся в 2020-2021 годах.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Чили  </a:t>
            </a:r>
            <a:r>
              <a:rPr lang="ru-RU" dirty="0"/>
              <a:t>— заказано 2 </a:t>
            </a:r>
            <a:r>
              <a:rPr lang="ru-RU" dirty="0" smtClean="0"/>
              <a:t>самолёта.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30143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Надпись 7">
            <a:hlinkClick r:id="rId3"/>
            <a:extLst>
              <a:ext uri="{FF2B5EF4-FFF2-40B4-BE49-F238E27FC236}">
                <a16:creationId xmlns:a16="http://schemas.microsoft.com/office/drawing/2014/main" id="{5FC6C278-4035-446A-A94B-030E792FDDF5}"/>
              </a:ext>
            </a:extLst>
          </p:cNvPr>
          <p:cNvSpPr txBox="1"/>
          <p:nvPr/>
        </p:nvSpPr>
        <p:spPr>
          <a:xfrm>
            <a:off x="1547813" y="2459504"/>
            <a:ext cx="9096374" cy="28440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 rtl="0"/>
            <a:r>
              <a:rPr lang="ru-RU" sz="6000" u="sng" dirty="0"/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394598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Default">
      <a:majorFont>
        <a:latin typeface="Corbel"/>
        <a:ea typeface=""/>
        <a:cs typeface=""/>
      </a:majorFont>
      <a:minorFont>
        <a:latin typeface="Corbel"/>
        <a:ea typeface=""/>
        <a:cs typeface="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3">
            <a:shade val="50000"/>
          </a:schemeClr>
        </a:lnRef>
        <a:fillRef idx="1">
          <a:schemeClr val="accent3"/>
        </a:fillRef>
        <a:effectRef idx="0">
          <a:schemeClr val="accent3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104609_TF22736411" id="{45379569-D69F-44B0-9E1A-40191F4D853F}" vid="{41053B4F-2B0B-493D-B111-FBBE61B292CE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3EBF972C-B81A-46A3-BFB2-A01F0B5DBC7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63CD11F-9FDB-4628-B708-63BFB2D681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83E21D3-7788-4819-8437-C5C4B0C5D46D}">
  <ds:schemaRefs>
    <ds:schemaRef ds:uri="fb0879af-3eba-417a-a55a-ffe6dcd6ca77"/>
    <ds:schemaRef ds:uri="http://schemas.microsoft.com/office/2006/documentManagement/types"/>
    <ds:schemaRef ds:uri="http://schemas.microsoft.com/sharepoint/v3"/>
    <ds:schemaRef ds:uri="http://purl.org/dc/dcmitype/"/>
    <ds:schemaRef ds:uri="http://schemas.openxmlformats.org/package/2006/metadata/core-properties"/>
    <ds:schemaRef ds:uri="6dc4bcd6-49db-4c07-9060-8acfc67cef9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 известного события истории</Template>
  <TotalTime>0</TotalTime>
  <Words>474</Words>
  <Application>Microsoft Office PowerPoint</Application>
  <PresentationFormat>Широкоэкранный</PresentationFormat>
  <Paragraphs>39</Paragraphs>
  <Slides>9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Calibri</vt:lpstr>
      <vt:lpstr>Corbel</vt:lpstr>
      <vt:lpstr>Небеса</vt:lpstr>
      <vt:lpstr>Самолеты россии: Бе-200 «Альтаир»  (самолет-амфибия)</vt:lpstr>
      <vt:lpstr>   Цель проекта:  выяснить, почему Бе-200 является самым необычным многоцелевым самолетом россии</vt:lpstr>
      <vt:lpstr>    Задачи проекта:   *собрать информацию о летно-технических характеристиках самолета-амфибии  и его основных функциях  *выявить  главные особенности</vt:lpstr>
      <vt:lpstr>Гипотеза проекта:  допустим, что будет создана эскадрилья самолетов-амфибий бе-200для тушения пожаров в России и за рубежом.   </vt:lpstr>
      <vt:lpstr> …мы забрали воду с Байкала и направились к ним. Подлетев к месту назначения, увидели страшную картину, два крупных пожара огромной площади  начинают соединяться, а пожарные-парашютисты оказываются в огненной ловушке. Оценив ситуацию,  было принято решение совершить первые сбросы на верховой пожар, который стремительно подходил к лагерю. Уже после третьего слива огонь утратил свою силу, а последующие сбросы воды и эффективная работа наземных сил вовсе остановили огонь</vt:lpstr>
      <vt:lpstr>С 2003 года Бе-200 используется для тушения лесных пожаров как в России, так и за рубежом.</vt:lpstr>
      <vt:lpstr>использование</vt:lpstr>
      <vt:lpstr>Специализированная эскадрилья Бе-200 сможет потушить лесные пожары в любой точке планеты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2020-12-11T19:25:32Z</dcterms:created>
  <dcterms:modified xsi:type="dcterms:W3CDTF">2021-01-13T07:50:41Z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0x010100DEEA25CC0A0AC24199CDC46C25B8B0BC</vt:lpwstr>
  </property>
</Properties>
</file>