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AAFA5-A823-43C3-AA53-ACCAFF6379B6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FF308D-AFA4-45A9-9FEE-9693B6F423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F308D-AFA4-45A9-9FEE-9693B6F42343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81B1F-BE38-40C2-BB8B-196CA862B634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71DC-73BF-4374-B25F-506217DBC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81B1F-BE38-40C2-BB8B-196CA862B634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71DC-73BF-4374-B25F-506217DBC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81B1F-BE38-40C2-BB8B-196CA862B634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71DC-73BF-4374-B25F-506217DBC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81B1F-BE38-40C2-BB8B-196CA862B634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71DC-73BF-4374-B25F-506217DBC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81B1F-BE38-40C2-BB8B-196CA862B634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71DC-73BF-4374-B25F-506217DBC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81B1F-BE38-40C2-BB8B-196CA862B634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71DC-73BF-4374-B25F-506217DBC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81B1F-BE38-40C2-BB8B-196CA862B634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71DC-73BF-4374-B25F-506217DBC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81B1F-BE38-40C2-BB8B-196CA862B634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71DC-73BF-4374-B25F-506217DBC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81B1F-BE38-40C2-BB8B-196CA862B634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71DC-73BF-4374-B25F-506217DBC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81B1F-BE38-40C2-BB8B-196CA862B634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71DC-73BF-4374-B25F-506217DBC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81B1F-BE38-40C2-BB8B-196CA862B634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71DC-73BF-4374-B25F-506217DBC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81B1F-BE38-40C2-BB8B-196CA862B634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271DC-73BF-4374-B25F-506217DBC5E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4;&#1082;&#1089;&#1072;&#1085;&#1072;\Desktop\&#1045;&#1089;&#1083;&#1080;%20&#1085;&#1088;&#1072;&#1074;&#1080;&#1090;&#1089;&#1103;%20&#1090;&#1077;&#1073;&#1077;,%20&#1090;&#1086;%20&#1076;&#1077;&#1083;&#1072;&#1081;%20&#1090;&#1072;&#1082;%20-%20&#1045;&#1089;&#1083;&#1080;%20&#1085;&#1088;&#1072;&#1074;&#1080;&#1090;&#1089;&#1103;%20&#1090;&#1077;&#1073;&#1077;,%20&#1090;&#1086;%20&#1076;&#1077;&#1083;&#1072;&#1081;%20&#1090;&#1072;&#1082;_(Inkompmusic.ru).mp3" TargetMode="Externa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290" name="AutoShape 2" descr="http://xn--80aaukc2b.xn--80achbdub6dfjh.xn--p1ai/upload/images/%D0%95%D1%81%D0%B8%D0%BD%D0%B0/%D0%BA%D0%B0%D1%80%D1%82%D0%B8%D0%BD%D0%BA%D0%B8/73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2" name="Picture 4" descr="http://www.youloveit.ru/uploads/posts/2013-07/1373481484_youloveit_ru_masha_and_bear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FF0000"/>
                </a:solidFill>
              </a:rPr>
              <a:t>ИГРА «БУСЫ»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7544" y="1124744"/>
            <a:ext cx="7855024" cy="180019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/>
              <a:t> </a:t>
            </a:r>
            <a:r>
              <a:rPr lang="ru-RU" dirty="0">
                <a:solidFill>
                  <a:srgbClr val="002060"/>
                </a:solidFill>
              </a:rPr>
              <a:t>На листе нарисуй нитку. На этой нитке нужно нарисовать пять  бусинок разного цвета, средняя бусинка должна быть синего цвета. Каждая бусинка должна проходить через </a:t>
            </a:r>
            <a:r>
              <a:rPr lang="ru-RU" dirty="0" smtClean="0">
                <a:solidFill>
                  <a:srgbClr val="002060"/>
                </a:solidFill>
              </a:rPr>
              <a:t>нитку. 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24578" name="AutoShape 2" descr="https://mmedia.ozone.ru/multimedia/101556849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https://mmedia.ozone.ru/multimedia/101556849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4" name="Picture 8" descr="http://mywishlist.ru/pic/i/wish/orig/006/719/12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996952"/>
            <a:ext cx="6120680" cy="33180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pbs.twimg.com/media/D2-RxJ9WoAAnRqh.jpg: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Я ТЕБЕ СЕЙЧАС БУДУ ЗАДАВАТЬ </a:t>
            </a:r>
            <a:r>
              <a:rPr lang="ru-RU" sz="2400" b="1" dirty="0" smtClean="0">
                <a:solidFill>
                  <a:srgbClr val="FF0000"/>
                </a:solidFill>
              </a:rPr>
              <a:t>ВОПРОСЫ,  А </a:t>
            </a:r>
            <a:r>
              <a:rPr lang="ru-RU" sz="2400" b="1" dirty="0">
                <a:solidFill>
                  <a:srgbClr val="FF0000"/>
                </a:solidFill>
              </a:rPr>
              <a:t>ТЫ МНЕ НА НИХ БУДЕШЬ ОТВЕЧАТЬ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690864" cy="4320480"/>
          </a:xfrm>
        </p:spPr>
        <p:txBody>
          <a:bodyPr>
            <a:normAutofit/>
          </a:bodyPr>
          <a:lstStyle/>
          <a:p>
            <a:pPr marL="457200" indent="-457200" algn="just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Может </a:t>
            </a:r>
            <a:r>
              <a:rPr lang="ru-RU" sz="2000" dirty="0">
                <a:solidFill>
                  <a:srgbClr val="002060"/>
                </a:solidFill>
              </a:rPr>
              <a:t>ли стол, у которого отвинтили ножки, стоять? </a:t>
            </a:r>
            <a:r>
              <a:rPr lang="ru-RU" sz="2000" dirty="0" smtClean="0">
                <a:solidFill>
                  <a:srgbClr val="002060"/>
                </a:solidFill>
              </a:rPr>
              <a:t>Почему?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Летом можно кататься на лыжах? </a:t>
            </a:r>
            <a:r>
              <a:rPr lang="ru-RU" sz="2000" dirty="0" smtClean="0">
                <a:solidFill>
                  <a:srgbClr val="002060"/>
                </a:solidFill>
              </a:rPr>
              <a:t>Почему?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Удержатся ли 2 шарика, если их поставить друг на друга</a:t>
            </a:r>
            <a:r>
              <a:rPr lang="ru-RU" sz="2000" dirty="0" smtClean="0">
                <a:solidFill>
                  <a:srgbClr val="002060"/>
                </a:solidFill>
              </a:rPr>
              <a:t>?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Будет кубик катиться? </a:t>
            </a:r>
            <a:r>
              <a:rPr lang="ru-RU" sz="2000" dirty="0" smtClean="0">
                <a:solidFill>
                  <a:srgbClr val="002060"/>
                </a:solidFill>
              </a:rPr>
              <a:t>Почему?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Может </a:t>
            </a:r>
            <a:r>
              <a:rPr lang="ru-RU" sz="2000" dirty="0">
                <a:solidFill>
                  <a:srgbClr val="002060"/>
                </a:solidFill>
              </a:rPr>
              <a:t>велосипед обогнать автомобиль? </a:t>
            </a:r>
            <a:r>
              <a:rPr lang="ru-RU" sz="2000" dirty="0" smtClean="0">
                <a:solidFill>
                  <a:srgbClr val="002060"/>
                </a:solidFill>
              </a:rPr>
              <a:t>Почему?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Если </a:t>
            </a:r>
            <a:r>
              <a:rPr lang="ru-RU" sz="2000" dirty="0">
                <a:solidFill>
                  <a:srgbClr val="002060"/>
                </a:solidFill>
              </a:rPr>
              <a:t>по телевизору показывают футбол — может мяч вылететь и ударить мальчика?</a:t>
            </a:r>
          </a:p>
        </p:txBody>
      </p:sp>
      <p:pic>
        <p:nvPicPr>
          <p:cNvPr id="1026" name="Picture 2" descr="https://sanki.com.ua/images/catalog/list/big/big_lyzhi-detskie-kids-s-palkami-70-sm-zelenye_2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052736"/>
            <a:ext cx="1728192" cy="2020368"/>
          </a:xfrm>
          <a:prstGeom prst="rect">
            <a:avLst/>
          </a:prstGeom>
          <a:noFill/>
        </p:spPr>
      </p:pic>
      <p:pic>
        <p:nvPicPr>
          <p:cNvPr id="1028" name="Picture 4" descr="https://mytoysgroup.scene7.com/is/image/myToys/ext/5183225-05.jpg$x$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941168"/>
            <a:ext cx="1656184" cy="1656184"/>
          </a:xfrm>
          <a:prstGeom prst="rect">
            <a:avLst/>
          </a:prstGeom>
          <a:noFill/>
        </p:spPr>
      </p:pic>
      <p:pic>
        <p:nvPicPr>
          <p:cNvPr id="1030" name="Picture 6" descr="https://autogear.ru/misc/i/gallery/36079/11949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005064"/>
            <a:ext cx="3096344" cy="2282448"/>
          </a:xfrm>
          <a:prstGeom prst="rect">
            <a:avLst/>
          </a:prstGeom>
          <a:noFill/>
        </p:spPr>
      </p:pic>
      <p:pic>
        <p:nvPicPr>
          <p:cNvPr id="1032" name="Picture 8" descr="https://avatars.mds.yandex.net/get-pdb/1997607/61a2757a-b8f1-4264-b605-eb38bc134ffa/s1200?webp=fal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5212103"/>
            <a:ext cx="1440160" cy="1645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23928" y="476673"/>
            <a:ext cx="4762872" cy="453650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>
                <a:solidFill>
                  <a:srgbClr val="002060"/>
                </a:solidFill>
              </a:rPr>
              <a:t>7. Мама выглянула в окно и говорит: «На улице сильный ветер!» («Ночью был дождь».) Как она </a:t>
            </a:r>
            <a:r>
              <a:rPr lang="ru-RU" sz="2000" dirty="0" smtClean="0">
                <a:solidFill>
                  <a:srgbClr val="002060"/>
                </a:solidFill>
              </a:rPr>
              <a:t>догадалась?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8</a:t>
            </a:r>
            <a:r>
              <a:rPr lang="ru-RU" sz="2000" dirty="0">
                <a:solidFill>
                  <a:srgbClr val="002060"/>
                </a:solidFill>
              </a:rPr>
              <a:t>. По комнате бегал черный котёнок и попал в банку с мукой. Вдруг в комнате появился белый котёнок. Откуда он </a:t>
            </a:r>
            <a:r>
              <a:rPr lang="ru-RU" sz="2000" dirty="0" smtClean="0">
                <a:solidFill>
                  <a:srgbClr val="002060"/>
                </a:solidFill>
              </a:rPr>
              <a:t>взялся?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9</a:t>
            </a:r>
            <a:r>
              <a:rPr lang="ru-RU" sz="2000" dirty="0">
                <a:solidFill>
                  <a:srgbClr val="002060"/>
                </a:solidFill>
              </a:rPr>
              <a:t>. Кого легко заметить на снегу, а кого </a:t>
            </a:r>
            <a:r>
              <a:rPr lang="ru-RU" sz="2000" dirty="0" smtClean="0">
                <a:solidFill>
                  <a:srgbClr val="002060"/>
                </a:solidFill>
              </a:rPr>
              <a:t>трудно?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10</a:t>
            </a:r>
            <a:r>
              <a:rPr lang="ru-RU" sz="2000" dirty="0">
                <a:solidFill>
                  <a:srgbClr val="002060"/>
                </a:solidFill>
              </a:rPr>
              <a:t>. На зиму заяц меняет свою шубку с серой на белую. </a:t>
            </a:r>
            <a:r>
              <a:rPr lang="ru-RU" sz="2000" dirty="0" smtClean="0">
                <a:solidFill>
                  <a:srgbClr val="002060"/>
                </a:solidFill>
              </a:rPr>
              <a:t>Почему?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11</a:t>
            </a:r>
            <a:r>
              <a:rPr lang="ru-RU" sz="2000" dirty="0">
                <a:solidFill>
                  <a:srgbClr val="002060"/>
                </a:solidFill>
              </a:rPr>
              <a:t>. Чем ФОНАРЬ отличается от </a:t>
            </a:r>
            <a:r>
              <a:rPr lang="ru-RU" sz="2000" dirty="0" smtClean="0">
                <a:solidFill>
                  <a:srgbClr val="002060"/>
                </a:solidFill>
              </a:rPr>
              <a:t>дерева?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5362" name="Picture 2" descr="https://www.pngarts.com/files/4/Flashlight-PNG-Image-Transpar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437112"/>
            <a:ext cx="2880320" cy="2109530"/>
          </a:xfrm>
          <a:prstGeom prst="rect">
            <a:avLst/>
          </a:prstGeom>
          <a:noFill/>
        </p:spPr>
      </p:pic>
      <p:pic>
        <p:nvPicPr>
          <p:cNvPr id="15364" name="Picture 4" descr="https://cs1.livemaster.ru/storage/7d/93/7d9cb99941fec9fc1290da3da2b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696" y="260648"/>
            <a:ext cx="3702224" cy="3888432"/>
          </a:xfrm>
          <a:prstGeom prst="rect">
            <a:avLst/>
          </a:prstGeom>
          <a:noFill/>
        </p:spPr>
      </p:pic>
      <p:sp>
        <p:nvSpPr>
          <p:cNvPr id="15366" name="AutoShape 6" descr="http://xn--80aaukc2b.xn--80achbdub6dfjh.xn--p1ai/upload/images/%D0%95%D1%81%D0%B8%D0%BD%D0%B0/%D0%BA%D0%B0%D1%80%D1%82%D0%B8%D0%BD%D0%BA%D0%B8/73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8" name="Picture 8" descr="https://avatars.mds.yandex.net/get-pdb/985790/97af9323-5f91-45d5-ab9a-1820ef447051/s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4365104"/>
            <a:ext cx="3168351" cy="2295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</a:rPr>
              <a:t/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/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3100" dirty="0">
                <a:solidFill>
                  <a:srgbClr val="FF0000"/>
                </a:solidFill>
              </a:rPr>
              <a:t/>
            </a:r>
            <a:br>
              <a:rPr lang="ru-RU" sz="3100" dirty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/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«НАЙДИ ЛИШНИЙ ПРЕДМЕТ»</a:t>
            </a:r>
            <a:r>
              <a:rPr lang="ru-RU" sz="3100" dirty="0" smtClean="0">
                <a:solidFill>
                  <a:srgbClr val="FF0000"/>
                </a:solidFill>
              </a:rPr>
              <a:t/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>Я </a:t>
            </a:r>
            <a:r>
              <a:rPr lang="ru-RU" sz="3100" dirty="0">
                <a:solidFill>
                  <a:srgbClr val="FF0000"/>
                </a:solidFill>
              </a:rPr>
              <a:t>тебе сейчас буду называть слова, а </a:t>
            </a:r>
            <a:r>
              <a:rPr lang="ru-RU" sz="3100" dirty="0" smtClean="0">
                <a:solidFill>
                  <a:srgbClr val="FF0000"/>
                </a:solidFill>
              </a:rPr>
              <a:t>ты должен </a:t>
            </a:r>
            <a:r>
              <a:rPr lang="ru-RU" sz="3100" dirty="0">
                <a:solidFill>
                  <a:srgbClr val="FF0000"/>
                </a:solidFill>
              </a:rPr>
              <a:t>определить какое слово лишнее.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916832"/>
            <a:ext cx="5770984" cy="4565104"/>
          </a:xfrm>
        </p:spPr>
        <p:txBody>
          <a:bodyPr>
            <a:normAutofit fontScale="77500" lnSpcReduction="20000"/>
          </a:bodyPr>
          <a:lstStyle/>
          <a:p>
            <a:r>
              <a:rPr lang="ru-RU" sz="3100" dirty="0">
                <a:solidFill>
                  <a:srgbClr val="002060"/>
                </a:solidFill>
              </a:rPr>
              <a:t>Сапоги, ботинки, </a:t>
            </a:r>
            <a:r>
              <a:rPr lang="ru-RU" sz="3100" b="1" dirty="0">
                <a:solidFill>
                  <a:srgbClr val="FF0000"/>
                </a:solidFill>
              </a:rPr>
              <a:t>банан</a:t>
            </a:r>
            <a:r>
              <a:rPr lang="ru-RU" sz="3100" dirty="0">
                <a:solidFill>
                  <a:srgbClr val="FF0000"/>
                </a:solidFill>
              </a:rPr>
              <a:t>, </a:t>
            </a:r>
            <a:r>
              <a:rPr lang="ru-RU" sz="3100" dirty="0">
                <a:solidFill>
                  <a:srgbClr val="002060"/>
                </a:solidFill>
              </a:rPr>
              <a:t>туфли.</a:t>
            </a:r>
          </a:p>
          <a:p>
            <a:r>
              <a:rPr lang="ru-RU" sz="3100" dirty="0">
                <a:solidFill>
                  <a:srgbClr val="002060"/>
                </a:solidFill>
              </a:rPr>
              <a:t>Кастрюля, сковорода, </a:t>
            </a:r>
            <a:r>
              <a:rPr lang="ru-RU" sz="3100" b="1" dirty="0">
                <a:solidFill>
                  <a:srgbClr val="FF0000"/>
                </a:solidFill>
              </a:rPr>
              <a:t>яблоко,</a:t>
            </a:r>
            <a:r>
              <a:rPr lang="ru-RU" sz="3100" dirty="0">
                <a:solidFill>
                  <a:srgbClr val="FF0000"/>
                </a:solidFill>
              </a:rPr>
              <a:t> </a:t>
            </a:r>
            <a:r>
              <a:rPr lang="ru-RU" sz="3100" dirty="0">
                <a:solidFill>
                  <a:srgbClr val="002060"/>
                </a:solidFill>
              </a:rPr>
              <a:t>миска.</a:t>
            </a:r>
          </a:p>
          <a:p>
            <a:r>
              <a:rPr lang="ru-RU" sz="3100" dirty="0">
                <a:solidFill>
                  <a:srgbClr val="002060"/>
                </a:solidFill>
              </a:rPr>
              <a:t>Шкаф, кресло, </a:t>
            </a:r>
            <a:r>
              <a:rPr lang="ru-RU" sz="3100" b="1" dirty="0">
                <a:solidFill>
                  <a:srgbClr val="FF0000"/>
                </a:solidFill>
              </a:rPr>
              <a:t>сапог</a:t>
            </a:r>
            <a:r>
              <a:rPr lang="ru-RU" sz="3100" b="1" dirty="0">
                <a:solidFill>
                  <a:srgbClr val="002060"/>
                </a:solidFill>
              </a:rPr>
              <a:t>,</a:t>
            </a:r>
            <a:r>
              <a:rPr lang="ru-RU" sz="3100" dirty="0">
                <a:solidFill>
                  <a:srgbClr val="002060"/>
                </a:solidFill>
              </a:rPr>
              <a:t> стул.</a:t>
            </a:r>
          </a:p>
          <a:p>
            <a:r>
              <a:rPr lang="ru-RU" sz="3100" dirty="0">
                <a:solidFill>
                  <a:srgbClr val="002060"/>
                </a:solidFill>
              </a:rPr>
              <a:t>Платье, кофта, </a:t>
            </a:r>
            <a:r>
              <a:rPr lang="ru-RU" sz="3100" b="1" dirty="0">
                <a:solidFill>
                  <a:srgbClr val="FF0000"/>
                </a:solidFill>
              </a:rPr>
              <a:t>комод,</a:t>
            </a:r>
            <a:r>
              <a:rPr lang="ru-RU" sz="3100" dirty="0">
                <a:solidFill>
                  <a:srgbClr val="FF0000"/>
                </a:solidFill>
              </a:rPr>
              <a:t> </a:t>
            </a:r>
            <a:r>
              <a:rPr lang="ru-RU" sz="3100" dirty="0">
                <a:solidFill>
                  <a:srgbClr val="002060"/>
                </a:solidFill>
              </a:rPr>
              <a:t>брюки.</a:t>
            </a:r>
          </a:p>
          <a:p>
            <a:r>
              <a:rPr lang="ru-RU" sz="3100" dirty="0">
                <a:solidFill>
                  <a:srgbClr val="002060"/>
                </a:solidFill>
              </a:rPr>
              <a:t>кукла, </a:t>
            </a:r>
            <a:r>
              <a:rPr lang="ru-RU" sz="3100" b="1" dirty="0">
                <a:solidFill>
                  <a:srgbClr val="FF0000"/>
                </a:solidFill>
              </a:rPr>
              <a:t>песок</a:t>
            </a:r>
            <a:r>
              <a:rPr lang="ru-RU" sz="3100" b="1" dirty="0">
                <a:solidFill>
                  <a:srgbClr val="002060"/>
                </a:solidFill>
              </a:rPr>
              <a:t>,</a:t>
            </a:r>
            <a:r>
              <a:rPr lang="ru-RU" sz="3100" dirty="0">
                <a:solidFill>
                  <a:srgbClr val="002060"/>
                </a:solidFill>
              </a:rPr>
              <a:t> юла, ведерко, </a:t>
            </a:r>
            <a:r>
              <a:rPr lang="ru-RU" sz="3100" dirty="0" smtClean="0">
                <a:solidFill>
                  <a:srgbClr val="002060"/>
                </a:solidFill>
              </a:rPr>
              <a:t>мяч;</a:t>
            </a:r>
          </a:p>
          <a:p>
            <a:r>
              <a:rPr lang="ru-RU" sz="3100" dirty="0" smtClean="0">
                <a:solidFill>
                  <a:srgbClr val="002060"/>
                </a:solidFill>
              </a:rPr>
              <a:t>стол</a:t>
            </a:r>
            <a:r>
              <a:rPr lang="ru-RU" sz="3100" dirty="0">
                <a:solidFill>
                  <a:srgbClr val="002060"/>
                </a:solidFill>
              </a:rPr>
              <a:t>, шкаф, </a:t>
            </a:r>
            <a:r>
              <a:rPr lang="ru-RU" sz="3100" b="1" dirty="0">
                <a:solidFill>
                  <a:srgbClr val="FF0000"/>
                </a:solidFill>
              </a:rPr>
              <a:t>ковер</a:t>
            </a:r>
            <a:r>
              <a:rPr lang="ru-RU" sz="3100" dirty="0">
                <a:solidFill>
                  <a:srgbClr val="FF0000"/>
                </a:solidFill>
              </a:rPr>
              <a:t>, </a:t>
            </a:r>
            <a:r>
              <a:rPr lang="ru-RU" sz="3100" dirty="0">
                <a:solidFill>
                  <a:srgbClr val="002060"/>
                </a:solidFill>
              </a:rPr>
              <a:t>кресло, </a:t>
            </a:r>
            <a:r>
              <a:rPr lang="ru-RU" sz="3100" dirty="0" smtClean="0">
                <a:solidFill>
                  <a:srgbClr val="002060"/>
                </a:solidFill>
              </a:rPr>
              <a:t>диван;</a:t>
            </a:r>
          </a:p>
          <a:p>
            <a:r>
              <a:rPr lang="ru-RU" sz="3100" dirty="0" smtClean="0">
                <a:solidFill>
                  <a:srgbClr val="002060"/>
                </a:solidFill>
              </a:rPr>
              <a:t>слива</a:t>
            </a:r>
            <a:r>
              <a:rPr lang="ru-RU" sz="3100" dirty="0">
                <a:solidFill>
                  <a:srgbClr val="002060"/>
                </a:solidFill>
              </a:rPr>
              <a:t>, яблоко, </a:t>
            </a:r>
            <a:r>
              <a:rPr lang="ru-RU" sz="3100" b="1" dirty="0">
                <a:solidFill>
                  <a:srgbClr val="FF0000"/>
                </a:solidFill>
              </a:rPr>
              <a:t>помидор</a:t>
            </a:r>
            <a:r>
              <a:rPr lang="ru-RU" sz="3100" dirty="0">
                <a:solidFill>
                  <a:srgbClr val="FF0000"/>
                </a:solidFill>
              </a:rPr>
              <a:t>, </a:t>
            </a:r>
            <a:r>
              <a:rPr lang="ru-RU" sz="3100" dirty="0">
                <a:solidFill>
                  <a:srgbClr val="002060"/>
                </a:solidFill>
              </a:rPr>
              <a:t>абрикос, </a:t>
            </a:r>
            <a:r>
              <a:rPr lang="ru-RU" sz="3100" dirty="0" smtClean="0">
                <a:solidFill>
                  <a:srgbClr val="002060"/>
                </a:solidFill>
              </a:rPr>
              <a:t>груша;</a:t>
            </a:r>
          </a:p>
          <a:p>
            <a:r>
              <a:rPr lang="ru-RU" sz="3100" dirty="0" smtClean="0">
                <a:solidFill>
                  <a:srgbClr val="002060"/>
                </a:solidFill>
              </a:rPr>
              <a:t>роза</a:t>
            </a:r>
            <a:r>
              <a:rPr lang="ru-RU" sz="3100" dirty="0">
                <a:solidFill>
                  <a:srgbClr val="002060"/>
                </a:solidFill>
              </a:rPr>
              <a:t>, тюльпан, </a:t>
            </a:r>
            <a:r>
              <a:rPr lang="ru-RU" sz="3100" b="1" dirty="0">
                <a:solidFill>
                  <a:srgbClr val="FF0000"/>
                </a:solidFill>
              </a:rPr>
              <a:t>фасоль,</a:t>
            </a:r>
            <a:r>
              <a:rPr lang="ru-RU" sz="3100" dirty="0">
                <a:solidFill>
                  <a:srgbClr val="FF0000"/>
                </a:solidFill>
              </a:rPr>
              <a:t> </a:t>
            </a:r>
            <a:r>
              <a:rPr lang="ru-RU" sz="3100" dirty="0">
                <a:solidFill>
                  <a:srgbClr val="002060"/>
                </a:solidFill>
              </a:rPr>
              <a:t>василек, мак;</a:t>
            </a:r>
          </a:p>
          <a:p>
            <a:r>
              <a:rPr lang="ru-RU" sz="3100" dirty="0">
                <a:solidFill>
                  <a:srgbClr val="002060"/>
                </a:solidFill>
              </a:rPr>
              <a:t>зима, </a:t>
            </a:r>
            <a:r>
              <a:rPr lang="ru-RU" sz="3100" b="1" dirty="0">
                <a:solidFill>
                  <a:srgbClr val="FF0000"/>
                </a:solidFill>
              </a:rPr>
              <a:t>апрель</a:t>
            </a:r>
            <a:r>
              <a:rPr lang="ru-RU" sz="3100" dirty="0">
                <a:solidFill>
                  <a:srgbClr val="002060"/>
                </a:solidFill>
              </a:rPr>
              <a:t>, весна, осень, лето;</a:t>
            </a:r>
          </a:p>
          <a:p>
            <a:r>
              <a:rPr lang="ru-RU" sz="3100" dirty="0">
                <a:solidFill>
                  <a:srgbClr val="002060"/>
                </a:solidFill>
              </a:rPr>
              <a:t>круг, квадрат, </a:t>
            </a:r>
            <a:r>
              <a:rPr lang="ru-RU" sz="3100" b="1" dirty="0">
                <a:solidFill>
                  <a:srgbClr val="FF0000"/>
                </a:solidFill>
              </a:rPr>
              <a:t>карандаш</a:t>
            </a:r>
            <a:r>
              <a:rPr lang="ru-RU" sz="3100" dirty="0">
                <a:solidFill>
                  <a:srgbClr val="FF0000"/>
                </a:solidFill>
              </a:rPr>
              <a:t>, </a:t>
            </a:r>
            <a:r>
              <a:rPr lang="ru-RU" sz="3100" dirty="0">
                <a:solidFill>
                  <a:srgbClr val="002060"/>
                </a:solidFill>
              </a:rPr>
              <a:t>треугольник, прямоугольник;</a:t>
            </a:r>
          </a:p>
          <a:p>
            <a:endParaRPr lang="ru-RU" dirty="0"/>
          </a:p>
        </p:txBody>
      </p:sp>
      <p:pic>
        <p:nvPicPr>
          <p:cNvPr id="16386" name="Picture 2" descr="https://webcomicms.net/sites/default/files/clipart/130362/cartoon-bananas-130362-137312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196752"/>
            <a:ext cx="1610829" cy="2016224"/>
          </a:xfrm>
          <a:prstGeom prst="rect">
            <a:avLst/>
          </a:prstGeom>
          <a:noFill/>
        </p:spPr>
      </p:pic>
      <p:pic>
        <p:nvPicPr>
          <p:cNvPr id="16388" name="Picture 4" descr="https://avatars.mds.yandex.net/get-pdb/1357752/77db05cc-d75d-4225-8202-1477e7a87b48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7656" y="3501008"/>
            <a:ext cx="2844824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FF0000"/>
                </a:solidFill>
              </a:rPr>
              <a:t>«Отгадай предмет по </a:t>
            </a:r>
            <a:r>
              <a:rPr lang="ru-RU" sz="3200" b="1" i="1" dirty="0" smtClean="0">
                <a:solidFill>
                  <a:srgbClr val="FF0000"/>
                </a:solidFill>
              </a:rPr>
              <a:t>названию</a:t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>
                <a:solidFill>
                  <a:srgbClr val="FF0000"/>
                </a:solidFill>
              </a:rPr>
              <a:t>его частей»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626968" cy="4133056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7000" dirty="0" smtClean="0">
                <a:solidFill>
                  <a:srgbClr val="002060"/>
                </a:solidFill>
              </a:rPr>
              <a:t>Кузов</a:t>
            </a:r>
            <a:r>
              <a:rPr lang="ru-RU" sz="7000" dirty="0">
                <a:solidFill>
                  <a:srgbClr val="002060"/>
                </a:solidFill>
              </a:rPr>
              <a:t>, кабина, колеса, руль, фары, дверцы    </a:t>
            </a:r>
            <a:r>
              <a:rPr lang="ru-RU" sz="7000" dirty="0" smtClean="0">
                <a:solidFill>
                  <a:srgbClr val="002060"/>
                </a:solidFill>
              </a:rPr>
              <a:t>     </a:t>
            </a:r>
            <a:r>
              <a:rPr lang="ru-RU" sz="7000" b="1" dirty="0">
                <a:solidFill>
                  <a:srgbClr val="FF0000"/>
                </a:solidFill>
              </a:rPr>
              <a:t>(</a:t>
            </a:r>
            <a:r>
              <a:rPr lang="ru-RU" sz="7000" b="1" dirty="0" smtClean="0">
                <a:solidFill>
                  <a:srgbClr val="FF0000"/>
                </a:solidFill>
              </a:rPr>
              <a:t>грузовик)</a:t>
            </a:r>
            <a:endParaRPr lang="ru-RU" sz="7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7000" dirty="0" smtClean="0">
                <a:solidFill>
                  <a:srgbClr val="002060"/>
                </a:solidFill>
              </a:rPr>
              <a:t>Ствол</a:t>
            </a:r>
            <a:r>
              <a:rPr lang="ru-RU" sz="7000" dirty="0">
                <a:solidFill>
                  <a:srgbClr val="002060"/>
                </a:solidFill>
              </a:rPr>
              <a:t>, ветки, сучья, листья, кора, корни        </a:t>
            </a:r>
            <a:r>
              <a:rPr lang="ru-RU" sz="7000" dirty="0" smtClean="0">
                <a:solidFill>
                  <a:srgbClr val="002060"/>
                </a:solidFill>
              </a:rPr>
              <a:t>       </a:t>
            </a:r>
            <a:r>
              <a:rPr lang="ru-RU" sz="7000" b="1" dirty="0">
                <a:solidFill>
                  <a:srgbClr val="FF0000"/>
                </a:solidFill>
              </a:rPr>
              <a:t>(</a:t>
            </a:r>
            <a:r>
              <a:rPr lang="ru-RU" sz="7000" b="1" dirty="0" smtClean="0">
                <a:solidFill>
                  <a:srgbClr val="FF0000"/>
                </a:solidFill>
              </a:rPr>
              <a:t>дерево)</a:t>
            </a:r>
            <a:endParaRPr lang="ru-RU" sz="7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7000" dirty="0" smtClean="0">
                <a:solidFill>
                  <a:srgbClr val="002060"/>
                </a:solidFill>
              </a:rPr>
              <a:t>Дно</a:t>
            </a:r>
            <a:r>
              <a:rPr lang="ru-RU" sz="7000" dirty="0">
                <a:solidFill>
                  <a:srgbClr val="002060"/>
                </a:solidFill>
              </a:rPr>
              <a:t>, крышка, стенки, ручки                             </a:t>
            </a:r>
            <a:r>
              <a:rPr lang="ru-RU" sz="7000" dirty="0" smtClean="0">
                <a:solidFill>
                  <a:srgbClr val="002060"/>
                </a:solidFill>
              </a:rPr>
              <a:t>        </a:t>
            </a:r>
            <a:r>
              <a:rPr lang="ru-RU" sz="7000" b="1" dirty="0">
                <a:solidFill>
                  <a:srgbClr val="FF0000"/>
                </a:solidFill>
              </a:rPr>
              <a:t>(кастрюля</a:t>
            </a:r>
            <a:r>
              <a:rPr lang="ru-RU" sz="7000" b="1" dirty="0" smtClean="0">
                <a:solidFill>
                  <a:srgbClr val="FF0000"/>
                </a:solidFill>
              </a:rPr>
              <a:t>)</a:t>
            </a:r>
            <a:r>
              <a:rPr lang="ru-RU" sz="7000" dirty="0">
                <a:solidFill>
                  <a:srgbClr val="FF0000"/>
                </a:solidFill>
              </a:rPr>
              <a:t> </a:t>
            </a:r>
            <a:endParaRPr lang="ru-RU" sz="7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7000" dirty="0" smtClean="0">
                <a:solidFill>
                  <a:srgbClr val="002060"/>
                </a:solidFill>
              </a:rPr>
              <a:t>Палуба</a:t>
            </a:r>
            <a:r>
              <a:rPr lang="ru-RU" sz="7000" dirty="0">
                <a:solidFill>
                  <a:srgbClr val="002060"/>
                </a:solidFill>
              </a:rPr>
              <a:t>, каюта, якорь, корма, нос                   </a:t>
            </a:r>
            <a:r>
              <a:rPr lang="ru-RU" sz="7000" dirty="0" smtClean="0">
                <a:solidFill>
                  <a:srgbClr val="002060"/>
                </a:solidFill>
              </a:rPr>
              <a:t>        </a:t>
            </a:r>
            <a:r>
              <a:rPr lang="ru-RU" sz="7000" b="1" dirty="0">
                <a:solidFill>
                  <a:srgbClr val="FF0000"/>
                </a:solidFill>
              </a:rPr>
              <a:t>(корабль</a:t>
            </a:r>
            <a:r>
              <a:rPr lang="ru-RU" sz="7000" b="1" dirty="0" smtClean="0">
                <a:solidFill>
                  <a:srgbClr val="002060"/>
                </a:solidFill>
              </a:rPr>
              <a:t>)</a:t>
            </a:r>
            <a:r>
              <a:rPr lang="ru-RU" sz="7000" dirty="0">
                <a:solidFill>
                  <a:srgbClr val="002060"/>
                </a:solidFill>
              </a:rPr>
              <a:t> </a:t>
            </a:r>
            <a:endParaRPr lang="ru-RU" sz="70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7000" dirty="0" smtClean="0">
                <a:solidFill>
                  <a:srgbClr val="002060"/>
                </a:solidFill>
              </a:rPr>
              <a:t>Подъезд</a:t>
            </a:r>
            <a:r>
              <a:rPr lang="ru-RU" sz="7000" dirty="0">
                <a:solidFill>
                  <a:srgbClr val="002060"/>
                </a:solidFill>
              </a:rPr>
              <a:t>, этаж, лестница, квартиры, чердак   </a:t>
            </a:r>
            <a:r>
              <a:rPr lang="ru-RU" sz="7000" dirty="0" smtClean="0">
                <a:solidFill>
                  <a:srgbClr val="002060"/>
                </a:solidFill>
              </a:rPr>
              <a:t>    </a:t>
            </a:r>
            <a:r>
              <a:rPr lang="ru-RU" sz="7000" b="1" dirty="0">
                <a:solidFill>
                  <a:srgbClr val="FF0000"/>
                </a:solidFill>
              </a:rPr>
              <a:t>(дом</a:t>
            </a:r>
            <a:r>
              <a:rPr lang="ru-RU" sz="7000" b="1" dirty="0" smtClean="0">
                <a:solidFill>
                  <a:srgbClr val="FF0000"/>
                </a:solidFill>
              </a:rPr>
              <a:t>)</a:t>
            </a:r>
            <a:r>
              <a:rPr lang="ru-RU" sz="5800" dirty="0">
                <a:solidFill>
                  <a:srgbClr val="002060"/>
                </a:solidFill>
              </a:rPr>
              <a:t/>
            </a:r>
            <a:br>
              <a:rPr lang="ru-RU" sz="5800" dirty="0">
                <a:solidFill>
                  <a:srgbClr val="002060"/>
                </a:solidFill>
              </a:rPr>
            </a:br>
            <a:endParaRPr lang="ru-RU" sz="5800" dirty="0">
              <a:solidFill>
                <a:srgbClr val="002060"/>
              </a:solidFill>
            </a:endParaRPr>
          </a:p>
        </p:txBody>
      </p:sp>
      <p:pic>
        <p:nvPicPr>
          <p:cNvPr id="18434" name="Picture 2" descr="https://st.depositphotos.com/1526816/1818/v/950/depositphotos_18188675-stock-illustration-house-with-red-roo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196752"/>
            <a:ext cx="3139620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038600" cy="5577483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Крылья, кабина, хвост, мотор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(самолет)</a:t>
            </a:r>
            <a:endParaRPr lang="ru-RU" dirty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Глаза, лоб, нос, рот, брови, щеки </a:t>
            </a:r>
            <a:r>
              <a:rPr lang="ru-RU" b="1" dirty="0" smtClean="0">
                <a:solidFill>
                  <a:srgbClr val="FF0000"/>
                </a:solidFill>
              </a:rPr>
              <a:t>(лицо)</a:t>
            </a:r>
            <a:endParaRPr lang="ru-RU" dirty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Рукава, воротник, манжеты </a:t>
            </a:r>
            <a:r>
              <a:rPr lang="ru-RU" b="1" dirty="0" smtClean="0">
                <a:solidFill>
                  <a:srgbClr val="FF0000"/>
                </a:solidFill>
              </a:rPr>
              <a:t>(рубашка)</a:t>
            </a:r>
            <a:endParaRPr lang="ru-RU" dirty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Голова, туловище, ноги, хвост, вымя                      </a:t>
            </a:r>
            <a:r>
              <a:rPr lang="ru-RU" b="1" dirty="0" smtClean="0">
                <a:solidFill>
                  <a:srgbClr val="FF0000"/>
                </a:solidFill>
              </a:rPr>
              <a:t>(корова)</a:t>
            </a:r>
            <a:endParaRPr lang="ru-RU" dirty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Пол, стены, потолок                  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(комната)</a:t>
            </a:r>
            <a:endParaRPr lang="ru-RU" dirty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Подоконник, рама, стекло       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(окно)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7410" name="Picture 2" descr="https://i.pinimg.com/736x/8c/e9/9d/8ce99d8a54f23fde92fc7bd938491bd5--felt-fish-angry-bir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3374176" cy="2136367"/>
          </a:xfrm>
          <a:prstGeom prst="rect">
            <a:avLst/>
          </a:prstGeom>
          <a:noFill/>
        </p:spPr>
      </p:pic>
      <p:pic>
        <p:nvPicPr>
          <p:cNvPr id="17412" name="Picture 4" descr="https://avatars.mds.yandex.net/get-pdb/70729/598070e6-0401-49cc-920a-90cde764b25d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36912"/>
            <a:ext cx="4437212" cy="4221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ДАВАЙ ПОИГРАЕМ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6" name="Если нравится тебе, то делай так - Если нравится тебе, то делай так_(Inkompmusic.ru).mp3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236296" y="332656"/>
            <a:ext cx="1224136" cy="1224136"/>
          </a:xfrm>
          <a:prstGeom prst="rect">
            <a:avLst/>
          </a:prstGeom>
        </p:spPr>
      </p:pic>
      <p:pic>
        <p:nvPicPr>
          <p:cNvPr id="19458" name="Picture 2" descr="https://upload2.schoolrm.ru/resize_cache/1325542/c3bed4c46e3bebf9034448fed65e7b8e/iblock/859/85977d4884082cae74f86d5bc67f2e8f/c6915471c76cdb6362efb0038ac946f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844824"/>
            <a:ext cx="820891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0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«Закончи предложение»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330824" cy="53285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00B050"/>
                </a:solidFill>
              </a:rPr>
              <a:t>Слон большой, а комар ...            </a:t>
            </a:r>
            <a:r>
              <a:rPr lang="ru-RU" b="1" dirty="0" smtClean="0">
                <a:solidFill>
                  <a:srgbClr val="92D050"/>
                </a:solidFill>
              </a:rPr>
              <a:t>МАЛЕНЬКИЙ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Камень </a:t>
            </a:r>
            <a:r>
              <a:rPr lang="ru-RU" b="1" dirty="0">
                <a:solidFill>
                  <a:srgbClr val="00B050"/>
                </a:solidFill>
              </a:rPr>
              <a:t>тяжелый, а пушинка ...   </a:t>
            </a:r>
            <a:r>
              <a:rPr lang="ru-RU" b="1" dirty="0" smtClean="0">
                <a:solidFill>
                  <a:srgbClr val="92D050"/>
                </a:solidFill>
              </a:rPr>
              <a:t>ЛЕГКАЯ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Золушка </a:t>
            </a:r>
            <a:r>
              <a:rPr lang="ru-RU" b="1" dirty="0">
                <a:solidFill>
                  <a:srgbClr val="00B050"/>
                </a:solidFill>
              </a:rPr>
              <a:t>добрая, а мачеха ...        </a:t>
            </a:r>
            <a:r>
              <a:rPr lang="ru-RU" b="1" dirty="0" smtClean="0">
                <a:solidFill>
                  <a:srgbClr val="92D050"/>
                </a:solidFill>
              </a:rPr>
              <a:t>ЗЛАЯ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Зимой </a:t>
            </a:r>
            <a:r>
              <a:rPr lang="ru-RU" b="1" dirty="0">
                <a:solidFill>
                  <a:srgbClr val="00B050"/>
                </a:solidFill>
              </a:rPr>
              <a:t>погода холодная, а летом ...     </a:t>
            </a:r>
            <a:r>
              <a:rPr lang="ru-RU" b="1" dirty="0" smtClean="0">
                <a:solidFill>
                  <a:srgbClr val="92D050"/>
                </a:solidFill>
              </a:rPr>
              <a:t>ЖАРКАЯ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Дерево </a:t>
            </a:r>
            <a:r>
              <a:rPr lang="ru-RU" b="1" dirty="0">
                <a:solidFill>
                  <a:srgbClr val="00B050"/>
                </a:solidFill>
              </a:rPr>
              <a:t>высокое, а куст ...            </a:t>
            </a:r>
            <a:r>
              <a:rPr lang="ru-RU" b="1" dirty="0" smtClean="0">
                <a:solidFill>
                  <a:srgbClr val="92D050"/>
                </a:solidFill>
              </a:rPr>
              <a:t>НИЗКИЙ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Дедушка </a:t>
            </a:r>
            <a:r>
              <a:rPr lang="ru-RU" b="1" dirty="0">
                <a:solidFill>
                  <a:srgbClr val="00B050"/>
                </a:solidFill>
              </a:rPr>
              <a:t>старый, а внук ...          </a:t>
            </a:r>
            <a:r>
              <a:rPr lang="ru-RU" b="1" dirty="0" smtClean="0">
                <a:solidFill>
                  <a:srgbClr val="92D050"/>
                </a:solidFill>
              </a:rPr>
              <a:t>МОЛОДОЙ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Лев </a:t>
            </a:r>
            <a:r>
              <a:rPr lang="ru-RU" b="1" dirty="0">
                <a:solidFill>
                  <a:srgbClr val="00B050"/>
                </a:solidFill>
              </a:rPr>
              <a:t>смелый, а заяц ... </a:t>
            </a:r>
            <a:r>
              <a:rPr lang="ru-RU" b="1" dirty="0">
                <a:solidFill>
                  <a:srgbClr val="92D050"/>
                </a:solidFill>
              </a:rPr>
              <a:t>                 ТРУСЛИВЫЙ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482" name="Picture 2" descr="http://www.internationaltoys.com/media/catalog/product/cache/1/image/9df78eab33525d08d6e5fb8d27136e95/1/4/148525_0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692696"/>
            <a:ext cx="3384376" cy="3960440"/>
          </a:xfrm>
          <a:prstGeom prst="rect">
            <a:avLst/>
          </a:prstGeom>
          <a:noFill/>
        </p:spPr>
      </p:pic>
      <p:pic>
        <p:nvPicPr>
          <p:cNvPr id="6" name="Picture 2" descr="http://www.internationaltoys.com/media/catalog/product/cache/1/image/9df78eab33525d08d6e5fb8d27136e95/1/4/148525_02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480010"/>
            <a:ext cx="1440160" cy="16852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476672"/>
            <a:ext cx="4464496" cy="597666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100" b="1" dirty="0">
                <a:solidFill>
                  <a:srgbClr val="00B050"/>
                </a:solidFill>
              </a:rPr>
              <a:t>Река широкая, а ручеек </a:t>
            </a:r>
            <a:r>
              <a:rPr lang="ru-RU" sz="3100" dirty="0">
                <a:solidFill>
                  <a:srgbClr val="00B050"/>
                </a:solidFill>
              </a:rPr>
              <a:t>...         </a:t>
            </a:r>
            <a:r>
              <a:rPr lang="ru-RU" sz="3100" b="1" dirty="0">
                <a:solidFill>
                  <a:srgbClr val="00B050"/>
                </a:solidFill>
              </a:rPr>
              <a:t> </a:t>
            </a:r>
            <a:r>
              <a:rPr lang="ru-RU" sz="3100" b="1" dirty="0" smtClean="0">
                <a:solidFill>
                  <a:srgbClr val="92D050"/>
                </a:solidFill>
              </a:rPr>
              <a:t>УЗКИЙ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00B050"/>
                </a:solidFill>
              </a:rPr>
              <a:t>Днем </a:t>
            </a:r>
            <a:r>
              <a:rPr lang="ru-RU" sz="3100" b="1" dirty="0">
                <a:solidFill>
                  <a:srgbClr val="00B050"/>
                </a:solidFill>
              </a:rPr>
              <a:t>светло, а ночью </a:t>
            </a:r>
            <a:r>
              <a:rPr lang="ru-RU" sz="3100" dirty="0">
                <a:solidFill>
                  <a:srgbClr val="00B050"/>
                </a:solidFill>
              </a:rPr>
              <a:t>... </a:t>
            </a:r>
            <a:r>
              <a:rPr lang="ru-RU" sz="3100" b="1" dirty="0">
                <a:solidFill>
                  <a:srgbClr val="00B050"/>
                </a:solidFill>
              </a:rPr>
              <a:t>           </a:t>
            </a:r>
            <a:r>
              <a:rPr lang="ru-RU" sz="3100" b="1" dirty="0" smtClean="0">
                <a:solidFill>
                  <a:srgbClr val="92D050"/>
                </a:solidFill>
              </a:rPr>
              <a:t>ТЕМНО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00B050"/>
                </a:solidFill>
              </a:rPr>
              <a:t>Сегодня </a:t>
            </a:r>
            <a:r>
              <a:rPr lang="ru-RU" sz="3100" b="1" dirty="0">
                <a:solidFill>
                  <a:srgbClr val="00B050"/>
                </a:solidFill>
              </a:rPr>
              <a:t>мне весело, а вчера было ... </a:t>
            </a:r>
            <a:r>
              <a:rPr lang="ru-RU" sz="3100" dirty="0">
                <a:solidFill>
                  <a:srgbClr val="00B050"/>
                </a:solidFill>
              </a:rPr>
              <a:t>            </a:t>
            </a:r>
            <a:r>
              <a:rPr lang="ru-RU" sz="3100" dirty="0">
                <a:solidFill>
                  <a:srgbClr val="92D050"/>
                </a:solidFill>
              </a:rPr>
              <a:t> </a:t>
            </a:r>
            <a:r>
              <a:rPr lang="ru-RU" sz="3100" dirty="0" smtClean="0">
                <a:solidFill>
                  <a:srgbClr val="92D050"/>
                </a:solidFill>
              </a:rPr>
              <a:t>ГРУСТНО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00B050"/>
                </a:solidFill>
              </a:rPr>
              <a:t>Заяц </a:t>
            </a:r>
            <a:r>
              <a:rPr lang="ru-RU" sz="3100" b="1" dirty="0">
                <a:solidFill>
                  <a:srgbClr val="00B050"/>
                </a:solidFill>
              </a:rPr>
              <a:t>скачет быстро, а черепаха ползает ...</a:t>
            </a:r>
            <a:r>
              <a:rPr lang="ru-RU" sz="3100" dirty="0">
                <a:solidFill>
                  <a:srgbClr val="00B050"/>
                </a:solidFill>
              </a:rPr>
              <a:t>    </a:t>
            </a:r>
            <a:r>
              <a:rPr lang="ru-RU" sz="3100" b="1" dirty="0" smtClean="0">
                <a:solidFill>
                  <a:srgbClr val="92D050"/>
                </a:solidFill>
              </a:rPr>
              <a:t>МЕДЛЕННО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00B050"/>
                </a:solidFill>
              </a:rPr>
              <a:t>Переходя </a:t>
            </a:r>
            <a:r>
              <a:rPr lang="ru-RU" sz="3100" b="1" dirty="0">
                <a:solidFill>
                  <a:srgbClr val="00B050"/>
                </a:solidFill>
              </a:rPr>
              <a:t>улицу, сначала посмотри налево, а потом ...    </a:t>
            </a:r>
            <a:r>
              <a:rPr lang="ru-RU" sz="3100" b="1" dirty="0">
                <a:solidFill>
                  <a:srgbClr val="92D050"/>
                </a:solidFill>
              </a:rPr>
              <a:t>НА </a:t>
            </a:r>
            <a:r>
              <a:rPr lang="ru-RU" sz="3100" b="1" dirty="0" smtClean="0">
                <a:solidFill>
                  <a:srgbClr val="92D050"/>
                </a:solidFill>
              </a:rPr>
              <a:t>ПРАВО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00B050"/>
                </a:solidFill>
              </a:rPr>
              <a:t>Кричат </a:t>
            </a:r>
            <a:r>
              <a:rPr lang="ru-RU" sz="3100" b="1" dirty="0">
                <a:solidFill>
                  <a:srgbClr val="00B050"/>
                </a:solidFill>
              </a:rPr>
              <a:t>громко, а шепчут ...        </a:t>
            </a:r>
            <a:r>
              <a:rPr lang="ru-RU" sz="3100" b="1" dirty="0" smtClean="0">
                <a:solidFill>
                  <a:srgbClr val="92D050"/>
                </a:solidFill>
              </a:rPr>
              <a:t>ТИХО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00B050"/>
                </a:solidFill>
              </a:rPr>
              <a:t>Я </a:t>
            </a:r>
            <a:r>
              <a:rPr lang="ru-RU" sz="3100" b="1" dirty="0">
                <a:solidFill>
                  <a:srgbClr val="00B050"/>
                </a:solidFill>
              </a:rPr>
              <a:t>больна, но скоро буду ...         </a:t>
            </a:r>
            <a:r>
              <a:rPr lang="ru-RU" sz="3100" b="1" dirty="0" smtClean="0">
                <a:solidFill>
                  <a:srgbClr val="92D050"/>
                </a:solidFill>
              </a:rPr>
              <a:t>ЗДОРОВА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00B050"/>
                </a:solidFill>
              </a:rPr>
              <a:t>Друзья </a:t>
            </a:r>
            <a:r>
              <a:rPr lang="ru-RU" sz="3100" b="1" dirty="0">
                <a:solidFill>
                  <a:srgbClr val="00B050"/>
                </a:solidFill>
              </a:rPr>
              <a:t>иногда ссорятся, но легко ...      </a:t>
            </a:r>
            <a:r>
              <a:rPr lang="ru-RU" sz="3100" dirty="0">
                <a:solidFill>
                  <a:srgbClr val="00B050"/>
                </a:solidFill>
              </a:rPr>
              <a:t> </a:t>
            </a:r>
            <a:r>
              <a:rPr lang="ru-RU" sz="3100" dirty="0" smtClean="0">
                <a:solidFill>
                  <a:srgbClr val="92D050"/>
                </a:solidFill>
              </a:rPr>
              <a:t>МИРЯТСЯ</a:t>
            </a:r>
            <a:endParaRPr lang="ru-RU" sz="3100" dirty="0">
              <a:solidFill>
                <a:srgbClr val="92D050"/>
              </a:solidFill>
            </a:endParaRPr>
          </a:p>
          <a:p>
            <a:endParaRPr lang="ru-RU" dirty="0"/>
          </a:p>
        </p:txBody>
      </p:sp>
      <p:pic>
        <p:nvPicPr>
          <p:cNvPr id="23554" name="Picture 2" descr="https://static.tildacdn.com/tild6164-3335-4235-a236-646531393464/__2018-11-17__9503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60648"/>
            <a:ext cx="2411760" cy="2143787"/>
          </a:xfrm>
          <a:prstGeom prst="rect">
            <a:avLst/>
          </a:prstGeom>
          <a:noFill/>
        </p:spPr>
      </p:pic>
      <p:pic>
        <p:nvPicPr>
          <p:cNvPr id="23556" name="Picture 4" descr="https://static1.tgstat.com/channels/_0/0e/0e4a84f31c18bdb468c9b6e3146f19f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1628800"/>
            <a:ext cx="1728192" cy="1728193"/>
          </a:xfrm>
          <a:prstGeom prst="rect">
            <a:avLst/>
          </a:prstGeom>
          <a:noFill/>
        </p:spPr>
      </p:pic>
      <p:pic>
        <p:nvPicPr>
          <p:cNvPr id="23558" name="Picture 6" descr="http://co8tula.ru/upload/iblock/4eb/4ebdfd0e47aa9652e6034e7aad5afe7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645024"/>
            <a:ext cx="3168352" cy="2816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321</Words>
  <Application>Microsoft Office PowerPoint</Application>
  <PresentationFormat>Экран (4:3)</PresentationFormat>
  <Paragraphs>55</Paragraphs>
  <Slides>11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Я ТЕБЕ СЕЙЧАС БУДУ ЗАДАВАТЬ ВОПРОСЫ,  А ТЫ МНЕ НА НИХ БУДЕШЬ ОТВЕЧАТЬ</vt:lpstr>
      <vt:lpstr>Слайд 3</vt:lpstr>
      <vt:lpstr>    «НАЙДИ ЛИШНИЙ ПРЕДМЕТ» Я тебе сейчас буду называть слова, а ты должен определить какое слово лишнее.   </vt:lpstr>
      <vt:lpstr>«Отгадай предмет по названию  его частей»</vt:lpstr>
      <vt:lpstr>Слайд 6</vt:lpstr>
      <vt:lpstr>ДАВАЙ ПОИГРАЕМ</vt:lpstr>
      <vt:lpstr>«Закончи предложение» </vt:lpstr>
      <vt:lpstr>Слайд 9</vt:lpstr>
      <vt:lpstr>ИГРА «БУСЫ» 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11</cp:revision>
  <dcterms:created xsi:type="dcterms:W3CDTF">2020-05-28T16:50:36Z</dcterms:created>
  <dcterms:modified xsi:type="dcterms:W3CDTF">2020-05-28T18:31:14Z</dcterms:modified>
</cp:coreProperties>
</file>