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78" r:id="rId2"/>
    <p:sldId id="279" r:id="rId3"/>
    <p:sldId id="260" r:id="rId4"/>
    <p:sldId id="286" r:id="rId5"/>
    <p:sldId id="287" r:id="rId6"/>
    <p:sldId id="297" r:id="rId7"/>
    <p:sldId id="298" r:id="rId8"/>
    <p:sldId id="288" r:id="rId9"/>
    <p:sldId id="300" r:id="rId10"/>
    <p:sldId id="293" r:id="rId11"/>
    <p:sldId id="257" r:id="rId12"/>
    <p:sldId id="302" r:id="rId13"/>
    <p:sldId id="283"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3705" autoAdjust="0"/>
  </p:normalViewPr>
  <p:slideViewPr>
    <p:cSldViewPr>
      <p:cViewPr varScale="1">
        <p:scale>
          <a:sx n="79" d="100"/>
          <a:sy n="79" d="100"/>
        </p:scale>
        <p:origin x="-1469" y="-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1FF370B-BE33-426F-B464-9D59EB9A1E9D}" type="datetimeFigureOut">
              <a:rPr lang="ru-RU" smtClean="0"/>
              <a:pPr/>
              <a:t>11.06.2021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BF05191-A502-489E-9FE8-1A51F37E867C}"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DBF05191-A502-489E-9FE8-1A51F37E867C}" type="slidenum">
              <a:rPr lang="ru-RU" smtClean="0"/>
              <a:pPr/>
              <a:t>6</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DBF05191-A502-489E-9FE8-1A51F37E867C}" type="slidenum">
              <a:rPr lang="ru-RU" smtClean="0"/>
              <a:pPr/>
              <a:t>7</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DBF05191-A502-489E-9FE8-1A51F37E867C}" type="slidenum">
              <a:rPr lang="ru-RU" smtClean="0"/>
              <a:pPr/>
              <a:t>8</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DBF05191-A502-489E-9FE8-1A51F37E867C}" type="slidenum">
              <a:rPr lang="ru-RU" smtClean="0"/>
              <a:pPr/>
              <a:t>9</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DBF05191-A502-489E-9FE8-1A51F37E867C}" type="slidenum">
              <a:rPr lang="ru-RU" smtClean="0"/>
              <a:pPr/>
              <a:t>10</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5B106E36-FD25-4E2D-B0AA-010F637433A0}" type="datetimeFigureOut">
              <a:rPr lang="ru-RU" smtClean="0"/>
              <a:pPr/>
              <a:t>11.06.2021</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11.06.2021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11.06.2021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11.06.2021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11.06.2021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11.06.2021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11.06.2021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11.06.2021</a:t>
            </a:fld>
            <a:endParaRPr lang="ru-RU"/>
          </a:p>
        </p:txBody>
      </p:sp>
      <p:sp>
        <p:nvSpPr>
          <p:cNvPr id="8" name="Номер слайда 7"/>
          <p:cNvSpPr>
            <a:spLocks noGrp="1"/>
          </p:cNvSpPr>
          <p:nvPr>
            <p:ph type="sldNum" sz="quarter" idx="11"/>
          </p:nvPr>
        </p:nvSpPr>
        <p:spPr/>
        <p:txBody>
          <a:bodyPr/>
          <a:lstStyle/>
          <a:p>
            <a:fld id="{725C68B6-61C2-468F-89AB-4B9F7531AA68}"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11.06.2021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11.06.2021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5B106E36-FD25-4E2D-B0AA-010F637433A0}" type="datetimeFigureOut">
              <a:rPr lang="ru-RU" smtClean="0"/>
              <a:pPr/>
              <a:t>11.06.2021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5B106E36-FD25-4E2D-B0AA-010F637433A0}" type="datetimeFigureOut">
              <a:rPr lang="ru-RU" smtClean="0"/>
              <a:pPr/>
              <a:t>11.06.2021</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www.gumer.info/" TargetMode="External"/><Relationship Id="rId2" Type="http://schemas.openxmlformats.org/officeDocument/2006/relationships/hyperlink" Target="http://www.statehistory.ru/"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142844" y="1857364"/>
            <a:ext cx="8858312" cy="2246769"/>
          </a:xfrm>
          <a:prstGeom prst="rect">
            <a:avLst/>
          </a:prstGeom>
        </p:spPr>
        <p:txBody>
          <a:bodyPr wrap="square">
            <a:spAutoFit/>
          </a:bodyPr>
          <a:lstStyle/>
          <a:p>
            <a:pPr algn="ctr"/>
            <a:r>
              <a:rPr lang="ru-RU" sz="2800" b="1" dirty="0" smtClean="0">
                <a:effectLst>
                  <a:outerShdw blurRad="38100" dist="38100" dir="2700000" algn="tl">
                    <a:srgbClr val="C0C0C0"/>
                  </a:outerShdw>
                </a:effectLst>
                <a:latin typeface="Times New Roman" pitchFamily="18" charset="0"/>
                <a:cs typeface="Times New Roman" pitchFamily="18" charset="0"/>
              </a:rPr>
              <a:t>МУЛЬТИМЕДИЙНОЕ СОПРОВОЖДЕНИЕ</a:t>
            </a:r>
            <a:br>
              <a:rPr lang="ru-RU" sz="2800" b="1" dirty="0" smtClean="0">
                <a:effectLst>
                  <a:outerShdw blurRad="38100" dist="38100" dir="2700000" algn="tl">
                    <a:srgbClr val="C0C0C0"/>
                  </a:outerShdw>
                </a:effectLst>
                <a:latin typeface="Times New Roman" pitchFamily="18" charset="0"/>
                <a:cs typeface="Times New Roman" pitchFamily="18" charset="0"/>
              </a:rPr>
            </a:br>
            <a:r>
              <a:rPr lang="ru-RU" sz="2800" b="1" dirty="0" smtClean="0">
                <a:effectLst>
                  <a:outerShdw blurRad="38100" dist="38100" dir="2700000" algn="tl">
                    <a:srgbClr val="C0C0C0"/>
                  </a:outerShdw>
                </a:effectLst>
                <a:latin typeface="Times New Roman" pitchFamily="18" charset="0"/>
                <a:cs typeface="Times New Roman" pitchFamily="18" charset="0"/>
              </a:rPr>
              <a:t>КОМБИНИРОВАННОГО ЗАНЯТИЯ</a:t>
            </a:r>
            <a:br>
              <a:rPr lang="ru-RU" sz="2800" b="1" dirty="0" smtClean="0">
                <a:effectLst>
                  <a:outerShdw blurRad="38100" dist="38100" dir="2700000" algn="tl">
                    <a:srgbClr val="C0C0C0"/>
                  </a:outerShdw>
                </a:effectLst>
                <a:latin typeface="Times New Roman" pitchFamily="18" charset="0"/>
                <a:cs typeface="Times New Roman" pitchFamily="18" charset="0"/>
              </a:rPr>
            </a:br>
            <a:r>
              <a:rPr lang="ru-RU" sz="2800" b="1" dirty="0" smtClean="0">
                <a:latin typeface="Times New Roman" pitchFamily="18" charset="0"/>
                <a:cs typeface="Times New Roman" pitchFamily="18" charset="0"/>
              </a:rPr>
              <a:t>по теме:</a:t>
            </a:r>
            <a:br>
              <a:rPr lang="ru-RU" sz="2800" b="1" dirty="0" smtClean="0">
                <a:latin typeface="Times New Roman" pitchFamily="18" charset="0"/>
                <a:cs typeface="Times New Roman" pitchFamily="18" charset="0"/>
              </a:rPr>
            </a:br>
            <a:r>
              <a:rPr lang="ru-RU" sz="2800" b="1" dirty="0" smtClean="0">
                <a:latin typeface="Times New Roman" pitchFamily="18" charset="0"/>
                <a:cs typeface="Times New Roman" pitchFamily="18" charset="0"/>
              </a:rPr>
              <a:t>«РАЗВИТИЕ СОВЕТСКОЙ КУЛЬТУРЫ </a:t>
            </a:r>
          </a:p>
          <a:p>
            <a:pPr algn="ctr"/>
            <a:r>
              <a:rPr lang="ru-RU" sz="2800" b="1" dirty="0" smtClean="0">
                <a:latin typeface="Times New Roman" pitchFamily="18" charset="0"/>
                <a:cs typeface="Times New Roman" pitchFamily="18" charset="0"/>
              </a:rPr>
              <a:t>1945-1991  ГОДЫ»</a:t>
            </a:r>
            <a:endParaRPr lang="ru-RU" sz="2800" dirty="0">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AutoShape 2" descr="https://s0.slide-share.ru/s_slide/5f5674e93eb8d177256ed3cec51ef51f/19c5ab21-baf8-48fc-8e9a-6a777dc24d0a.jpe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9" name="Прямоугольник 8"/>
          <p:cNvSpPr/>
          <p:nvPr/>
        </p:nvSpPr>
        <p:spPr>
          <a:xfrm>
            <a:off x="0" y="0"/>
            <a:ext cx="9144000" cy="523220"/>
          </a:xfrm>
          <a:prstGeom prst="rect">
            <a:avLst/>
          </a:prstGeom>
        </p:spPr>
        <p:txBody>
          <a:bodyPr wrap="square">
            <a:spAutoFit/>
          </a:bodyPr>
          <a:lstStyle/>
          <a:p>
            <a:pPr marL="342900" indent="-342900" algn="ctr"/>
            <a:r>
              <a:rPr lang="ru-RU" sz="2800" b="1" i="1" dirty="0" smtClean="0">
                <a:effectLst>
                  <a:outerShdw blurRad="38100" dist="38100" dir="2700000" algn="tl">
                    <a:srgbClr val="000000">
                      <a:alpha val="43137"/>
                    </a:srgbClr>
                  </a:outerShdw>
                </a:effectLst>
                <a:latin typeface="Times New Roman" pitchFamily="18" charset="0"/>
                <a:cs typeface="Times New Roman" pitchFamily="18" charset="0"/>
              </a:rPr>
              <a:t>ЛИТЕРАТУРА</a:t>
            </a:r>
          </a:p>
        </p:txBody>
      </p:sp>
      <p:sp>
        <p:nvSpPr>
          <p:cNvPr id="10" name="Прямоугольник 9"/>
          <p:cNvSpPr/>
          <p:nvPr/>
        </p:nvSpPr>
        <p:spPr>
          <a:xfrm>
            <a:off x="428596" y="642918"/>
            <a:ext cx="8215370" cy="2031325"/>
          </a:xfrm>
          <a:prstGeom prst="rect">
            <a:avLst/>
          </a:prstGeom>
        </p:spPr>
        <p:txBody>
          <a:bodyPr wrap="square">
            <a:spAutoFit/>
          </a:bodyPr>
          <a:lstStyle/>
          <a:p>
            <a:pPr algn="just"/>
            <a:r>
              <a:rPr lang="ru-RU" dirty="0" smtClean="0">
                <a:latin typeface="Times New Roman" pitchFamily="18" charset="0"/>
                <a:ea typeface="Arial Narrow" charset="0"/>
                <a:cs typeface="Times New Roman" pitchFamily="18" charset="0"/>
                <a:sym typeface="Arial Narrow" charset="0"/>
              </a:rPr>
              <a:t>	</a:t>
            </a:r>
            <a:r>
              <a:rPr lang="en-US" dirty="0" smtClean="0">
                <a:latin typeface="Times New Roman" pitchFamily="18" charset="0"/>
                <a:ea typeface="Arial Narrow" charset="0"/>
                <a:cs typeface="Times New Roman" pitchFamily="18" charset="0"/>
                <a:sym typeface="Arial Narrow" charset="0"/>
              </a:rPr>
              <a:t>Во время Великой Отечественной войны цензура сосредоточилась на сохранении военной тайны, но после окончания военных действий снова развернулась идеологическая чистка. Цензура стремилась контролировать не только информацию внутри СССР, но и публикуемую за границей информацию иностранных корреспондентов. 25 февраля 1946 года было принято Постановление Политбюро ЦК ВКП(б) о цензуре информации из СССР.</a:t>
            </a:r>
          </a:p>
          <a:p>
            <a:endParaRPr lang="en-US" dirty="0">
              <a:latin typeface="Arial Narrow" charset="0"/>
              <a:ea typeface="Arial Narrow" charset="0"/>
              <a:cs typeface="Arial Narrow" charset="0"/>
              <a:sym typeface="Arial Narrow"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a:xfrm>
            <a:off x="0" y="0"/>
            <a:ext cx="9144000" cy="523220"/>
          </a:xfrm>
          <a:prstGeom prst="rect">
            <a:avLst/>
          </a:prstGeom>
        </p:spPr>
        <p:txBody>
          <a:bodyPr wrap="square">
            <a:spAutoFit/>
          </a:bodyPr>
          <a:lstStyle/>
          <a:p>
            <a:pPr marL="342900" indent="-342900" algn="ctr"/>
            <a:r>
              <a:rPr lang="ru-RU" sz="2800" b="1" i="1" dirty="0" smtClean="0">
                <a:effectLst>
                  <a:outerShdw blurRad="38100" dist="38100" dir="2700000" algn="tl">
                    <a:srgbClr val="000000">
                      <a:alpha val="43137"/>
                    </a:srgbClr>
                  </a:outerShdw>
                </a:effectLst>
                <a:latin typeface="Times New Roman" pitchFamily="18" charset="0"/>
                <a:cs typeface="Times New Roman" pitchFamily="18" charset="0"/>
              </a:rPr>
              <a:t>ЛИТЕРАТУРА</a:t>
            </a:r>
          </a:p>
        </p:txBody>
      </p:sp>
      <p:pic>
        <p:nvPicPr>
          <p:cNvPr id="11" name="Picture 2"/>
          <p:cNvPicPr>
            <a:picLocks noChangeArrowheads="1"/>
          </p:cNvPicPr>
          <p:nvPr/>
        </p:nvPicPr>
        <p:blipFill>
          <a:blip r:embed="rId2"/>
          <a:srcRect/>
          <a:stretch>
            <a:fillRect/>
          </a:stretch>
        </p:blipFill>
        <p:spPr bwMode="auto">
          <a:xfrm>
            <a:off x="500034" y="642918"/>
            <a:ext cx="4357718" cy="5643602"/>
          </a:xfrm>
          <a:prstGeom prst="rect">
            <a:avLst/>
          </a:prstGeom>
          <a:noFill/>
          <a:ln w="9525" cap="flat">
            <a:noFill/>
            <a:round/>
            <a:headEnd/>
            <a:tailEnd/>
          </a:ln>
        </p:spPr>
      </p:pic>
      <p:sp>
        <p:nvSpPr>
          <p:cNvPr id="13" name="Прямоугольник 12"/>
          <p:cNvSpPr/>
          <p:nvPr/>
        </p:nvSpPr>
        <p:spPr>
          <a:xfrm>
            <a:off x="4929190" y="785794"/>
            <a:ext cx="4214810" cy="5078313"/>
          </a:xfrm>
          <a:prstGeom prst="rect">
            <a:avLst/>
          </a:prstGeom>
        </p:spPr>
        <p:txBody>
          <a:bodyPr wrap="square">
            <a:spAutoFit/>
          </a:bodyPr>
          <a:lstStyle/>
          <a:p>
            <a:pPr algn="just"/>
            <a:r>
              <a:rPr lang="ru-RU" dirty="0" smtClean="0">
                <a:latin typeface="Times New Roman" pitchFamily="18" charset="0"/>
                <a:ea typeface="Arial Narrow" charset="0"/>
                <a:cs typeface="Times New Roman" pitchFamily="18" charset="0"/>
                <a:sym typeface="Arial Narrow" charset="0"/>
              </a:rPr>
              <a:t>	</a:t>
            </a:r>
            <a:r>
              <a:rPr lang="en-US" dirty="0" smtClean="0">
                <a:latin typeface="Times New Roman" pitchFamily="18" charset="0"/>
                <a:ea typeface="Arial Narrow" charset="0"/>
                <a:cs typeface="Times New Roman" pitchFamily="18" charset="0"/>
                <a:sym typeface="Arial Narrow" charset="0"/>
              </a:rPr>
              <a:t>Борис Леонидович Пастернак родился 29 января 1890 г. в Москве. Умер  30 мая 1960 г. в Переделкино Московской области.   Писатель, один из крупнейших русских поэтов XX века, лауреат Нобелевской премии по литературе за роман «Доктор Живаго». Б. Пастернак был объявлен врагом народа за публикацию романа «Доктор Живаго» зарубежом. Его заставили отказаться от получения Нобелевской премии, не выпустив из страны.</a:t>
            </a:r>
            <a:endParaRPr lang="ru-RU" dirty="0" smtClean="0">
              <a:latin typeface="Times New Roman" pitchFamily="18" charset="0"/>
              <a:ea typeface="Arial Narrow" charset="0"/>
              <a:cs typeface="Times New Roman" pitchFamily="18" charset="0"/>
              <a:sym typeface="Arial Narrow" charset="0"/>
            </a:endParaRPr>
          </a:p>
          <a:p>
            <a:pPr algn="just"/>
            <a:r>
              <a:rPr lang="ru-RU" dirty="0" smtClean="0">
                <a:latin typeface="Times New Roman" pitchFamily="18" charset="0"/>
                <a:ea typeface="Arial Narrow" charset="0"/>
                <a:cs typeface="Times New Roman" pitchFamily="18" charset="0"/>
                <a:sym typeface="Arial Narrow" charset="0"/>
              </a:rPr>
              <a:t>	Произведения:</a:t>
            </a:r>
          </a:p>
          <a:p>
            <a:pPr algn="just">
              <a:buFont typeface="Wingdings" pitchFamily="2" charset="2"/>
              <a:buChar char="Ø"/>
            </a:pPr>
            <a:r>
              <a:rPr lang="ru-RU" dirty="0" smtClean="0">
                <a:latin typeface="Times New Roman" pitchFamily="18" charset="0"/>
                <a:ea typeface="Arial Narrow" charset="0"/>
                <a:cs typeface="Times New Roman" pitchFamily="18" charset="0"/>
                <a:sym typeface="Arial Narrow" charset="0"/>
              </a:rPr>
              <a:t>«Зимняя ночь»</a:t>
            </a:r>
            <a:endParaRPr lang="en-US" dirty="0" smtClean="0">
              <a:latin typeface="Times New Roman" pitchFamily="18" charset="0"/>
              <a:ea typeface="Arial Narrow" charset="0"/>
              <a:cs typeface="Times New Roman" pitchFamily="18" charset="0"/>
              <a:sym typeface="Arial Narrow" charset="0"/>
            </a:endParaRPr>
          </a:p>
          <a:p>
            <a:pPr algn="just">
              <a:buFont typeface="Wingdings" pitchFamily="2" charset="2"/>
              <a:buChar char="Ø"/>
            </a:pPr>
            <a:r>
              <a:rPr lang="ru-RU" dirty="0" smtClean="0">
                <a:latin typeface="Times New Roman" pitchFamily="18" charset="0"/>
                <a:ea typeface="Arial Narrow" charset="0"/>
                <a:cs typeface="Times New Roman" pitchFamily="18" charset="0"/>
                <a:sym typeface="Arial Narrow" charset="0"/>
              </a:rPr>
              <a:t>«Сестра моя- жизнь»</a:t>
            </a:r>
          </a:p>
          <a:p>
            <a:pPr algn="just">
              <a:buFont typeface="Wingdings" pitchFamily="2" charset="2"/>
              <a:buChar char="Ø"/>
            </a:pPr>
            <a:r>
              <a:rPr lang="ru-RU" dirty="0" smtClean="0">
                <a:latin typeface="Times New Roman" pitchFamily="18" charset="0"/>
                <a:ea typeface="Arial Narrow" charset="0"/>
                <a:cs typeface="Times New Roman" pitchFamily="18" charset="0"/>
                <a:sym typeface="Arial Narrow" charset="0"/>
              </a:rPr>
              <a:t>«Быть знаменитым некрасиво»</a:t>
            </a:r>
          </a:p>
          <a:p>
            <a:pPr algn="just">
              <a:buFont typeface="Wingdings" pitchFamily="2" charset="2"/>
              <a:buChar char="Ø"/>
            </a:pPr>
            <a:r>
              <a:rPr lang="ru-RU" dirty="0" smtClean="0">
                <a:latin typeface="Times New Roman" pitchFamily="18" charset="0"/>
                <a:ea typeface="Arial Narrow" charset="0"/>
                <a:cs typeface="Times New Roman" pitchFamily="18" charset="0"/>
                <a:sym typeface="Arial Narrow" charset="0"/>
              </a:rPr>
              <a:t>«О любви»</a:t>
            </a:r>
          </a:p>
          <a:p>
            <a:pPr algn="just">
              <a:buFont typeface="Wingdings" pitchFamily="2" charset="2"/>
              <a:buChar char="Ø"/>
            </a:pPr>
            <a:r>
              <a:rPr lang="ru-RU" dirty="0" smtClean="0">
                <a:latin typeface="Times New Roman" pitchFamily="18" charset="0"/>
                <a:ea typeface="Arial Narrow" charset="0"/>
                <a:cs typeface="Times New Roman" pitchFamily="18" charset="0"/>
                <a:sym typeface="Arial Narrow" charset="0"/>
              </a:rPr>
              <a:t>«Строку диктует чувство»</a:t>
            </a:r>
            <a:endParaRPr lang="en-US" dirty="0">
              <a:latin typeface="Times New Roman" pitchFamily="18" charset="0"/>
              <a:ea typeface="Arial Narrow" charset="0"/>
              <a:cs typeface="Times New Roman" pitchFamily="18" charset="0"/>
              <a:sym typeface="Arial Narrow"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a:xfrm>
            <a:off x="0" y="0"/>
            <a:ext cx="9144000" cy="523220"/>
          </a:xfrm>
          <a:prstGeom prst="rect">
            <a:avLst/>
          </a:prstGeom>
        </p:spPr>
        <p:txBody>
          <a:bodyPr wrap="square">
            <a:spAutoFit/>
          </a:bodyPr>
          <a:lstStyle/>
          <a:p>
            <a:pPr marL="342900" indent="-342900" algn="ctr"/>
            <a:r>
              <a:rPr lang="ru-RU" sz="2800" b="1" i="1" dirty="0" smtClean="0">
                <a:effectLst>
                  <a:outerShdw blurRad="38100" dist="38100" dir="2700000" algn="tl">
                    <a:srgbClr val="000000">
                      <a:alpha val="43137"/>
                    </a:srgbClr>
                  </a:outerShdw>
                </a:effectLst>
                <a:latin typeface="Times New Roman" pitchFamily="18" charset="0"/>
                <a:cs typeface="Times New Roman" pitchFamily="18" charset="0"/>
              </a:rPr>
              <a:t>ЛИТЕРАТУРА</a:t>
            </a:r>
          </a:p>
        </p:txBody>
      </p:sp>
      <p:pic>
        <p:nvPicPr>
          <p:cNvPr id="3" name="Picture 2"/>
          <p:cNvPicPr>
            <a:picLocks noChangeArrowheads="1"/>
          </p:cNvPicPr>
          <p:nvPr/>
        </p:nvPicPr>
        <p:blipFill>
          <a:blip r:embed="rId2"/>
          <a:srcRect/>
          <a:stretch>
            <a:fillRect/>
          </a:stretch>
        </p:blipFill>
        <p:spPr bwMode="auto">
          <a:xfrm>
            <a:off x="357158" y="714356"/>
            <a:ext cx="4500594" cy="5500726"/>
          </a:xfrm>
          <a:prstGeom prst="rect">
            <a:avLst/>
          </a:prstGeom>
          <a:noFill/>
          <a:ln w="9525" cap="flat">
            <a:noFill/>
            <a:round/>
            <a:headEnd/>
            <a:tailEnd/>
          </a:ln>
        </p:spPr>
      </p:pic>
      <p:sp>
        <p:nvSpPr>
          <p:cNvPr id="4" name="Прямоугольник 3"/>
          <p:cNvSpPr/>
          <p:nvPr/>
        </p:nvSpPr>
        <p:spPr>
          <a:xfrm>
            <a:off x="4929190" y="714356"/>
            <a:ext cx="3929090" cy="4801314"/>
          </a:xfrm>
          <a:prstGeom prst="rect">
            <a:avLst/>
          </a:prstGeom>
        </p:spPr>
        <p:txBody>
          <a:bodyPr wrap="square">
            <a:spAutoFit/>
          </a:bodyPr>
          <a:lstStyle/>
          <a:p>
            <a:pPr algn="just"/>
            <a:r>
              <a:rPr lang="ru-RU" dirty="0" smtClean="0">
                <a:latin typeface="Arial Narrow" charset="0"/>
                <a:ea typeface="Arial Narrow" charset="0"/>
                <a:cs typeface="Arial Narrow" charset="0"/>
                <a:sym typeface="Arial Narrow" charset="0"/>
              </a:rPr>
              <a:t>	</a:t>
            </a:r>
            <a:r>
              <a:rPr lang="en-US" dirty="0" smtClean="0">
                <a:latin typeface="Times New Roman" pitchFamily="18" charset="0"/>
                <a:ea typeface="Arial Narrow" charset="0"/>
                <a:cs typeface="Times New Roman" pitchFamily="18" charset="0"/>
                <a:sym typeface="Arial Narrow" charset="0"/>
              </a:rPr>
              <a:t>Анна Андреевна Ахматова (фамилия при рождении — Горенко) родилась 11 июня 1889 г. в Одессе, скончалась 5 марта 1966 г. в Домодедово  Московской области. Русская поэтесса, писатель, литературовед, литературный критик, переводчик. </a:t>
            </a:r>
            <a:endParaRPr lang="ru-RU" dirty="0" smtClean="0">
              <a:latin typeface="Times New Roman" pitchFamily="18" charset="0"/>
              <a:ea typeface="Arial Narrow" charset="0"/>
              <a:cs typeface="Times New Roman" pitchFamily="18" charset="0"/>
              <a:sym typeface="Arial Narrow" charset="0"/>
            </a:endParaRPr>
          </a:p>
          <a:p>
            <a:pPr algn="just"/>
            <a:r>
              <a:rPr lang="ru-RU" dirty="0" smtClean="0">
                <a:latin typeface="Times New Roman" pitchFamily="18" charset="0"/>
                <a:ea typeface="Arial Narrow" charset="0"/>
                <a:cs typeface="Times New Roman" pitchFamily="18" charset="0"/>
                <a:sym typeface="Arial Narrow" charset="0"/>
              </a:rPr>
              <a:t>	</a:t>
            </a:r>
            <a:r>
              <a:rPr lang="en-US" dirty="0" smtClean="0">
                <a:latin typeface="Times New Roman" pitchFamily="18" charset="0"/>
                <a:ea typeface="Arial Narrow" charset="0"/>
                <a:cs typeface="Times New Roman" pitchFamily="18" charset="0"/>
                <a:sym typeface="Arial Narrow" charset="0"/>
              </a:rPr>
              <a:t>По постановлению Оргбюро ЦК ВКП(б) о журналах «Звезда» и «Ленинград» от 14 августа 1946 года, в котором резкой критике подвергалось творчество Анны Ахматовой и Михаила Зощенко, оба они были исключены из Союза советских писателей.</a:t>
            </a:r>
          </a:p>
          <a:p>
            <a:pPr algn="just"/>
            <a:endParaRPr lang="en-US" dirty="0">
              <a:latin typeface="Times New Roman" pitchFamily="18" charset="0"/>
              <a:ea typeface="Arial Narrow" charset="0"/>
              <a:cs typeface="Times New Roman" pitchFamily="18" charset="0"/>
              <a:sym typeface="Arial Narrow"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500034" y="0"/>
            <a:ext cx="8072494" cy="785817"/>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i="1" dirty="0" smtClean="0">
                <a:effectLst>
                  <a:outerShdw blurRad="38100" dist="38100" dir="2700000" algn="tl">
                    <a:srgbClr val="000000">
                      <a:alpha val="43137"/>
                    </a:srgbClr>
                  </a:outerShdw>
                </a:effectLst>
                <a:latin typeface="Times New Roman" pitchFamily="18" charset="0"/>
                <a:ea typeface="+mj-ea"/>
                <a:cs typeface="Times New Roman" pitchFamily="18" charset="0"/>
              </a:rPr>
              <a:t>СПИСОК РЕКОМЕНДУЕМОЙ ЛИТЕРАТУРЫ</a:t>
            </a:r>
            <a:endParaRPr kumimoji="0" lang="ru-RU" sz="2800" b="1" i="1"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endParaRPr>
          </a:p>
        </p:txBody>
      </p:sp>
      <p:sp>
        <p:nvSpPr>
          <p:cNvPr id="6145" name="Rectangle 1"/>
          <p:cNvSpPr>
            <a:spLocks noChangeArrowheads="1"/>
          </p:cNvSpPr>
          <p:nvPr/>
        </p:nvSpPr>
        <p:spPr bwMode="auto">
          <a:xfrm>
            <a:off x="142844" y="1000108"/>
            <a:ext cx="8715436" cy="10156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ru-RU" sz="2000" i="1" dirty="0" smtClean="0"/>
              <a:t>1. </a:t>
            </a:r>
            <a:r>
              <a:rPr lang="ru-RU" sz="2000" i="1" dirty="0" err="1" smtClean="0"/>
              <a:t>Загладин</a:t>
            </a:r>
            <a:r>
              <a:rPr lang="ru-RU" sz="2000" dirty="0" smtClean="0"/>
              <a:t> </a:t>
            </a:r>
            <a:r>
              <a:rPr lang="ru-RU" sz="2000" i="1" dirty="0" smtClean="0"/>
              <a:t>Н</a:t>
            </a:r>
            <a:r>
              <a:rPr lang="ru-RU" sz="2000" dirty="0" smtClean="0"/>
              <a:t>.</a:t>
            </a:r>
            <a:r>
              <a:rPr lang="ru-RU" sz="2000" i="1" dirty="0" smtClean="0"/>
              <a:t>В</a:t>
            </a:r>
            <a:r>
              <a:rPr lang="ru-RU" sz="2000" dirty="0" smtClean="0"/>
              <a:t>., Петров</a:t>
            </a:r>
            <a:r>
              <a:rPr lang="ru-RU" sz="2000" i="1" dirty="0" smtClean="0"/>
              <a:t> Ю.А.</a:t>
            </a:r>
            <a:r>
              <a:rPr lang="ru-RU" sz="2000" dirty="0" smtClean="0"/>
              <a:t> История. Конец XIX- начало XXI века. Базовый уровень — М., 2019.</a:t>
            </a:r>
          </a:p>
          <a:p>
            <a:pPr marL="0" marR="0" lvl="0" indent="9525" algn="just" defTabSz="914400" rtl="0" eaLnBrk="1" fontAlgn="base" latinLnBrk="0" hangingPunct="1">
              <a:lnSpc>
                <a:spcPct val="100000"/>
              </a:lnSpc>
              <a:spcBef>
                <a:spcPct val="0"/>
              </a:spcBef>
              <a:spcAft>
                <a:spcPct val="0"/>
              </a:spcAft>
              <a:buClrTx/>
              <a:buSzTx/>
              <a:buFontTx/>
              <a:buAutoNum type="arabicPeriod"/>
              <a:tabLst/>
            </a:pP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6146" name="Rectangle 2"/>
          <p:cNvSpPr>
            <a:spLocks noChangeArrowheads="1"/>
          </p:cNvSpPr>
          <p:nvPr/>
        </p:nvSpPr>
        <p:spPr bwMode="auto">
          <a:xfrm>
            <a:off x="142844" y="2357430"/>
            <a:ext cx="8572560" cy="22775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9525" algn="ctr" defTabSz="914400" rtl="0" eaLnBrk="1" fontAlgn="base" latinLnBrk="0" hangingPunct="1">
              <a:lnSpc>
                <a:spcPct val="100000"/>
              </a:lnSpc>
              <a:spcBef>
                <a:spcPct val="0"/>
              </a:spcBef>
              <a:spcAft>
                <a:spcPct val="0"/>
              </a:spcAft>
              <a:buClrTx/>
              <a:buSzTx/>
              <a:buFontTx/>
              <a:buNone/>
              <a:tabLst/>
            </a:pPr>
            <a:r>
              <a:rPr lang="ru-RU" sz="2800" b="1" i="1" dirty="0" smtClean="0">
                <a:effectLst>
                  <a:outerShdw blurRad="38100" dist="38100" dir="2700000" algn="tl">
                    <a:srgbClr val="000000">
                      <a:alpha val="43137"/>
                    </a:srgbClr>
                  </a:outerShdw>
                </a:effectLst>
                <a:latin typeface="Times New Roman" pitchFamily="18" charset="0"/>
                <a:ea typeface="Calibri" pitchFamily="34" charset="0"/>
                <a:cs typeface="Times New Roman" pitchFamily="18" charset="0"/>
              </a:rPr>
              <a:t>ИНТЕРНЕТ –РЕСУРСЫ</a:t>
            </a:r>
          </a:p>
          <a:p>
            <a:pPr marL="0" marR="0" lvl="0" indent="9525" algn="ctr" defTabSz="914400" rtl="0" eaLnBrk="1" fontAlgn="base" latinLnBrk="0" hangingPunct="1">
              <a:lnSpc>
                <a:spcPct val="100000"/>
              </a:lnSpc>
              <a:spcBef>
                <a:spcPct val="0"/>
              </a:spcBef>
              <a:spcAft>
                <a:spcPct val="0"/>
              </a:spcAft>
              <a:buClrTx/>
              <a:buSzTx/>
              <a:buFontTx/>
              <a:buNone/>
              <a:tabLst/>
            </a:pPr>
            <a:endParaRPr kumimoji="0" lang="ru-RU" sz="2800" b="1" i="1"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a typeface="Calibri" pitchFamily="34" charset="0"/>
              <a:cs typeface="Times New Roman" pitchFamily="18" charset="0"/>
            </a:endParaRPr>
          </a:p>
          <a:p>
            <a:pPr indent="9525" algn="just" fontAlgn="base">
              <a:spcBef>
                <a:spcPct val="0"/>
              </a:spcBef>
              <a:spcAft>
                <a:spcPct val="0"/>
              </a:spcAft>
            </a:pPr>
            <a:r>
              <a:rPr kumimoji="0" lang="ru-RU" sz="20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hlinkClick r:id="rId2"/>
              </a:rPr>
              <a:t>www.statehistory.ru</a:t>
            </a:r>
            <a:r>
              <a:rPr kumimoji="0" lang="ru-RU"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(История государства) </a:t>
            </a:r>
          </a:p>
          <a:p>
            <a:pPr indent="9525" algn="just" fontAlgn="base">
              <a:spcBef>
                <a:spcPct val="0"/>
              </a:spcBef>
              <a:spcAft>
                <a:spcPct val="0"/>
              </a:spcAft>
            </a:pPr>
            <a:r>
              <a:rPr lang="ru-RU" sz="2000" dirty="0" err="1" smtClean="0">
                <a:latin typeface="Times New Roman" pitchFamily="18" charset="0"/>
                <a:cs typeface="Times New Roman" pitchFamily="18" charset="0"/>
                <a:hlinkClick r:id="rId3"/>
              </a:rPr>
              <a:t>www.gumer.info</a:t>
            </a:r>
            <a:r>
              <a:rPr lang="ru-RU" sz="2000" dirty="0" smtClean="0">
                <a:latin typeface="Times New Roman" pitchFamily="18" charset="0"/>
                <a:cs typeface="Times New Roman" pitchFamily="18" charset="0"/>
              </a:rPr>
              <a:t>  (Библиотека </a:t>
            </a:r>
            <a:r>
              <a:rPr lang="ru-RU" sz="2000" dirty="0" err="1" smtClean="0">
                <a:latin typeface="Times New Roman" pitchFamily="18" charset="0"/>
                <a:cs typeface="Times New Roman" pitchFamily="18" charset="0"/>
              </a:rPr>
              <a:t>Гумер</a:t>
            </a:r>
            <a:r>
              <a:rPr lang="ru-RU" sz="2000" dirty="0" smtClean="0">
                <a:latin typeface="Times New Roman" pitchFamily="18" charset="0"/>
                <a:cs typeface="Times New Roman" pitchFamily="18" charset="0"/>
              </a:rPr>
              <a:t>)</a:t>
            </a:r>
          </a:p>
          <a:p>
            <a:pPr marL="0" marR="0" lvl="0" indent="9525"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p>
          <a:p>
            <a:pPr marL="0" marR="0" lvl="0" indent="9525" algn="just" defTabSz="914400" rtl="0" eaLnBrk="1" fontAlgn="base" latinLnBrk="0" hangingPunct="1">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9525" algn="just"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571472" y="0"/>
            <a:ext cx="7772400" cy="785817"/>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i="1" dirty="0" smtClean="0">
                <a:effectLst>
                  <a:outerShdw blurRad="38100" dist="38100" dir="2700000" algn="tl">
                    <a:srgbClr val="000000">
                      <a:alpha val="43137"/>
                    </a:srgbClr>
                  </a:outerShdw>
                </a:effectLst>
                <a:latin typeface="Times New Roman" pitchFamily="18" charset="0"/>
                <a:ea typeface="+mj-ea"/>
                <a:cs typeface="Times New Roman" pitchFamily="18" charset="0"/>
              </a:rPr>
              <a:t>ПЛ</a:t>
            </a:r>
            <a:r>
              <a:rPr kumimoji="0" lang="ru-RU" sz="2800" b="1" i="1" u="none" strike="noStrike" kern="1200" cap="none" spc="0" normalizeH="0" baseline="0" noProof="0" dirty="0" smtClean="0">
                <a:ln>
                  <a:noFill/>
                </a:ln>
                <a:solidFill>
                  <a:schemeClr val="tx1"/>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rPr>
              <a:t>АН</a:t>
            </a:r>
            <a:endParaRPr kumimoji="0" lang="ru-RU" sz="2800" b="1" i="1" u="none" strike="noStrike" kern="1200" cap="none" spc="0" normalizeH="0" baseline="0" noProof="0" dirty="0">
              <a:ln>
                <a:noFill/>
              </a:ln>
              <a:solidFill>
                <a:schemeClr val="tx1"/>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endParaRPr>
          </a:p>
        </p:txBody>
      </p:sp>
      <p:sp>
        <p:nvSpPr>
          <p:cNvPr id="5" name="TextBox 4"/>
          <p:cNvSpPr txBox="1"/>
          <p:nvPr/>
        </p:nvSpPr>
        <p:spPr>
          <a:xfrm>
            <a:off x="928662" y="857232"/>
            <a:ext cx="7072362" cy="1477328"/>
          </a:xfrm>
          <a:prstGeom prst="rect">
            <a:avLst/>
          </a:prstGeom>
          <a:noFill/>
        </p:spPr>
        <p:txBody>
          <a:bodyPr wrap="square" rtlCol="0">
            <a:spAutoFit/>
          </a:bodyPr>
          <a:lstStyle/>
          <a:p>
            <a:pPr marL="838200" indent="-838200">
              <a:buFontTx/>
              <a:buAutoNum type="arabicPeriod"/>
            </a:pPr>
            <a:r>
              <a:rPr lang="en-US" dirty="0" err="1" smtClean="0">
                <a:latin typeface="Times New Roman Bold" charset="0"/>
                <a:ea typeface="Times New Roman Bold" charset="0"/>
                <a:cs typeface="Times New Roman Bold" charset="0"/>
                <a:sym typeface="Times New Roman Bold" charset="0"/>
              </a:rPr>
              <a:t>Кинематограф</a:t>
            </a:r>
            <a:endParaRPr lang="en-US" dirty="0" smtClean="0">
              <a:latin typeface="Times New Roman Bold" charset="0"/>
              <a:ea typeface="Times New Roman Bold" charset="0"/>
              <a:cs typeface="Times New Roman Bold" charset="0"/>
              <a:sym typeface="Times New Roman Bold" charset="0"/>
            </a:endParaRPr>
          </a:p>
          <a:p>
            <a:pPr marL="838200" indent="-838200">
              <a:buFontTx/>
              <a:buAutoNum type="arabicPeriod"/>
            </a:pPr>
            <a:r>
              <a:rPr lang="en-US" dirty="0" err="1" smtClean="0">
                <a:latin typeface="Times New Roman Bold" charset="0"/>
                <a:ea typeface="Times New Roman Bold" charset="0"/>
                <a:cs typeface="Times New Roman Bold" charset="0"/>
                <a:sym typeface="Times New Roman Bold" charset="0"/>
              </a:rPr>
              <a:t>Живопись</a:t>
            </a:r>
            <a:endParaRPr lang="en-US" dirty="0" smtClean="0">
              <a:latin typeface="Times New Roman Bold" charset="0"/>
              <a:ea typeface="Times New Roman Bold" charset="0"/>
              <a:cs typeface="Times New Roman Bold" charset="0"/>
              <a:sym typeface="Times New Roman Bold" charset="0"/>
            </a:endParaRPr>
          </a:p>
          <a:p>
            <a:pPr marL="838200" indent="-838200">
              <a:buFontTx/>
              <a:buAutoNum type="arabicPeriod"/>
            </a:pPr>
            <a:r>
              <a:rPr lang="en-US" dirty="0" smtClean="0">
                <a:latin typeface="Times New Roman Bold" charset="0"/>
                <a:ea typeface="Times New Roman Bold" charset="0"/>
                <a:cs typeface="Times New Roman Bold" charset="0"/>
                <a:sym typeface="Times New Roman Bold" charset="0"/>
              </a:rPr>
              <a:t>Графика</a:t>
            </a:r>
          </a:p>
          <a:p>
            <a:pPr marL="838200" indent="-838200">
              <a:buFontTx/>
              <a:buAutoNum type="arabicPeriod"/>
            </a:pPr>
            <a:r>
              <a:rPr lang="en-US" dirty="0" err="1" smtClean="0">
                <a:latin typeface="Times New Roman Bold" charset="0"/>
                <a:ea typeface="Times New Roman Bold" charset="0"/>
                <a:cs typeface="Times New Roman Bold" charset="0"/>
                <a:sym typeface="Times New Roman Bold" charset="0"/>
              </a:rPr>
              <a:t>Скульптура</a:t>
            </a:r>
            <a:endParaRPr lang="en-US" dirty="0" smtClean="0">
              <a:latin typeface="Times New Roman Bold" charset="0"/>
              <a:ea typeface="Times New Roman Bold" charset="0"/>
              <a:cs typeface="Times New Roman Bold" charset="0"/>
              <a:sym typeface="Times New Roman Bold" charset="0"/>
            </a:endParaRPr>
          </a:p>
          <a:p>
            <a:pPr marL="838200" indent="-838200">
              <a:buFontTx/>
              <a:buAutoNum type="arabicPeriod"/>
            </a:pPr>
            <a:r>
              <a:rPr lang="ru-RU" dirty="0" smtClean="0">
                <a:latin typeface="Times New Roman Bold" charset="0"/>
                <a:ea typeface="Times New Roman Bold" charset="0"/>
                <a:cs typeface="Times New Roman Bold" charset="0"/>
                <a:sym typeface="Times New Roman Bold" charset="0"/>
              </a:rPr>
              <a:t>Литература</a:t>
            </a:r>
            <a:endParaRPr lang="en-US" dirty="0">
              <a:latin typeface="Times New Roman Bold" charset="0"/>
              <a:ea typeface="Times New Roman Bold" charset="0"/>
              <a:cs typeface="Times New Roman Bold" charset="0"/>
              <a:sym typeface="Times New Roman Bold"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Прямоугольник 14"/>
          <p:cNvSpPr/>
          <p:nvPr/>
        </p:nvSpPr>
        <p:spPr>
          <a:xfrm>
            <a:off x="0" y="0"/>
            <a:ext cx="9144000" cy="523220"/>
          </a:xfrm>
          <a:prstGeom prst="rect">
            <a:avLst/>
          </a:prstGeom>
        </p:spPr>
        <p:txBody>
          <a:bodyPr wrap="square">
            <a:spAutoFit/>
          </a:bodyPr>
          <a:lstStyle/>
          <a:p>
            <a:pPr marL="342900" indent="-342900" algn="ctr"/>
            <a:r>
              <a:rPr lang="ru-RU" sz="2800" b="1" i="1" dirty="0" smtClean="0">
                <a:effectLst>
                  <a:outerShdw blurRad="38100" dist="38100" dir="2700000" algn="tl">
                    <a:srgbClr val="000000">
                      <a:alpha val="43137"/>
                    </a:srgbClr>
                  </a:outerShdw>
                </a:effectLst>
                <a:latin typeface="Times New Roman" pitchFamily="18" charset="0"/>
                <a:cs typeface="Times New Roman" pitchFamily="18" charset="0"/>
              </a:rPr>
              <a:t>КИНЕМАТОГРАФ</a:t>
            </a:r>
            <a:endParaRPr lang="ru-RU" dirty="0" smtClean="0">
              <a:latin typeface="Times New Roman" pitchFamily="18" charset="0"/>
              <a:cs typeface="Times New Roman" pitchFamily="18" charset="0"/>
            </a:endParaRPr>
          </a:p>
        </p:txBody>
      </p:sp>
      <p:sp>
        <p:nvSpPr>
          <p:cNvPr id="9" name="Прямоугольник 8"/>
          <p:cNvSpPr/>
          <p:nvPr/>
        </p:nvSpPr>
        <p:spPr>
          <a:xfrm>
            <a:off x="357158" y="571480"/>
            <a:ext cx="8358246" cy="923330"/>
          </a:xfrm>
          <a:prstGeom prst="rect">
            <a:avLst/>
          </a:prstGeom>
        </p:spPr>
        <p:txBody>
          <a:bodyPr wrap="square">
            <a:spAutoFit/>
          </a:bodyPr>
          <a:lstStyle/>
          <a:p>
            <a:pPr algn="just"/>
            <a:r>
              <a:rPr lang="ru-RU" dirty="0" smtClean="0">
                <a:latin typeface="Times New Roman" pitchFamily="18" charset="0"/>
                <a:ea typeface="Arial Narrow" charset="0"/>
                <a:cs typeface="Times New Roman" pitchFamily="18" charset="0"/>
                <a:sym typeface="Arial Narrow" charset="0"/>
              </a:rPr>
              <a:t>	</a:t>
            </a:r>
            <a:r>
              <a:rPr lang="en-US" dirty="0" smtClean="0">
                <a:latin typeface="Times New Roman" pitchFamily="18" charset="0"/>
                <a:ea typeface="Arial Narrow" charset="0"/>
                <a:cs typeface="Times New Roman" pitchFamily="18" charset="0"/>
                <a:sym typeface="Arial Narrow" charset="0"/>
              </a:rPr>
              <a:t>4 сентября 1946 г. появилось новое </a:t>
            </a:r>
            <a:r>
              <a:rPr lang="en-US" dirty="0" err="1" smtClean="0">
                <a:latin typeface="Times New Roman" pitchFamily="18" charset="0"/>
                <a:ea typeface="Arial Narrow" charset="0"/>
                <a:cs typeface="Times New Roman" pitchFamily="18" charset="0"/>
                <a:sym typeface="Arial Narrow" charset="0"/>
              </a:rPr>
              <a:t>постановление</a:t>
            </a:r>
            <a:r>
              <a:rPr lang="en-US" dirty="0" smtClean="0">
                <a:latin typeface="Times New Roman" pitchFamily="18" charset="0"/>
                <a:ea typeface="Arial Narrow" charset="0"/>
                <a:cs typeface="Times New Roman" pitchFamily="18" charset="0"/>
                <a:sym typeface="Arial Narrow" charset="0"/>
              </a:rPr>
              <a:t> ЦК ВКП(б), на этот раз посвященное критике "безыдейности" ряда кинофильмов. </a:t>
            </a:r>
          </a:p>
          <a:p>
            <a:pPr algn="ctr"/>
            <a:r>
              <a:rPr lang="en-US" dirty="0" smtClean="0">
                <a:latin typeface="Times New Roman" pitchFamily="18" charset="0"/>
                <a:ea typeface="Arial Narrow" charset="0"/>
                <a:cs typeface="Times New Roman" pitchFamily="18" charset="0"/>
                <a:sym typeface="Arial Narrow" charset="0"/>
              </a:rPr>
              <a:t>В их числе были названы фильмы:</a:t>
            </a:r>
            <a:endParaRPr lang="en-US" dirty="0">
              <a:latin typeface="Arial Narrow" charset="0"/>
              <a:ea typeface="Arial Narrow" charset="0"/>
              <a:cs typeface="Arial Narrow" charset="0"/>
              <a:sym typeface="Arial Narrow" charset="0"/>
            </a:endParaRPr>
          </a:p>
        </p:txBody>
      </p:sp>
      <p:sp>
        <p:nvSpPr>
          <p:cNvPr id="10" name="Прямоугольник 9"/>
          <p:cNvSpPr/>
          <p:nvPr/>
        </p:nvSpPr>
        <p:spPr>
          <a:xfrm>
            <a:off x="2571736" y="1571612"/>
            <a:ext cx="4286280" cy="1200329"/>
          </a:xfrm>
          <a:prstGeom prst="rect">
            <a:avLst/>
          </a:prstGeom>
        </p:spPr>
        <p:txBody>
          <a:bodyPr wrap="square">
            <a:spAutoFit/>
          </a:bodyPr>
          <a:lstStyle/>
          <a:p>
            <a:pPr algn="ctr"/>
            <a:r>
              <a:rPr lang="ru-RU" b="1" dirty="0" smtClean="0">
                <a:latin typeface="Times New Roman" pitchFamily="18" charset="0"/>
                <a:ea typeface="Times New Roman Bold" charset="0"/>
                <a:cs typeface="Times New Roman" pitchFamily="18" charset="0"/>
                <a:sym typeface="Times New Roman Bold" charset="0"/>
              </a:rPr>
              <a:t>«</a:t>
            </a:r>
            <a:r>
              <a:rPr lang="en-US" b="1" dirty="0" err="1" smtClean="0">
                <a:latin typeface="Times New Roman" pitchFamily="18" charset="0"/>
                <a:ea typeface="Times New Roman Bold" charset="0"/>
                <a:cs typeface="Times New Roman" pitchFamily="18" charset="0"/>
                <a:sym typeface="Times New Roman Bold" charset="0"/>
              </a:rPr>
              <a:t>Кавалер</a:t>
            </a:r>
            <a:r>
              <a:rPr lang="en-US" b="1" dirty="0" smtClean="0">
                <a:latin typeface="Times New Roman" pitchFamily="18" charset="0"/>
                <a:ea typeface="Times New Roman Bold" charset="0"/>
                <a:cs typeface="Times New Roman" pitchFamily="18" charset="0"/>
                <a:sym typeface="Times New Roman Bold" charset="0"/>
              </a:rPr>
              <a:t> </a:t>
            </a:r>
            <a:r>
              <a:rPr lang="en-US" b="1" dirty="0" err="1" smtClean="0">
                <a:latin typeface="Times New Roman" pitchFamily="18" charset="0"/>
                <a:ea typeface="Times New Roman Bold" charset="0"/>
                <a:cs typeface="Times New Roman" pitchFamily="18" charset="0"/>
                <a:sym typeface="Times New Roman Bold" charset="0"/>
              </a:rPr>
              <a:t>Золотой</a:t>
            </a:r>
            <a:r>
              <a:rPr lang="en-US" b="1" dirty="0" smtClean="0">
                <a:latin typeface="Times New Roman" pitchFamily="18" charset="0"/>
                <a:ea typeface="Times New Roman Bold" charset="0"/>
                <a:cs typeface="Times New Roman" pitchFamily="18" charset="0"/>
                <a:sym typeface="Times New Roman Bold" charset="0"/>
              </a:rPr>
              <a:t> </a:t>
            </a:r>
            <a:r>
              <a:rPr lang="en-US" b="1" dirty="0" err="1" smtClean="0">
                <a:latin typeface="Times New Roman" pitchFamily="18" charset="0"/>
                <a:ea typeface="Times New Roman Bold" charset="0"/>
                <a:cs typeface="Times New Roman" pitchFamily="18" charset="0"/>
                <a:sym typeface="Times New Roman Bold" charset="0"/>
              </a:rPr>
              <a:t>Звезд</a:t>
            </a:r>
            <a:r>
              <a:rPr lang="ru-RU" b="1" dirty="0" err="1" smtClean="0">
                <a:latin typeface="Times New Roman" pitchFamily="18" charset="0"/>
                <a:ea typeface="Times New Roman Bold" charset="0"/>
                <a:cs typeface="Times New Roman" pitchFamily="18" charset="0"/>
                <a:sym typeface="Times New Roman Bold" charset="0"/>
              </a:rPr>
              <a:t>ы</a:t>
            </a:r>
            <a:r>
              <a:rPr lang="en-US" b="1" dirty="0" smtClean="0">
                <a:latin typeface="Times New Roman" pitchFamily="18" charset="0"/>
                <a:ea typeface="Times New Roman Bold" charset="0"/>
                <a:cs typeface="Times New Roman" pitchFamily="18" charset="0"/>
                <a:sym typeface="Times New Roman Bold" charset="0"/>
              </a:rPr>
              <a:t>»</a:t>
            </a:r>
            <a:r>
              <a:rPr lang="ru-RU" b="1" dirty="0" smtClean="0">
                <a:latin typeface="Times New Roman" pitchFamily="18" charset="0"/>
                <a:ea typeface="Times New Roman Bold" charset="0"/>
                <a:cs typeface="Times New Roman" pitchFamily="18" charset="0"/>
                <a:sym typeface="Times New Roman Bold" charset="0"/>
              </a:rPr>
              <a:t>-</a:t>
            </a:r>
            <a:r>
              <a:rPr lang="en-US" b="1" dirty="0" smtClean="0">
                <a:latin typeface="Times New Roman" pitchFamily="18" charset="0"/>
                <a:ea typeface="Arial Narrow" charset="0"/>
                <a:cs typeface="Times New Roman" pitchFamily="18" charset="0"/>
                <a:sym typeface="Arial Narrow" charset="0"/>
              </a:rPr>
              <a:t>  </a:t>
            </a:r>
            <a:r>
              <a:rPr lang="en-US" b="1" dirty="0" err="1" smtClean="0">
                <a:latin typeface="Times New Roman" pitchFamily="18" charset="0"/>
                <a:ea typeface="Arial Narrow" charset="0"/>
                <a:cs typeface="Times New Roman" pitchFamily="18" charset="0"/>
                <a:sym typeface="Arial Narrow" charset="0"/>
              </a:rPr>
              <a:t>художественный</a:t>
            </a:r>
            <a:r>
              <a:rPr lang="en-US" b="1" dirty="0" smtClean="0">
                <a:latin typeface="Times New Roman" pitchFamily="18" charset="0"/>
                <a:ea typeface="Arial Narrow" charset="0"/>
                <a:cs typeface="Times New Roman" pitchFamily="18" charset="0"/>
                <a:sym typeface="Arial Narrow" charset="0"/>
              </a:rPr>
              <a:t> </a:t>
            </a:r>
            <a:r>
              <a:rPr lang="en-US" b="1" dirty="0" err="1" smtClean="0">
                <a:latin typeface="Times New Roman" pitchFamily="18" charset="0"/>
                <a:ea typeface="Arial Narrow" charset="0"/>
                <a:cs typeface="Times New Roman" pitchFamily="18" charset="0"/>
                <a:sym typeface="Arial Narrow" charset="0"/>
              </a:rPr>
              <a:t>фильм</a:t>
            </a:r>
            <a:r>
              <a:rPr lang="en-US" b="1" dirty="0" smtClean="0">
                <a:latin typeface="Times New Roman" pitchFamily="18" charset="0"/>
                <a:ea typeface="Arial Narrow" charset="0"/>
                <a:cs typeface="Times New Roman" pitchFamily="18" charset="0"/>
                <a:sym typeface="Arial Narrow" charset="0"/>
              </a:rPr>
              <a:t>, снятый в 1950 </a:t>
            </a:r>
            <a:r>
              <a:rPr lang="en-US" b="1" dirty="0" err="1" smtClean="0">
                <a:latin typeface="Times New Roman" pitchFamily="18" charset="0"/>
                <a:ea typeface="Arial Narrow" charset="0"/>
                <a:cs typeface="Times New Roman" pitchFamily="18" charset="0"/>
                <a:sym typeface="Arial Narrow" charset="0"/>
              </a:rPr>
              <a:t>году</a:t>
            </a:r>
            <a:r>
              <a:rPr lang="en-US" b="1" dirty="0" smtClean="0">
                <a:latin typeface="Times New Roman" pitchFamily="18" charset="0"/>
                <a:ea typeface="Arial Narrow" charset="0"/>
                <a:cs typeface="Times New Roman" pitchFamily="18" charset="0"/>
                <a:sym typeface="Arial Narrow" charset="0"/>
              </a:rPr>
              <a:t> в СССР по </a:t>
            </a:r>
            <a:r>
              <a:rPr lang="en-US" b="1" dirty="0" err="1" smtClean="0">
                <a:latin typeface="Times New Roman" pitchFamily="18" charset="0"/>
                <a:ea typeface="Arial Narrow" charset="0"/>
                <a:cs typeface="Times New Roman" pitchFamily="18" charset="0"/>
                <a:sym typeface="Arial Narrow" charset="0"/>
              </a:rPr>
              <a:t>одноимённому</a:t>
            </a:r>
            <a:r>
              <a:rPr lang="en-US" b="1" dirty="0" smtClean="0">
                <a:latin typeface="Times New Roman" pitchFamily="18" charset="0"/>
                <a:ea typeface="Arial Narrow" charset="0"/>
                <a:cs typeface="Times New Roman" pitchFamily="18" charset="0"/>
                <a:sym typeface="Arial Narrow" charset="0"/>
              </a:rPr>
              <a:t> </a:t>
            </a:r>
            <a:r>
              <a:rPr lang="en-US" b="1" dirty="0" err="1" smtClean="0">
                <a:latin typeface="Times New Roman" pitchFamily="18" charset="0"/>
                <a:ea typeface="Arial Narrow" charset="0"/>
                <a:cs typeface="Times New Roman" pitchFamily="18" charset="0"/>
                <a:sym typeface="Arial Narrow" charset="0"/>
              </a:rPr>
              <a:t>роману</a:t>
            </a:r>
            <a:r>
              <a:rPr lang="en-US" b="1" dirty="0" smtClean="0">
                <a:latin typeface="Times New Roman" pitchFamily="18" charset="0"/>
                <a:ea typeface="Arial Narrow" charset="0"/>
                <a:cs typeface="Times New Roman" pitchFamily="18" charset="0"/>
                <a:sym typeface="Arial Narrow" charset="0"/>
              </a:rPr>
              <a:t> </a:t>
            </a:r>
            <a:r>
              <a:rPr lang="en-US" b="1" dirty="0" smtClean="0">
                <a:solidFill>
                  <a:prstClr val="black"/>
                </a:solidFill>
                <a:latin typeface="Times New Roman" pitchFamily="18" charset="0"/>
                <a:ea typeface="Arial Narrow" charset="0"/>
                <a:cs typeface="Times New Roman" pitchFamily="18" charset="0"/>
                <a:sym typeface="Arial Narrow" charset="0"/>
              </a:rPr>
              <a:t>С. П. </a:t>
            </a:r>
            <a:r>
              <a:rPr lang="en-US" b="1" dirty="0" err="1" smtClean="0">
                <a:solidFill>
                  <a:prstClr val="black"/>
                </a:solidFill>
                <a:latin typeface="Times New Roman" pitchFamily="18" charset="0"/>
                <a:ea typeface="Arial Narrow" charset="0"/>
                <a:cs typeface="Times New Roman" pitchFamily="18" charset="0"/>
                <a:sym typeface="Arial Narrow" charset="0"/>
              </a:rPr>
              <a:t>Бабаевского</a:t>
            </a:r>
            <a:endParaRPr lang="ru-RU" b="1" dirty="0">
              <a:latin typeface="Times New Roman" pitchFamily="18" charset="0"/>
              <a:cs typeface="Times New Roman" pitchFamily="18" charset="0"/>
            </a:endParaRPr>
          </a:p>
        </p:txBody>
      </p:sp>
      <p:pic>
        <p:nvPicPr>
          <p:cNvPr id="11" name="Picture 2"/>
          <p:cNvPicPr>
            <a:picLocks noChangeArrowheads="1"/>
          </p:cNvPicPr>
          <p:nvPr/>
        </p:nvPicPr>
        <p:blipFill>
          <a:blip r:embed="rId2"/>
          <a:srcRect/>
          <a:stretch>
            <a:fillRect/>
          </a:stretch>
        </p:blipFill>
        <p:spPr bwMode="auto">
          <a:xfrm>
            <a:off x="2786050" y="2714620"/>
            <a:ext cx="3929090" cy="3929090"/>
          </a:xfrm>
          <a:prstGeom prst="rect">
            <a:avLst/>
          </a:prstGeom>
          <a:noFill/>
          <a:ln w="12700" cap="rnd">
            <a:noFill/>
            <a:round/>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0" y="0"/>
            <a:ext cx="9144000" cy="523220"/>
          </a:xfrm>
          <a:prstGeom prst="rect">
            <a:avLst/>
          </a:prstGeom>
        </p:spPr>
        <p:txBody>
          <a:bodyPr wrap="square">
            <a:spAutoFit/>
          </a:bodyPr>
          <a:lstStyle/>
          <a:p>
            <a:pPr marL="342900" indent="-342900" algn="ctr"/>
            <a:r>
              <a:rPr lang="ru-RU" sz="2800" b="1" i="1" dirty="0" smtClean="0">
                <a:effectLst>
                  <a:outerShdw blurRad="38100" dist="38100" dir="2700000" algn="tl">
                    <a:srgbClr val="000000">
                      <a:alpha val="43137"/>
                    </a:srgbClr>
                  </a:outerShdw>
                </a:effectLst>
                <a:latin typeface="Times New Roman" pitchFamily="18" charset="0"/>
                <a:cs typeface="Times New Roman" pitchFamily="18" charset="0"/>
              </a:rPr>
              <a:t>ОБРАЗОВАНИЕ</a:t>
            </a:r>
            <a:endParaRPr lang="ru-RU" dirty="0" smtClean="0">
              <a:latin typeface="Times New Roman" pitchFamily="18" charset="0"/>
              <a:cs typeface="Times New Roman" pitchFamily="18" charset="0"/>
            </a:endParaRPr>
          </a:p>
        </p:txBody>
      </p:sp>
      <p:sp>
        <p:nvSpPr>
          <p:cNvPr id="7" name="Прямоугольник 6"/>
          <p:cNvSpPr/>
          <p:nvPr/>
        </p:nvSpPr>
        <p:spPr>
          <a:xfrm>
            <a:off x="428596" y="642918"/>
            <a:ext cx="7929586" cy="2308324"/>
          </a:xfrm>
          <a:prstGeom prst="rect">
            <a:avLst/>
          </a:prstGeom>
        </p:spPr>
        <p:txBody>
          <a:bodyPr wrap="square">
            <a:spAutoFit/>
          </a:bodyPr>
          <a:lstStyle/>
          <a:p>
            <a:pPr algn="just"/>
            <a:r>
              <a:rPr lang="ru-RU" dirty="0" smtClean="0">
                <a:latin typeface="Times New Roman" pitchFamily="18" charset="0"/>
                <a:ea typeface="Arial Narrow" charset="0"/>
                <a:cs typeface="Times New Roman" pitchFamily="18" charset="0"/>
                <a:sym typeface="Arial Narrow" charset="0"/>
              </a:rPr>
              <a:t>	</a:t>
            </a:r>
            <a:r>
              <a:rPr lang="en-US" dirty="0" smtClean="0">
                <a:latin typeface="Times New Roman" pitchFamily="18" charset="0"/>
                <a:ea typeface="Arial Narrow" charset="0"/>
                <a:cs typeface="Times New Roman" pitchFamily="18" charset="0"/>
                <a:sym typeface="Arial Narrow" charset="0"/>
              </a:rPr>
              <a:t>В период Великой Отечественной войны немецко-фашистские захватчики уничтожили и разрушили на территории, подвергшейся немецкой оккупации, 82 тыс. школ, в которых </a:t>
            </a:r>
            <a:r>
              <a:rPr lang="en-US" dirty="0" err="1" smtClean="0">
                <a:latin typeface="Times New Roman" pitchFamily="18" charset="0"/>
                <a:ea typeface="Arial Narrow" charset="0"/>
                <a:cs typeface="Times New Roman" pitchFamily="18" charset="0"/>
                <a:sym typeface="Arial Narrow" charset="0"/>
              </a:rPr>
              <a:t>до</a:t>
            </a:r>
            <a:r>
              <a:rPr lang="en-US" dirty="0" smtClean="0">
                <a:latin typeface="Times New Roman" pitchFamily="18" charset="0"/>
                <a:ea typeface="Arial Narrow" charset="0"/>
                <a:cs typeface="Times New Roman" pitchFamily="18" charset="0"/>
                <a:sym typeface="Arial Narrow" charset="0"/>
              </a:rPr>
              <a:t> войны обучалось 15 млн. учащихся. Но и в эти годы Коммунистическая партия и Советское правительство делали всё возможное для развития и совершенствования общеобразовательные школы. </a:t>
            </a:r>
            <a:endParaRPr lang="ru-RU" dirty="0" smtClean="0">
              <a:latin typeface="Times New Roman" pitchFamily="18" charset="0"/>
              <a:ea typeface="Arial Narrow" charset="0"/>
              <a:cs typeface="Times New Roman" pitchFamily="18" charset="0"/>
              <a:sym typeface="Arial Narrow" charset="0"/>
            </a:endParaRPr>
          </a:p>
          <a:p>
            <a:pPr algn="just"/>
            <a:r>
              <a:rPr lang="ru-RU" dirty="0" smtClean="0">
                <a:latin typeface="Times New Roman" pitchFamily="18" charset="0"/>
                <a:ea typeface="Arial Narrow" charset="0"/>
                <a:cs typeface="Times New Roman" pitchFamily="18" charset="0"/>
                <a:sym typeface="Arial Narrow" charset="0"/>
              </a:rPr>
              <a:t>	</a:t>
            </a:r>
            <a:r>
              <a:rPr lang="en-US" dirty="0" smtClean="0">
                <a:latin typeface="Times New Roman" pitchFamily="18" charset="0"/>
                <a:ea typeface="Arial Narrow" charset="0"/>
                <a:cs typeface="Times New Roman" pitchFamily="18" charset="0"/>
                <a:sym typeface="Arial Narrow" charset="0"/>
              </a:rPr>
              <a:t>К концу 50-х гг. наша страна располагала одной из лучших в мире систем среднего, профессионального и высшего образования. Она занимала второе место в мире по численности </a:t>
            </a:r>
            <a:r>
              <a:rPr lang="en-US" dirty="0" err="1" smtClean="0">
                <a:latin typeface="Times New Roman" pitchFamily="18" charset="0"/>
                <a:ea typeface="Arial Narrow" charset="0"/>
                <a:cs typeface="Times New Roman" pitchFamily="18" charset="0"/>
                <a:sym typeface="Arial Narrow" charset="0"/>
              </a:rPr>
              <a:t>студентов</a:t>
            </a:r>
            <a:r>
              <a:rPr lang="en-US" dirty="0" smtClean="0">
                <a:latin typeface="Times New Roman" pitchFamily="18" charset="0"/>
                <a:ea typeface="Arial Narrow" charset="0"/>
                <a:cs typeface="Times New Roman" pitchFamily="18" charset="0"/>
                <a:sym typeface="Arial Narrow" charset="0"/>
              </a:rPr>
              <a:t> на 10000 человек населения.</a:t>
            </a:r>
            <a:endParaRPr lang="en-US" dirty="0">
              <a:latin typeface="Times New Roman" pitchFamily="18" charset="0"/>
              <a:ea typeface="Arial Narrow" charset="0"/>
              <a:cs typeface="Times New Roman" pitchFamily="18" charset="0"/>
              <a:sym typeface="Arial Narrow"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0" y="0"/>
            <a:ext cx="9144000" cy="523220"/>
          </a:xfrm>
          <a:prstGeom prst="rect">
            <a:avLst/>
          </a:prstGeom>
        </p:spPr>
        <p:txBody>
          <a:bodyPr wrap="square">
            <a:spAutoFit/>
          </a:bodyPr>
          <a:lstStyle/>
          <a:p>
            <a:pPr marL="342900" indent="-342900" algn="ctr"/>
            <a:r>
              <a:rPr lang="ru-RU" sz="2800" b="1" i="1" dirty="0" smtClean="0">
                <a:effectLst>
                  <a:outerShdw blurRad="38100" dist="38100" dir="2700000" algn="tl">
                    <a:srgbClr val="000000">
                      <a:alpha val="43137"/>
                    </a:srgbClr>
                  </a:outerShdw>
                </a:effectLst>
                <a:latin typeface="Times New Roman" pitchFamily="18" charset="0"/>
                <a:cs typeface="Times New Roman" pitchFamily="18" charset="0"/>
              </a:rPr>
              <a:t>ЖИВОПИСЬ</a:t>
            </a:r>
            <a:endParaRPr lang="ru-RU" dirty="0" smtClean="0">
              <a:latin typeface="Times New Roman" pitchFamily="18" charset="0"/>
              <a:cs typeface="Times New Roman" pitchFamily="18" charset="0"/>
            </a:endParaRPr>
          </a:p>
        </p:txBody>
      </p:sp>
      <p:sp>
        <p:nvSpPr>
          <p:cNvPr id="9" name="Прямоугольник 8"/>
          <p:cNvSpPr/>
          <p:nvPr/>
        </p:nvSpPr>
        <p:spPr>
          <a:xfrm>
            <a:off x="214282" y="571480"/>
            <a:ext cx="8715436" cy="1477328"/>
          </a:xfrm>
          <a:prstGeom prst="rect">
            <a:avLst/>
          </a:prstGeom>
        </p:spPr>
        <p:txBody>
          <a:bodyPr wrap="square">
            <a:spAutoFit/>
          </a:bodyPr>
          <a:lstStyle/>
          <a:p>
            <a:pPr algn="just"/>
            <a:r>
              <a:rPr lang="ru-RU" dirty="0" smtClean="0">
                <a:latin typeface="Times New Roman" pitchFamily="18" charset="0"/>
                <a:ea typeface="Arial Narrow" charset="0"/>
                <a:cs typeface="Times New Roman" pitchFamily="18" charset="0"/>
                <a:sym typeface="Arial Narrow" charset="0"/>
              </a:rPr>
              <a:t>	</a:t>
            </a:r>
            <a:r>
              <a:rPr lang="en-US" dirty="0" smtClean="0">
                <a:latin typeface="Times New Roman" pitchFamily="18" charset="0"/>
                <a:ea typeface="Arial Narrow" charset="0"/>
                <a:cs typeface="Times New Roman" pitchFamily="18" charset="0"/>
                <a:sym typeface="Arial Narrow" charset="0"/>
              </a:rPr>
              <a:t>В живописи этих лет широкое распространение получили исторический, «историко-революционный», бытовой и реалистический жанры. Во второй половине 1940-х – 1950-х годов в Союз пришли молодые талантливые художники: живописцы В.С.Зинов, Б.К.Смирнов, А.Ф.Бурак, В.А.Игошев, О.Э.Бернгард, и многие другие. Также стали известными картины А. Лактионова , В. А. Серова.</a:t>
            </a:r>
            <a:endParaRPr lang="en-US" dirty="0">
              <a:latin typeface="Times New Roman" pitchFamily="18" charset="0"/>
              <a:ea typeface="Arial Narrow" charset="0"/>
              <a:cs typeface="Times New Roman" pitchFamily="18" charset="0"/>
              <a:sym typeface="Arial Narrow" charset="0"/>
            </a:endParaRPr>
          </a:p>
        </p:txBody>
      </p:sp>
      <p:sp>
        <p:nvSpPr>
          <p:cNvPr id="12" name="Прямоугольник 11"/>
          <p:cNvSpPr/>
          <p:nvPr/>
        </p:nvSpPr>
        <p:spPr>
          <a:xfrm>
            <a:off x="500034" y="2000240"/>
            <a:ext cx="2766463" cy="646331"/>
          </a:xfrm>
          <a:prstGeom prst="rect">
            <a:avLst/>
          </a:prstGeom>
        </p:spPr>
        <p:txBody>
          <a:bodyPr wrap="none">
            <a:spAutoFit/>
          </a:bodyPr>
          <a:lstStyle/>
          <a:p>
            <a:pPr algn="ctr"/>
            <a:r>
              <a:rPr lang="en-US" b="1" dirty="0" smtClean="0">
                <a:latin typeface="Times New Roman" pitchFamily="18" charset="0"/>
                <a:ea typeface="Arial Narrow" charset="0"/>
                <a:cs typeface="Times New Roman" pitchFamily="18" charset="0"/>
                <a:sym typeface="Arial Narrow" charset="0"/>
              </a:rPr>
              <a:t>А.Ф.Бурак</a:t>
            </a:r>
            <a:endParaRPr lang="ru-RU" b="1" dirty="0" smtClean="0">
              <a:latin typeface="Times New Roman" pitchFamily="18" charset="0"/>
              <a:ea typeface="Arial Narrow" charset="0"/>
              <a:cs typeface="Times New Roman" pitchFamily="18" charset="0"/>
              <a:sym typeface="Arial Narrow" charset="0"/>
            </a:endParaRPr>
          </a:p>
          <a:p>
            <a:pPr algn="ctr"/>
            <a:r>
              <a:rPr lang="ru-RU" b="1" dirty="0" smtClean="0">
                <a:latin typeface="Times New Roman" pitchFamily="18" charset="0"/>
                <a:ea typeface="Arial Narrow" charset="0"/>
                <a:cs typeface="Times New Roman" pitchFamily="18" charset="0"/>
                <a:sym typeface="Arial Narrow" charset="0"/>
              </a:rPr>
              <a:t>«</a:t>
            </a:r>
            <a:r>
              <a:rPr lang="en-US" b="1" dirty="0" err="1" smtClean="0">
                <a:latin typeface="Times New Roman" pitchFamily="18" charset="0"/>
                <a:ea typeface="Arial Narrow" charset="0"/>
                <a:cs typeface="Times New Roman" pitchFamily="18" charset="0"/>
                <a:sym typeface="Arial Narrow" charset="0"/>
              </a:rPr>
              <a:t>Плавка</a:t>
            </a:r>
            <a:r>
              <a:rPr lang="en-US" b="1" dirty="0" smtClean="0">
                <a:latin typeface="Times New Roman" pitchFamily="18" charset="0"/>
                <a:ea typeface="Arial Narrow" charset="0"/>
                <a:cs typeface="Times New Roman" pitchFamily="18" charset="0"/>
                <a:sym typeface="Arial Narrow" charset="0"/>
              </a:rPr>
              <a:t> </a:t>
            </a:r>
            <a:r>
              <a:rPr lang="en-US" b="1" dirty="0" err="1" smtClean="0">
                <a:latin typeface="Times New Roman" pitchFamily="18" charset="0"/>
                <a:ea typeface="Arial Narrow" charset="0"/>
                <a:cs typeface="Times New Roman" pitchFamily="18" charset="0"/>
                <a:sym typeface="Arial Narrow" charset="0"/>
              </a:rPr>
              <a:t>выдана</a:t>
            </a:r>
            <a:r>
              <a:rPr lang="ru-RU" b="1" dirty="0" smtClean="0">
                <a:latin typeface="Times New Roman" pitchFamily="18" charset="0"/>
                <a:ea typeface="Arial Narrow" charset="0"/>
                <a:cs typeface="Times New Roman" pitchFamily="18" charset="0"/>
                <a:sym typeface="Arial Narrow" charset="0"/>
              </a:rPr>
              <a:t>», 1957г.</a:t>
            </a:r>
            <a:endParaRPr lang="ru-RU" b="1" dirty="0">
              <a:latin typeface="Times New Roman" pitchFamily="18" charset="0"/>
              <a:cs typeface="Times New Roman" pitchFamily="18" charset="0"/>
            </a:endParaRPr>
          </a:p>
        </p:txBody>
      </p:sp>
      <p:pic>
        <p:nvPicPr>
          <p:cNvPr id="13" name="Picture 4"/>
          <p:cNvPicPr>
            <a:picLocks noChangeArrowheads="1"/>
          </p:cNvPicPr>
          <p:nvPr/>
        </p:nvPicPr>
        <p:blipFill>
          <a:blip r:embed="rId2"/>
          <a:srcRect/>
          <a:stretch>
            <a:fillRect/>
          </a:stretch>
        </p:blipFill>
        <p:spPr bwMode="auto">
          <a:xfrm>
            <a:off x="285720" y="2571744"/>
            <a:ext cx="3625847" cy="4014802"/>
          </a:xfrm>
          <a:prstGeom prst="rect">
            <a:avLst/>
          </a:prstGeom>
          <a:noFill/>
          <a:ln w="9525" cap="flat">
            <a:noFill/>
            <a:round/>
            <a:headEnd/>
            <a:tailEnd/>
          </a:ln>
        </p:spPr>
      </p:pic>
      <p:sp>
        <p:nvSpPr>
          <p:cNvPr id="14" name="Прямоугольник 13"/>
          <p:cNvSpPr/>
          <p:nvPr/>
        </p:nvSpPr>
        <p:spPr>
          <a:xfrm>
            <a:off x="5286380" y="2000240"/>
            <a:ext cx="2913233" cy="646331"/>
          </a:xfrm>
          <a:prstGeom prst="rect">
            <a:avLst/>
          </a:prstGeom>
        </p:spPr>
        <p:txBody>
          <a:bodyPr wrap="none">
            <a:spAutoFit/>
          </a:bodyPr>
          <a:lstStyle/>
          <a:p>
            <a:pPr algn="ctr"/>
            <a:r>
              <a:rPr lang="en-US" b="1" dirty="0" smtClean="0">
                <a:latin typeface="Times New Roman" pitchFamily="18" charset="0"/>
                <a:ea typeface="Arial Narrow" charset="0"/>
                <a:cs typeface="Times New Roman" pitchFamily="18" charset="0"/>
                <a:sym typeface="Arial Narrow" charset="0"/>
              </a:rPr>
              <a:t>В. А. </a:t>
            </a:r>
            <a:r>
              <a:rPr lang="en-US" b="1" dirty="0" err="1" smtClean="0">
                <a:latin typeface="Times New Roman" pitchFamily="18" charset="0"/>
                <a:ea typeface="Arial Narrow" charset="0"/>
                <a:cs typeface="Times New Roman" pitchFamily="18" charset="0"/>
                <a:sym typeface="Arial Narrow" charset="0"/>
              </a:rPr>
              <a:t>Серов</a:t>
            </a:r>
            <a:r>
              <a:rPr lang="en-US" b="1" dirty="0" smtClean="0">
                <a:latin typeface="Times New Roman" pitchFamily="18" charset="0"/>
                <a:ea typeface="Arial Narrow" charset="0"/>
                <a:cs typeface="Times New Roman" pitchFamily="18" charset="0"/>
                <a:sym typeface="Arial Narrow" charset="0"/>
              </a:rPr>
              <a:t> </a:t>
            </a:r>
            <a:endParaRPr lang="ru-RU" b="1" dirty="0" smtClean="0">
              <a:latin typeface="Times New Roman" pitchFamily="18" charset="0"/>
              <a:ea typeface="Arial Narrow" charset="0"/>
              <a:cs typeface="Times New Roman" pitchFamily="18" charset="0"/>
              <a:sym typeface="Arial Narrow" charset="0"/>
            </a:endParaRPr>
          </a:p>
          <a:p>
            <a:pPr algn="ctr"/>
            <a:r>
              <a:rPr lang="en-US" b="1" dirty="0" smtClean="0">
                <a:latin typeface="Times New Roman" pitchFamily="18" charset="0"/>
                <a:ea typeface="Arial Narrow" charset="0"/>
                <a:cs typeface="Times New Roman" pitchFamily="18" charset="0"/>
                <a:sym typeface="Arial Narrow" charset="0"/>
              </a:rPr>
              <a:t>«</a:t>
            </a:r>
            <a:r>
              <a:rPr lang="en-US" b="1" dirty="0" err="1" smtClean="0">
                <a:latin typeface="Times New Roman" pitchFamily="18" charset="0"/>
                <a:ea typeface="Arial Narrow" charset="0"/>
                <a:cs typeface="Times New Roman" pitchFamily="18" charset="0"/>
                <a:sym typeface="Arial Narrow" charset="0"/>
              </a:rPr>
              <a:t>Ходоки</a:t>
            </a:r>
            <a:r>
              <a:rPr lang="en-US" b="1" dirty="0" smtClean="0">
                <a:latin typeface="Times New Roman" pitchFamily="18" charset="0"/>
                <a:ea typeface="Arial Narrow" charset="0"/>
                <a:cs typeface="Times New Roman" pitchFamily="18" charset="0"/>
                <a:sym typeface="Arial Narrow" charset="0"/>
              </a:rPr>
              <a:t> у </a:t>
            </a:r>
            <a:r>
              <a:rPr lang="en-US" b="1" dirty="0" err="1" smtClean="0">
                <a:latin typeface="Times New Roman" pitchFamily="18" charset="0"/>
                <a:ea typeface="Arial Narrow" charset="0"/>
                <a:cs typeface="Times New Roman" pitchFamily="18" charset="0"/>
                <a:sym typeface="Arial Narrow" charset="0"/>
              </a:rPr>
              <a:t>Ленина</a:t>
            </a:r>
            <a:r>
              <a:rPr lang="en-US" b="1" dirty="0" smtClean="0">
                <a:latin typeface="Times New Roman" pitchFamily="18" charset="0"/>
                <a:ea typeface="Arial Narrow" charset="0"/>
                <a:cs typeface="Times New Roman" pitchFamily="18" charset="0"/>
                <a:sym typeface="Arial Narrow" charset="0"/>
              </a:rPr>
              <a:t>»</a:t>
            </a:r>
            <a:r>
              <a:rPr lang="ru-RU" b="1" dirty="0" smtClean="0">
                <a:latin typeface="Times New Roman" pitchFamily="18" charset="0"/>
                <a:ea typeface="Arial Narrow" charset="0"/>
                <a:cs typeface="Times New Roman" pitchFamily="18" charset="0"/>
                <a:sym typeface="Arial Narrow" charset="0"/>
              </a:rPr>
              <a:t>,1950 г.</a:t>
            </a:r>
            <a:endParaRPr lang="en-US" b="1" dirty="0">
              <a:latin typeface="Times New Roman" pitchFamily="18" charset="0"/>
              <a:ea typeface="Arial Narrow" charset="0"/>
              <a:cs typeface="Times New Roman" pitchFamily="18" charset="0"/>
              <a:sym typeface="Arial Narrow" charset="0"/>
            </a:endParaRPr>
          </a:p>
        </p:txBody>
      </p:sp>
      <p:pic>
        <p:nvPicPr>
          <p:cNvPr id="15" name="Picture 2"/>
          <p:cNvPicPr>
            <a:picLocks noChangeArrowheads="1"/>
          </p:cNvPicPr>
          <p:nvPr/>
        </p:nvPicPr>
        <p:blipFill>
          <a:blip r:embed="rId3"/>
          <a:srcRect/>
          <a:stretch>
            <a:fillRect/>
          </a:stretch>
        </p:blipFill>
        <p:spPr bwMode="auto">
          <a:xfrm>
            <a:off x="4286248" y="2643182"/>
            <a:ext cx="4402137" cy="3943340"/>
          </a:xfrm>
          <a:prstGeom prst="rect">
            <a:avLst/>
          </a:prstGeom>
          <a:noFill/>
          <a:ln w="9525" cap="flat">
            <a:noFill/>
            <a:round/>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Прямоугольник 11"/>
          <p:cNvSpPr/>
          <p:nvPr/>
        </p:nvSpPr>
        <p:spPr>
          <a:xfrm>
            <a:off x="0" y="0"/>
            <a:ext cx="9144000" cy="523220"/>
          </a:xfrm>
          <a:prstGeom prst="rect">
            <a:avLst/>
          </a:prstGeom>
        </p:spPr>
        <p:txBody>
          <a:bodyPr wrap="square">
            <a:spAutoFit/>
          </a:bodyPr>
          <a:lstStyle/>
          <a:p>
            <a:pPr marL="342900" indent="-342900" algn="ctr"/>
            <a:r>
              <a:rPr lang="ru-RU" sz="2800" b="1" i="1" dirty="0" smtClean="0">
                <a:effectLst>
                  <a:outerShdw blurRad="38100" dist="38100" dir="2700000" algn="tl">
                    <a:srgbClr val="000000">
                      <a:alpha val="43137"/>
                    </a:srgbClr>
                  </a:outerShdw>
                </a:effectLst>
                <a:latin typeface="Times New Roman" pitchFamily="18" charset="0"/>
                <a:cs typeface="Times New Roman" pitchFamily="18" charset="0"/>
              </a:rPr>
              <a:t>ЖИВОПИСЬ</a:t>
            </a:r>
            <a:endParaRPr lang="ru-RU" dirty="0" smtClean="0">
              <a:latin typeface="Times New Roman" pitchFamily="18" charset="0"/>
              <a:cs typeface="Times New Roman" pitchFamily="18" charset="0"/>
            </a:endParaRPr>
          </a:p>
        </p:txBody>
      </p:sp>
      <p:sp>
        <p:nvSpPr>
          <p:cNvPr id="7" name="Прямоугольник 6"/>
          <p:cNvSpPr/>
          <p:nvPr/>
        </p:nvSpPr>
        <p:spPr>
          <a:xfrm>
            <a:off x="142844" y="642918"/>
            <a:ext cx="8858312" cy="2862322"/>
          </a:xfrm>
          <a:prstGeom prst="rect">
            <a:avLst/>
          </a:prstGeom>
        </p:spPr>
        <p:txBody>
          <a:bodyPr wrap="square">
            <a:spAutoFit/>
          </a:bodyPr>
          <a:lstStyle/>
          <a:p>
            <a:pPr algn="just"/>
            <a:r>
              <a:rPr lang="ru-RU" dirty="0" smtClean="0">
                <a:latin typeface="Arial Narrow" charset="0"/>
                <a:ea typeface="Arial Narrow" charset="0"/>
                <a:cs typeface="Arial Narrow" charset="0"/>
                <a:sym typeface="Arial Narrow" charset="0"/>
              </a:rPr>
              <a:t>	</a:t>
            </a:r>
            <a:r>
              <a:rPr lang="en-US" dirty="0" smtClean="0">
                <a:latin typeface="Times New Roman" pitchFamily="18" charset="0"/>
                <a:ea typeface="Arial Narrow" charset="0"/>
                <a:cs typeface="Times New Roman" pitchFamily="18" charset="0"/>
                <a:sym typeface="Arial Narrow" charset="0"/>
              </a:rPr>
              <a:t>Сатирическая графика послевоенного времени — один из наиболее массовых и «боевых» видов советского изобразительного искусства. Активно работали мастера политической карикатуры на международные темы, которые работали для «Правды» и других центральных газет.</a:t>
            </a:r>
            <a:r>
              <a:rPr lang="en-US" dirty="0" smtClean="0">
                <a:latin typeface="Arial Narrow" charset="0"/>
                <a:ea typeface="Arial Narrow" charset="0"/>
                <a:cs typeface="Arial Narrow" charset="0"/>
                <a:sym typeface="Arial Narrow" charset="0"/>
              </a:rPr>
              <a:t> </a:t>
            </a:r>
            <a:endParaRPr lang="ru-RU" dirty="0" smtClean="0">
              <a:latin typeface="Arial Narrow" charset="0"/>
              <a:ea typeface="Arial Narrow" charset="0"/>
              <a:cs typeface="Arial Narrow" charset="0"/>
              <a:sym typeface="Arial Narrow" charset="0"/>
            </a:endParaRPr>
          </a:p>
          <a:p>
            <a:pPr algn="just"/>
            <a:r>
              <a:rPr lang="ru-RU" dirty="0" smtClean="0">
                <a:latin typeface="Arial Narrow" charset="0"/>
                <a:ea typeface="Arial Narrow" charset="0"/>
                <a:cs typeface="Arial Narrow" charset="0"/>
                <a:sym typeface="Arial Narrow" charset="0"/>
              </a:rPr>
              <a:t>	</a:t>
            </a:r>
            <a:r>
              <a:rPr lang="en-US" dirty="0" smtClean="0">
                <a:latin typeface="Times New Roman" pitchFamily="18" charset="0"/>
                <a:ea typeface="Arial Narrow" charset="0"/>
                <a:cs typeface="Times New Roman" pitchFamily="18" charset="0"/>
                <a:sym typeface="Arial Narrow" charset="0"/>
              </a:rPr>
              <a:t>Кукрыниксы — творческий коллектив советских художников-графиков и живописцев, в который входили действительные члены АХ СССР, народные художники СССР (1958), Герои Социалистического Труда Михаил Васильевич Куприянов (1903—1991), Порфирий Никитич Крылов (1902—1990) и Николай Александрович Соколов (1903—2000</a:t>
            </a:r>
            <a:r>
              <a:rPr lang="en-US" dirty="0" smtClean="0">
                <a:latin typeface="Arial Narrow" charset="0"/>
                <a:ea typeface="Arial Narrow" charset="0"/>
                <a:cs typeface="Arial Narrow" charset="0"/>
                <a:sym typeface="Arial Narrow" charset="0"/>
              </a:rPr>
              <a:t>).</a:t>
            </a:r>
          </a:p>
          <a:p>
            <a:endParaRPr lang="en-US" dirty="0">
              <a:latin typeface="Times New Roman" pitchFamily="18" charset="0"/>
              <a:ea typeface="Arial Narrow" charset="0"/>
              <a:cs typeface="Times New Roman" pitchFamily="18" charset="0"/>
              <a:sym typeface="Arial Narrow"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Прямоугольник 11"/>
          <p:cNvSpPr/>
          <p:nvPr/>
        </p:nvSpPr>
        <p:spPr>
          <a:xfrm>
            <a:off x="0" y="0"/>
            <a:ext cx="9144000" cy="523220"/>
          </a:xfrm>
          <a:prstGeom prst="rect">
            <a:avLst/>
          </a:prstGeom>
        </p:spPr>
        <p:txBody>
          <a:bodyPr wrap="square">
            <a:spAutoFit/>
          </a:bodyPr>
          <a:lstStyle/>
          <a:p>
            <a:pPr marL="342900" indent="-342900" algn="ctr"/>
            <a:r>
              <a:rPr lang="ru-RU" sz="2800" b="1" i="1" dirty="0" smtClean="0">
                <a:effectLst>
                  <a:outerShdw blurRad="38100" dist="38100" dir="2700000" algn="tl">
                    <a:srgbClr val="000000">
                      <a:alpha val="43137"/>
                    </a:srgbClr>
                  </a:outerShdw>
                </a:effectLst>
                <a:latin typeface="Times New Roman" pitchFamily="18" charset="0"/>
                <a:cs typeface="Times New Roman" pitchFamily="18" charset="0"/>
              </a:rPr>
              <a:t>ЖИВОПИСЬ</a:t>
            </a:r>
            <a:endParaRPr lang="ru-RU" dirty="0" smtClean="0">
              <a:latin typeface="Times New Roman" pitchFamily="18" charset="0"/>
              <a:cs typeface="Times New Roman" pitchFamily="18" charset="0"/>
            </a:endParaRPr>
          </a:p>
        </p:txBody>
      </p:sp>
      <p:pic>
        <p:nvPicPr>
          <p:cNvPr id="5" name="Picture 3"/>
          <p:cNvPicPr>
            <a:picLocks noChangeArrowheads="1"/>
          </p:cNvPicPr>
          <p:nvPr/>
        </p:nvPicPr>
        <p:blipFill>
          <a:blip r:embed="rId3"/>
          <a:srcRect/>
          <a:stretch>
            <a:fillRect/>
          </a:stretch>
        </p:blipFill>
        <p:spPr bwMode="auto">
          <a:xfrm>
            <a:off x="357158" y="1071546"/>
            <a:ext cx="3929090" cy="5643578"/>
          </a:xfrm>
          <a:prstGeom prst="rect">
            <a:avLst/>
          </a:prstGeom>
          <a:noFill/>
          <a:ln w="9525" cap="flat">
            <a:noFill/>
            <a:round/>
            <a:headEnd/>
            <a:tailEnd/>
          </a:ln>
        </p:spPr>
      </p:pic>
      <p:sp>
        <p:nvSpPr>
          <p:cNvPr id="6" name="Прямоугольник 5"/>
          <p:cNvSpPr/>
          <p:nvPr/>
        </p:nvSpPr>
        <p:spPr>
          <a:xfrm>
            <a:off x="0" y="500042"/>
            <a:ext cx="4572000" cy="646331"/>
          </a:xfrm>
          <a:prstGeom prst="rect">
            <a:avLst/>
          </a:prstGeom>
        </p:spPr>
        <p:txBody>
          <a:bodyPr>
            <a:spAutoFit/>
          </a:bodyPr>
          <a:lstStyle/>
          <a:p>
            <a:pPr algn="ctr"/>
            <a:r>
              <a:rPr lang="en-US" b="1" dirty="0" smtClean="0">
                <a:latin typeface="Times New Roman" pitchFamily="18" charset="0"/>
                <a:ea typeface="Arial Narrow" charset="0"/>
                <a:cs typeface="Times New Roman" pitchFamily="18" charset="0"/>
                <a:sym typeface="Arial Narrow" charset="0"/>
              </a:rPr>
              <a:t>Б. Пророков. «Разгон демонстрации» </a:t>
            </a:r>
            <a:endParaRPr lang="ru-RU" b="1" dirty="0" smtClean="0">
              <a:latin typeface="Times New Roman" pitchFamily="18" charset="0"/>
              <a:ea typeface="Arial Narrow" charset="0"/>
              <a:cs typeface="Times New Roman" pitchFamily="18" charset="0"/>
              <a:sym typeface="Arial Narrow" charset="0"/>
            </a:endParaRPr>
          </a:p>
          <a:p>
            <a:pPr algn="ctr"/>
            <a:r>
              <a:rPr lang="en-US" b="1" dirty="0" smtClean="0">
                <a:latin typeface="Times New Roman" pitchFamily="18" charset="0"/>
                <a:ea typeface="Arial Narrow" charset="0"/>
                <a:cs typeface="Times New Roman" pitchFamily="18" charset="0"/>
                <a:sym typeface="Arial Narrow" charset="0"/>
              </a:rPr>
              <a:t>(Из цикла «Вот она Америка!»)</a:t>
            </a:r>
            <a:endParaRPr lang="en-US" b="1" dirty="0">
              <a:latin typeface="Times New Roman" pitchFamily="18" charset="0"/>
              <a:ea typeface="Arial Narrow" charset="0"/>
              <a:cs typeface="Times New Roman" pitchFamily="18" charset="0"/>
              <a:sym typeface="Arial Narrow" charset="0"/>
            </a:endParaRPr>
          </a:p>
        </p:txBody>
      </p:sp>
      <p:pic>
        <p:nvPicPr>
          <p:cNvPr id="9" name="Picture 5"/>
          <p:cNvPicPr>
            <a:picLocks noChangeArrowheads="1"/>
          </p:cNvPicPr>
          <p:nvPr/>
        </p:nvPicPr>
        <p:blipFill>
          <a:blip r:embed="rId4"/>
          <a:srcRect/>
          <a:stretch>
            <a:fillRect/>
          </a:stretch>
        </p:blipFill>
        <p:spPr bwMode="auto">
          <a:xfrm>
            <a:off x="4500562" y="1071546"/>
            <a:ext cx="4071966" cy="5572122"/>
          </a:xfrm>
          <a:prstGeom prst="rect">
            <a:avLst/>
          </a:prstGeom>
          <a:noFill/>
          <a:ln w="9525" cap="flat">
            <a:noFill/>
            <a:round/>
            <a:headEnd/>
            <a:tailEnd/>
          </a:ln>
        </p:spPr>
      </p:pic>
      <p:sp>
        <p:nvSpPr>
          <p:cNvPr id="10" name="Прямоугольник 9"/>
          <p:cNvSpPr/>
          <p:nvPr/>
        </p:nvSpPr>
        <p:spPr>
          <a:xfrm>
            <a:off x="4357686" y="500042"/>
            <a:ext cx="4572000" cy="646331"/>
          </a:xfrm>
          <a:prstGeom prst="rect">
            <a:avLst/>
          </a:prstGeom>
        </p:spPr>
        <p:txBody>
          <a:bodyPr>
            <a:spAutoFit/>
          </a:bodyPr>
          <a:lstStyle/>
          <a:p>
            <a:r>
              <a:rPr lang="en-US" b="1" dirty="0" smtClean="0">
                <a:latin typeface="Times New Roman" pitchFamily="18" charset="0"/>
                <a:ea typeface="Arial Narrow" charset="0"/>
                <a:cs typeface="Times New Roman" pitchFamily="18" charset="0"/>
                <a:sym typeface="Arial Narrow" charset="0"/>
              </a:rPr>
              <a:t>«Чернильный» заокеанского клеветника</a:t>
            </a:r>
          </a:p>
          <a:p>
            <a:r>
              <a:rPr lang="en-US" b="1" dirty="0" smtClean="0">
                <a:latin typeface="Times New Roman" pitchFamily="18" charset="0"/>
                <a:ea typeface="Arial Narrow" charset="0"/>
                <a:cs typeface="Times New Roman" pitchFamily="18" charset="0"/>
                <a:sym typeface="Arial Narrow" charset="0"/>
              </a:rPr>
              <a:t>                              1957г.</a:t>
            </a:r>
            <a:endParaRPr lang="en-US" b="1" dirty="0">
              <a:latin typeface="Times New Roman" pitchFamily="18" charset="0"/>
              <a:ea typeface="Arial Narrow" charset="0"/>
              <a:cs typeface="Times New Roman" pitchFamily="18" charset="0"/>
              <a:sym typeface="Arial Narrow"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0" y="0"/>
            <a:ext cx="9144000" cy="523220"/>
          </a:xfrm>
          <a:prstGeom prst="rect">
            <a:avLst/>
          </a:prstGeom>
        </p:spPr>
        <p:txBody>
          <a:bodyPr wrap="square">
            <a:spAutoFit/>
          </a:bodyPr>
          <a:lstStyle/>
          <a:p>
            <a:pPr marL="342900" indent="-342900" algn="ctr"/>
            <a:r>
              <a:rPr lang="ru-RU" sz="2800" b="1" i="1" dirty="0" smtClean="0">
                <a:effectLst>
                  <a:outerShdw blurRad="38100" dist="38100" dir="2700000" algn="tl">
                    <a:srgbClr val="000000">
                      <a:alpha val="43137"/>
                    </a:srgbClr>
                  </a:outerShdw>
                </a:effectLst>
                <a:latin typeface="Times New Roman" pitchFamily="18" charset="0"/>
                <a:cs typeface="Times New Roman" pitchFamily="18" charset="0"/>
              </a:rPr>
              <a:t>	 СКУЛЬПТУРА</a:t>
            </a:r>
          </a:p>
        </p:txBody>
      </p:sp>
      <p:sp>
        <p:nvSpPr>
          <p:cNvPr id="7" name="Прямоугольник 6"/>
          <p:cNvSpPr/>
          <p:nvPr/>
        </p:nvSpPr>
        <p:spPr>
          <a:xfrm>
            <a:off x="285720" y="571480"/>
            <a:ext cx="8501122" cy="1477328"/>
          </a:xfrm>
          <a:prstGeom prst="rect">
            <a:avLst/>
          </a:prstGeom>
        </p:spPr>
        <p:txBody>
          <a:bodyPr wrap="square">
            <a:spAutoFit/>
          </a:bodyPr>
          <a:lstStyle/>
          <a:p>
            <a:pPr algn="just"/>
            <a:r>
              <a:rPr lang="ru-RU" dirty="0" smtClean="0">
                <a:latin typeface="Times New Roman" pitchFamily="18" charset="0"/>
                <a:ea typeface="Arial Narrow" charset="0"/>
                <a:cs typeface="Times New Roman" pitchFamily="18" charset="0"/>
                <a:sym typeface="Arial Narrow" charset="0"/>
              </a:rPr>
              <a:t>	</a:t>
            </a:r>
            <a:r>
              <a:rPr lang="en-US" dirty="0" smtClean="0">
                <a:latin typeface="Times New Roman" pitchFamily="18" charset="0"/>
                <a:ea typeface="Arial Narrow" charset="0"/>
                <a:cs typeface="Times New Roman" pitchFamily="18" charset="0"/>
                <a:sym typeface="Arial Narrow" charset="0"/>
              </a:rPr>
              <a:t>В послевоенные годы в скульптуре усиливаются монументальные тенденции. Этому способствовало издание постановления правительства о сооружении памятников-бюстов дважды Героев Советского Союза и дважды Героев Социалистического Труда для последующей установки их на родине. Скульптурный монумент и памятник-монумент </a:t>
            </a:r>
            <a:r>
              <a:rPr lang="en-US" dirty="0" err="1" smtClean="0">
                <a:latin typeface="Times New Roman" pitchFamily="18" charset="0"/>
                <a:ea typeface="Arial Narrow" charset="0"/>
                <a:cs typeface="Times New Roman" pitchFamily="18" charset="0"/>
                <a:sym typeface="Arial Narrow" charset="0"/>
              </a:rPr>
              <a:t>как</a:t>
            </a:r>
            <a:r>
              <a:rPr lang="en-US" dirty="0" smtClean="0">
                <a:latin typeface="Times New Roman" pitchFamily="18" charset="0"/>
                <a:ea typeface="Arial Narrow" charset="0"/>
                <a:cs typeface="Times New Roman" pitchFamily="18" charset="0"/>
                <a:sym typeface="Arial Narrow" charset="0"/>
              </a:rPr>
              <a:t> </a:t>
            </a:r>
            <a:r>
              <a:rPr lang="en-US" dirty="0" err="1" smtClean="0">
                <a:latin typeface="Times New Roman" pitchFamily="18" charset="0"/>
                <a:ea typeface="Arial Narrow" charset="0"/>
                <a:cs typeface="Times New Roman" pitchFamily="18" charset="0"/>
                <a:sym typeface="Arial Narrow" charset="0"/>
              </a:rPr>
              <a:t>жанр</a:t>
            </a:r>
            <a:r>
              <a:rPr lang="en-US" dirty="0" smtClean="0">
                <a:latin typeface="Times New Roman" pitchFamily="18" charset="0"/>
                <a:ea typeface="Arial Narrow" charset="0"/>
                <a:cs typeface="Times New Roman" pitchFamily="18" charset="0"/>
                <a:sym typeface="Arial Narrow" charset="0"/>
              </a:rPr>
              <a:t> стали чрезвычайно востребованными.</a:t>
            </a:r>
            <a:endParaRPr lang="en-US" dirty="0">
              <a:latin typeface="Times New Roman" pitchFamily="18" charset="0"/>
              <a:ea typeface="Arial Narrow" charset="0"/>
              <a:cs typeface="Times New Roman" pitchFamily="18" charset="0"/>
              <a:sym typeface="Arial Narrow"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0" y="0"/>
            <a:ext cx="9144000" cy="523220"/>
          </a:xfrm>
          <a:prstGeom prst="rect">
            <a:avLst/>
          </a:prstGeom>
        </p:spPr>
        <p:txBody>
          <a:bodyPr wrap="square">
            <a:spAutoFit/>
          </a:bodyPr>
          <a:lstStyle/>
          <a:p>
            <a:pPr marL="342900" indent="-342900" algn="ctr"/>
            <a:r>
              <a:rPr lang="ru-RU" sz="2800" b="1" i="1" dirty="0" smtClean="0">
                <a:effectLst>
                  <a:outerShdw blurRad="38100" dist="38100" dir="2700000" algn="tl">
                    <a:srgbClr val="000000">
                      <a:alpha val="43137"/>
                    </a:srgbClr>
                  </a:outerShdw>
                </a:effectLst>
                <a:latin typeface="Times New Roman" pitchFamily="18" charset="0"/>
                <a:cs typeface="Times New Roman" pitchFamily="18" charset="0"/>
              </a:rPr>
              <a:t>	 СКУЛЬПТУРА</a:t>
            </a:r>
          </a:p>
        </p:txBody>
      </p:sp>
      <p:pic>
        <p:nvPicPr>
          <p:cNvPr id="6" name="Picture 4"/>
          <p:cNvPicPr>
            <a:picLocks noChangeArrowheads="1"/>
          </p:cNvPicPr>
          <p:nvPr/>
        </p:nvPicPr>
        <p:blipFill>
          <a:blip r:embed="rId3"/>
          <a:srcRect/>
          <a:stretch>
            <a:fillRect/>
          </a:stretch>
        </p:blipFill>
        <p:spPr bwMode="auto">
          <a:xfrm>
            <a:off x="4714876" y="1071546"/>
            <a:ext cx="4030664" cy="5624510"/>
          </a:xfrm>
          <a:prstGeom prst="rect">
            <a:avLst/>
          </a:prstGeom>
          <a:noFill/>
          <a:ln w="9525" cap="flat">
            <a:noFill/>
            <a:round/>
            <a:headEnd/>
            <a:tailEnd/>
          </a:ln>
        </p:spPr>
      </p:pic>
      <p:pic>
        <p:nvPicPr>
          <p:cNvPr id="7" name="Picture 2"/>
          <p:cNvPicPr>
            <a:picLocks noChangeArrowheads="1"/>
          </p:cNvPicPr>
          <p:nvPr/>
        </p:nvPicPr>
        <p:blipFill>
          <a:blip r:embed="rId4"/>
          <a:srcRect/>
          <a:stretch>
            <a:fillRect/>
          </a:stretch>
        </p:blipFill>
        <p:spPr bwMode="auto">
          <a:xfrm>
            <a:off x="142844" y="1357298"/>
            <a:ext cx="3286148" cy="4214842"/>
          </a:xfrm>
          <a:prstGeom prst="rect">
            <a:avLst/>
          </a:prstGeom>
          <a:noFill/>
          <a:ln w="9525" cap="flat">
            <a:noFill/>
            <a:round/>
            <a:headEnd/>
            <a:tailEnd/>
          </a:ln>
        </p:spPr>
      </p:pic>
      <p:sp>
        <p:nvSpPr>
          <p:cNvPr id="10" name="Прямоугольник 9"/>
          <p:cNvSpPr/>
          <p:nvPr/>
        </p:nvSpPr>
        <p:spPr>
          <a:xfrm>
            <a:off x="285720" y="857232"/>
            <a:ext cx="2786082" cy="369332"/>
          </a:xfrm>
          <a:prstGeom prst="rect">
            <a:avLst/>
          </a:prstGeom>
        </p:spPr>
        <p:txBody>
          <a:bodyPr wrap="square">
            <a:spAutoFit/>
          </a:bodyPr>
          <a:lstStyle/>
          <a:p>
            <a:pPr algn="ctr"/>
            <a:r>
              <a:rPr lang="en-US" b="1" dirty="0" smtClean="0">
                <a:latin typeface="Times New Roman" pitchFamily="18" charset="0"/>
                <a:ea typeface="Arial Narrow" charset="0"/>
                <a:cs typeface="Times New Roman" pitchFamily="18" charset="0"/>
                <a:sym typeface="Arial Narrow" charset="0"/>
              </a:rPr>
              <a:t>Евгений Вучетич </a:t>
            </a:r>
            <a:endParaRPr lang="en-US" b="1" dirty="0">
              <a:latin typeface="Times New Roman" pitchFamily="18" charset="0"/>
              <a:ea typeface="Arial Narrow" charset="0"/>
              <a:cs typeface="Times New Roman" pitchFamily="18" charset="0"/>
              <a:sym typeface="Arial Narrow" charset="0"/>
            </a:endParaRPr>
          </a:p>
        </p:txBody>
      </p:sp>
      <p:sp>
        <p:nvSpPr>
          <p:cNvPr id="11" name="Прямоугольник 10"/>
          <p:cNvSpPr/>
          <p:nvPr/>
        </p:nvSpPr>
        <p:spPr>
          <a:xfrm>
            <a:off x="4857752" y="500042"/>
            <a:ext cx="3673313" cy="646331"/>
          </a:xfrm>
          <a:prstGeom prst="rect">
            <a:avLst/>
          </a:prstGeom>
        </p:spPr>
        <p:txBody>
          <a:bodyPr wrap="none">
            <a:spAutoFit/>
          </a:bodyPr>
          <a:lstStyle/>
          <a:p>
            <a:pPr algn="ctr"/>
            <a:r>
              <a:rPr lang="en-US" b="1" dirty="0" smtClean="0">
                <a:latin typeface="Times New Roman" pitchFamily="18" charset="0"/>
                <a:ea typeface="Arial Narrow" charset="0"/>
                <a:cs typeface="Times New Roman" pitchFamily="18" charset="0"/>
                <a:sym typeface="Arial Narrow" charset="0"/>
              </a:rPr>
              <a:t>Монумент «Родина-Мать </a:t>
            </a:r>
            <a:r>
              <a:rPr lang="en-US" b="1" dirty="0" err="1" smtClean="0">
                <a:latin typeface="Times New Roman" pitchFamily="18" charset="0"/>
                <a:ea typeface="Arial Narrow" charset="0"/>
                <a:cs typeface="Times New Roman" pitchFamily="18" charset="0"/>
                <a:sym typeface="Arial Narrow" charset="0"/>
              </a:rPr>
              <a:t>зовет</a:t>
            </a:r>
            <a:r>
              <a:rPr lang="en-US" b="1" dirty="0" smtClean="0">
                <a:latin typeface="Times New Roman" pitchFamily="18" charset="0"/>
                <a:ea typeface="Arial Narrow" charset="0"/>
                <a:cs typeface="Times New Roman" pitchFamily="18" charset="0"/>
                <a:sym typeface="Arial Narrow" charset="0"/>
              </a:rPr>
              <a:t>!» </a:t>
            </a:r>
            <a:endParaRPr lang="ru-RU" b="1" dirty="0" smtClean="0">
              <a:latin typeface="Times New Roman" pitchFamily="18" charset="0"/>
              <a:ea typeface="Arial Narrow" charset="0"/>
              <a:cs typeface="Times New Roman" pitchFamily="18" charset="0"/>
              <a:sym typeface="Arial Narrow" charset="0"/>
            </a:endParaRPr>
          </a:p>
          <a:p>
            <a:pPr algn="ctr"/>
            <a:r>
              <a:rPr lang="en-US" b="1" dirty="0" smtClean="0">
                <a:latin typeface="Times New Roman" pitchFamily="18" charset="0"/>
                <a:ea typeface="Arial Narrow" charset="0"/>
                <a:cs typeface="Times New Roman" pitchFamily="18" charset="0"/>
                <a:sym typeface="Arial Narrow" charset="0"/>
              </a:rPr>
              <a:t>Волгоград</a:t>
            </a:r>
            <a:r>
              <a:rPr lang="ru-RU" b="1" dirty="0" smtClean="0">
                <a:latin typeface="Times New Roman" pitchFamily="18" charset="0"/>
                <a:ea typeface="Arial Narrow" charset="0"/>
                <a:cs typeface="Times New Roman" pitchFamily="18" charset="0"/>
                <a:sym typeface="Arial Narrow" charset="0"/>
              </a:rPr>
              <a:t> 1967 г.</a:t>
            </a:r>
            <a:endParaRPr lang="ru-RU" b="1"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Техническая">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2033</TotalTime>
  <Words>141</Words>
  <PresentationFormat>Экран (4:3)</PresentationFormat>
  <Paragraphs>60</Paragraphs>
  <Slides>13</Slides>
  <Notes>5</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Техническая</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Литература.</dc:title>
  <dc:creator>Я</dc:creator>
  <cp:lastModifiedBy>Я</cp:lastModifiedBy>
  <cp:revision>61</cp:revision>
  <dcterms:created xsi:type="dcterms:W3CDTF">2020-12-09T11:31:30Z</dcterms:created>
  <dcterms:modified xsi:type="dcterms:W3CDTF">2021-06-11T08:29:57Z</dcterms:modified>
</cp:coreProperties>
</file>