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18.jpeg" Type="http://schemas.openxmlformats.org/officeDocument/2006/relationships/image"/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20.jpeg" Type="http://schemas.openxmlformats.org/officeDocument/2006/relationships/image"/><Relationship Id="rId4" Target="../media/image19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1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1206" y="260648"/>
            <a:ext cx="73448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Comic Sans MS" panose="030F0702030302020204" pitchFamily="66" charset="0"/>
              </a:rPr>
              <a:t>ВОРОНЕЖ</a:t>
            </a:r>
          </a:p>
          <a:p>
            <a:pPr algn="ctr"/>
            <a:endParaRPr lang="ru-RU" sz="3600" b="1" dirty="0">
              <a:solidFill>
                <a:schemeClr val="accent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  <p:pic>
        <p:nvPicPr>
          <p:cNvPr id="11266" name="Picture 2" descr="https://upload.wikimedia.org/wikipedia/commons/thumb/e/e8/Coat_of_arms_of_voronezh.svg/1112px-Coat_of_arms_of_voronezh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96752"/>
            <a:ext cx="4464496" cy="39024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5724128" y="5110678"/>
            <a:ext cx="30963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>
                <a:latin typeface="Comic Sans MS" panose="030F0702030302020204" pitchFamily="66" charset="0"/>
              </a:rPr>
              <a:t>Воспитатель</a:t>
            </a:r>
            <a:r>
              <a:rPr lang="ru-RU" b="1" smtClean="0">
                <a:latin typeface="Comic Sans MS" panose="030F0702030302020204" pitchFamily="66" charset="0"/>
              </a:rPr>
              <a:t>:</a:t>
            </a:r>
          </a:p>
          <a:p>
            <a:r>
              <a:rPr lang="ru-RU" b="1" smtClean="0">
                <a:latin typeface="Comic Sans MS" panose="030F0702030302020204" pitchFamily="66" charset="0"/>
              </a:rPr>
              <a:t> </a:t>
            </a:r>
            <a:r>
              <a:rPr lang="ru-RU" b="1" smtClean="0">
                <a:latin typeface="Comic Sans MS" panose="030F0702030302020204" pitchFamily="66" charset="0"/>
              </a:rPr>
              <a:t>Зяблова О.С</a:t>
            </a:r>
            <a:endParaRPr lang="ru-RU" dirty="0" smtClean="0">
              <a:latin typeface="Comic Sans MS" panose="030F0702030302020204" pitchFamily="66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07704" y="6311007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Воронеж, 2019г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22047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260648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6 февраля 2008 г. Воронеж пополнил ряды городов, носящих звание «Город воинской славы», ведь в тот день Президентом России был подписан соответствующий указ. Это почетное звание присваивается лишь тем городам, на территории которых или в близости происходили ожесточенные бои с немецкими захватчиками, где защитники Отечества проявили храбрость, мужество и героизм.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87690" y="2276872"/>
            <a:ext cx="5664629" cy="42484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03982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318948"/>
            <a:ext cx="5904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Comic Sans MS" panose="030F0702030302020204" pitchFamily="66" charset="0"/>
              </a:rPr>
              <a:t>Воронеж сегодня</a:t>
            </a:r>
            <a:endParaRPr lang="ru-RU" sz="2800" dirty="0">
              <a:latin typeface="Comic Sans MS" panose="030F0702030302020204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039" y="863128"/>
            <a:ext cx="4079506" cy="27162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39545" y="3356992"/>
            <a:ext cx="3670048" cy="30975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3278" y="3819742"/>
            <a:ext cx="3513028" cy="263477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863128"/>
            <a:ext cx="3810000" cy="21431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775723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060848"/>
            <a:ext cx="66967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latin typeface="Comic Sans MS" panose="030F0702030302020204" pitchFamily="66" charset="0"/>
              </a:rPr>
              <a:t>Спасибо за внимание!</a:t>
            </a:r>
            <a:endParaRPr lang="ru-RU" sz="8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16328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476672"/>
            <a:ext cx="81369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   Воронеж – один из прекраснейших городов России, его богатая история оставила отпечатки повсюду, украшая городские улицы замечательными архитектурными и культурными памятниками.</a:t>
            </a:r>
          </a:p>
          <a:p>
            <a:r>
              <a:rPr lang="ru-RU" dirty="0">
                <a:latin typeface="Comic Sans MS" panose="030F0702030302020204" pitchFamily="66" charset="0"/>
              </a:rPr>
              <a:t> </a:t>
            </a:r>
            <a:r>
              <a:rPr lang="ru-RU" dirty="0" smtClean="0">
                <a:latin typeface="Comic Sans MS" panose="030F0702030302020204" pitchFamily="66" charset="0"/>
              </a:rPr>
              <a:t>  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10242" name="Picture 2" descr="https://avatars.mds.yandex.net/get-pdb/963318/65955fd3-cc30-45c4-8676-335a5122cacb/s1200?webp=fals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677001"/>
            <a:ext cx="2618288" cy="2760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goroddosug.ru/loads/images/59296d9aa4a3c36f1d14371f325828d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77001"/>
            <a:ext cx="3305944" cy="247945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8" name="Picture 8" descr="https://startour.ru/img/tours/full/14/db1910ee-3eda-4608-9435-d77c1e55a9b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74078" y="3923422"/>
            <a:ext cx="4039712" cy="26897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22831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8449" y="395372"/>
            <a:ext cx="84705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Имя Воронеж носит атомный подводный ракетоносный крейсер, а в честь</a:t>
            </a:r>
          </a:p>
          <a:p>
            <a:r>
              <a:rPr lang="ru-RU" dirty="0" smtClean="0">
                <a:latin typeface="Comic Sans MS" panose="030F0702030302020204" pitchFamily="66" charset="0"/>
              </a:rPr>
              <a:t>Жителей города названы два лунных кратера. 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9218" name="Picture 2" descr="https://pbs.twimg.com/media/DkQrT4PW4AAUTg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1776" y="1134582"/>
            <a:ext cx="3816424" cy="25442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avatars.mds.yandex.net/get-pdb/33827/5243df19-e3bd-4ce8-808d-8e81727fffab/s1200?webp=fal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52852" y="2132856"/>
            <a:ext cx="4195741" cy="26642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44385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77280" y="404664"/>
            <a:ext cx="83529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Петр </a:t>
            </a:r>
            <a:r>
              <a:rPr lang="en-US" dirty="0" smtClean="0">
                <a:latin typeface="Comic Sans MS" panose="030F0702030302020204" pitchFamily="66" charset="0"/>
              </a:rPr>
              <a:t>I </a:t>
            </a:r>
            <a:r>
              <a:rPr lang="ru-RU" dirty="0" smtClean="0">
                <a:latin typeface="Comic Sans MS" panose="030F0702030302020204" pitchFamily="66" charset="0"/>
              </a:rPr>
              <a:t>положил начало строительству в Воронеже российского флота, тем самым сделав огромный вклад в историю города. Здесь до нашего времени сохранился Дворец Петра с цитаделью и цейхгауз на острове. В Петровском сквере в 1860 году был установлен бронзовый памятник императору, который превратился в один из символов Воронежа.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8194" name="Picture 2" descr="http://www.showbell.ru/goroda/photo/voronezh/v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61772"/>
            <a:ext cx="2332546" cy="35010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cdn.fishki.net/upload/post/2017/08/13/2356836/9-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203088"/>
            <a:ext cx="4697566" cy="35231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47885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92086" y="332656"/>
            <a:ext cx="67233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Comic Sans MS" panose="030F0702030302020204" pitchFamily="66" charset="0"/>
              </a:rPr>
              <a:t>ВОРОНЕЖ В ГОДЫ ВОЙНЫ</a:t>
            </a:r>
            <a:endParaRPr lang="ru-RU" sz="3600" b="1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07496" y="1093960"/>
            <a:ext cx="45365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Comic Sans MS" panose="030F0702030302020204" pitchFamily="66" charset="0"/>
              </a:rPr>
              <a:t>«Боец!</a:t>
            </a:r>
          </a:p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Чтоб защитить страну свою,</a:t>
            </a:r>
          </a:p>
          <a:p>
            <a:pPr algn="ctr"/>
            <a:r>
              <a:rPr lang="ru-RU" dirty="0" smtClean="0">
                <a:latin typeface="Comic Sans MS" panose="030F0702030302020204" pitchFamily="66" charset="0"/>
              </a:rPr>
              <a:t>Ты должен отстоять Воронеж»</a:t>
            </a:r>
          </a:p>
          <a:p>
            <a:pPr algn="ctr"/>
            <a:r>
              <a:rPr lang="ru-RU" dirty="0" smtClean="0">
                <a:latin typeface="Comic Sans MS" panose="030F0702030302020204" pitchFamily="66" charset="0"/>
              </a:rPr>
              <a:t>Александр Безыменский 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1026" name="Picture 2" descr="https://pastvu.com/_p/a/0/u/e/0ue1g2x437b0zt6wu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108089"/>
            <a:ext cx="4379943" cy="32498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7845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93304" y="1268760"/>
            <a:ext cx="792088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Comic Sans MS" panose="030F0702030302020204" pitchFamily="66" charset="0"/>
              </a:rPr>
              <a:t>22 июня 1941 – </a:t>
            </a:r>
          </a:p>
          <a:p>
            <a:pPr algn="ctr"/>
            <a:r>
              <a:rPr lang="ru-RU" sz="4800" b="1" dirty="0" smtClean="0">
                <a:latin typeface="Comic Sans MS" panose="030F0702030302020204" pitchFamily="66" charset="0"/>
              </a:rPr>
              <a:t>9 мая 1945</a:t>
            </a:r>
          </a:p>
          <a:p>
            <a:pPr algn="ctr"/>
            <a:r>
              <a:rPr lang="ru-RU" sz="4800" b="1" dirty="0" smtClean="0">
                <a:latin typeface="Comic Sans MS" panose="030F0702030302020204" pitchFamily="66" charset="0"/>
              </a:rPr>
              <a:t>ВЕЛИКАЯ ОТЕЧЕСТВЕННАЯ ВОЙНА</a:t>
            </a:r>
            <a:endParaRPr lang="ru-RU" sz="48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903795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7045" y="320776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212 дней и ночей (с 7 июля 1942 года по 25 января 1943 года) воронежцы героически защищали свой край и выстояли. Фашисты так и не смогли полностью занять Воронеж, наши войска удержали левобережный район города.</a:t>
            </a:r>
            <a:endParaRPr lang="ru-RU" dirty="0">
              <a:latin typeface="Comic Sans MS" panose="030F0702030302020204" pitchFamily="66" charset="0"/>
            </a:endParaRPr>
          </a:p>
        </p:txBody>
      </p:sp>
      <p:pic>
        <p:nvPicPr>
          <p:cNvPr id="2050" name="Picture 2" descr="http://nashahistory.ru/sites/default/files/voronezhcy_v_gody_vo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4597" y="1521105"/>
            <a:ext cx="4187833" cy="25859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48357" y="4005064"/>
            <a:ext cx="4663375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92531" y="1916831"/>
            <a:ext cx="41514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Разрушенное здание железнодорожного вокзала</a:t>
            </a:r>
            <a:endParaRPr lang="ru-RU" dirty="0">
              <a:latin typeface="Comic Sans MS" panose="030F0702030302020204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1720" y="4753597"/>
            <a:ext cx="1891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Comic Sans MS" panose="030F0702030302020204" pitchFamily="66" charset="0"/>
              </a:rPr>
              <a:t>Жители города</a:t>
            </a:r>
            <a:endParaRPr lang="ru-RU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469990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ппп\Desktop\i[8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2" cy="687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04369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1" y="317776"/>
            <a:ext cx="84249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Comic Sans MS" panose="030F0702030302020204" pitchFamily="66" charset="0"/>
              </a:rPr>
              <a:t>ПОМНИМ ИХ ИМЕНА</a:t>
            </a:r>
            <a:r>
              <a:rPr lang="ru-RU" dirty="0">
                <a:latin typeface="Comic Sans MS" panose="030F0702030302020204" pitchFamily="66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Comic Sans MS" panose="030F0702030302020204" pitchFamily="66" charset="0"/>
              </a:rPr>
              <a:t>Первыми </a:t>
            </a:r>
            <a:r>
              <a:rPr lang="ru-RU" dirty="0">
                <a:latin typeface="Comic Sans MS" panose="030F0702030302020204" pitchFamily="66" charset="0"/>
              </a:rPr>
              <a:t>в Берлин 20 апреля 1945 года ворвались воины бригады 1-го механизированного корпуса, которым командовал воронежец генерал-лейтенант танковых войск СМ. Кривошеий. * </a:t>
            </a:r>
            <a:endParaRPr lang="ru-RU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Comic Sans MS" panose="030F0702030302020204" pitchFamily="66" charset="0"/>
              </a:rPr>
              <a:t>Как </a:t>
            </a:r>
            <a:r>
              <a:rPr lang="ru-RU" dirty="0">
                <a:latin typeface="Comic Sans MS" panose="030F0702030302020204" pitchFamily="66" charset="0"/>
              </a:rPr>
              <a:t>известно, Знамя Победы над Рейхстагом водрузили воины 150-й стрелковой дивизии 79-го стрелкового корпуса 1-го Белорусского фронта. А 150-й дивизией командовал наш земляк, уроженец Борисоглебского района генерал-майор В.М. Шатилов. * </a:t>
            </a:r>
            <a:endParaRPr lang="ru-RU" dirty="0" smtClean="0">
              <a:latin typeface="Comic Sans MS" panose="030F0702030302020204" pitchFamily="66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Comic Sans MS" panose="030F0702030302020204" pitchFamily="66" charset="0"/>
              </a:rPr>
              <a:t>Участником </a:t>
            </a:r>
            <a:r>
              <a:rPr lang="ru-RU" dirty="0">
                <a:latin typeface="Comic Sans MS" panose="030F0702030302020204" pitchFamily="66" charset="0"/>
              </a:rPr>
              <a:t>штурма Рейхстага был и уроженец села Анна Воронежской губернии генерал Семен Никифорович Переверткин. С.Н. Переверткии погиб во время авиационной катастрофы.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4937" y="3166871"/>
            <a:ext cx="2501520" cy="33572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240" y="3502449"/>
            <a:ext cx="4029090" cy="26860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3968" y="5261155"/>
            <a:ext cx="227186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Comic Sans MS" panose="030F0702030302020204" pitchFamily="66" charset="0"/>
              </a:rPr>
              <a:t>Стела с орденом </a:t>
            </a:r>
          </a:p>
          <a:p>
            <a:r>
              <a:rPr lang="ru-RU" dirty="0">
                <a:latin typeface="Comic Sans MS" panose="030F0702030302020204" pitchFamily="66" charset="0"/>
              </a:rPr>
              <a:t>Отечественной войны </a:t>
            </a:r>
          </a:p>
          <a:p>
            <a:r>
              <a:rPr lang="ru-RU" dirty="0">
                <a:latin typeface="Comic Sans MS" panose="030F0702030302020204" pitchFamily="66" charset="0"/>
              </a:rPr>
              <a:t>первой степени. </a:t>
            </a:r>
          </a:p>
        </p:txBody>
      </p:sp>
    </p:spTree>
    <p:extLst>
      <p:ext uri="{BB962C8B-B14F-4D97-AF65-F5344CB8AC3E}">
        <p14:creationId xmlns:p14="http://schemas.microsoft.com/office/powerpoint/2010/main" xmlns="" val="994717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130</TotalTime>
  <Words>342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Паркет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ппп</dc:creator>
  <cp:lastModifiedBy>Admin</cp:lastModifiedBy>
  <cp:revision>16</cp:revision>
  <dcterms:created xsi:type="dcterms:W3CDTF">2019-05-01T16:52:39Z</dcterms:created>
  <dcterms:modified xsi:type="dcterms:W3CDTF">2021-05-17T12:50:02Z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872561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