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50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09.08.2020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09.08.2020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09.08.2020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09.08.2020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09.08.2020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09.08.2020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09.08.2020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09.08.2020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09.08.2020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09.08.2020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09.08.2020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09.08.2020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150" y="0"/>
            <a:ext cx="920115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6600" y="1546415"/>
            <a:ext cx="7105650" cy="1876607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Подготовка к ЕГЭ</a:t>
            </a:r>
            <a:r>
              <a:rPr lang="en-US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 </a:t>
            </a:r>
            <a:br>
              <a:rPr lang="en-US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Задание </a:t>
            </a: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8</a:t>
            </a: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/>
            </a:r>
            <a:b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Синтаксические нормы языка</a:t>
            </a:r>
            <a:b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10-11 классы</a:t>
            </a:r>
            <a:endParaRPr lang="ru-RU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8900" y="3367181"/>
            <a:ext cx="5875620" cy="48587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Учитель: Фирсова Т.В.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b="1" dirty="0">
                <a:solidFill>
                  <a:schemeClr val="bg1"/>
                </a:solidFill>
              </a:rPr>
              <a:t>1.6. Части двойных союзов «не только ..., но и ...»; «как ..., так и...» являются </a:t>
            </a:r>
            <a:r>
              <a:rPr lang="ru-RU" sz="3100" b="1" dirty="0" smtClean="0">
                <a:solidFill>
                  <a:schemeClr val="bg1"/>
                </a:solidFill>
              </a:rPr>
              <a:t>постоянными</a:t>
            </a:r>
            <a:r>
              <a:rPr lang="ru-RU" dirty="0"/>
              <a:t>.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7890905"/>
              </p:ext>
            </p:extLst>
          </p:nvPr>
        </p:nvGraphicFramePr>
        <p:xfrm>
          <a:off x="304800" y="1825625"/>
          <a:ext cx="8477251" cy="4229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663"/>
                <a:gridCol w="2609187"/>
                <a:gridCol w="2819401"/>
              </a:tblGrid>
              <a:tr h="37084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Пример предложения с грамматической ошибкой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Комментарий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Правильный вариант построения предложения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Созданы благоприятные условия не только для опубликования научных работ, а также для внедрения их в практику.</a:t>
                      </a:r>
                    </a:p>
                    <a:p>
                      <a:pPr algn="just"/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Сведения о смелых экспери­ментах в области генетики были получены как из официальных, а также из неофициальных источников.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В данном предложении использована неправильная пара двойного союза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Созданы благоприятные условия не только для опубликования научных работ, но и для внедрения их в практику.</a:t>
                      </a:r>
                    </a:p>
                    <a:p>
                      <a:pPr algn="just"/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Сведения о смелых экспери­ментах в области генетики были получены как из официальных, так и из неофициальных источников</a:t>
                      </a:r>
                      <a:endParaRPr lang="ru-RU" sz="1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02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b="1" dirty="0">
                <a:solidFill>
                  <a:schemeClr val="bg1"/>
                </a:solidFill>
              </a:rPr>
              <a:t>1.7. Недопустимо, чтобы однородные члены, следующие за обобщающим словом, стояли НЕ в том же падеже, что и обобщающее слово.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217658"/>
              </p:ext>
            </p:extLst>
          </p:nvPr>
        </p:nvGraphicFramePr>
        <p:xfrm>
          <a:off x="279400" y="1825625"/>
          <a:ext cx="8521700" cy="3131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1478"/>
                <a:gridCol w="2671622"/>
                <a:gridCol w="27686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Пример предложения с грамматической ошибкой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Комментарий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Правильный вариант построения предложения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b="1" i="1" dirty="0" smtClean="0"/>
                        <a:t>Автор наделяет полководца Кутузова (ЧЕМ?) редкими душевными качествами: справедливость, благородство, простота.</a:t>
                      </a:r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данном предложении обобщающее слово </a:t>
                      </a:r>
                      <a:r>
                        <a:rPr lang="ru-RU" sz="1600" b="1" i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«душев­ными качествами»</a:t>
                      </a:r>
                      <a:r>
                        <a:rPr lang="ru-RU" sz="16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стоит в форме Т.п., а однородные члены: </a:t>
                      </a:r>
                      <a:r>
                        <a:rPr lang="ru-RU" sz="1600" b="1" i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«справедливость, благородство, простота</a:t>
                      </a:r>
                      <a:r>
                        <a:rPr lang="ru-RU" sz="16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 употреблены в форме Им.п., что недопустимо.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Автор наделяет полковод­ца Кутузова (ЧЕМ?) редки­ми душевными качествами: (ЧЕМ ИМЕННО?) справед­ливостью, благородством, простотой.</a:t>
                      </a:r>
                      <a:endParaRPr lang="ru-RU" sz="1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089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b="1" dirty="0">
                <a:solidFill>
                  <a:schemeClr val="bg1"/>
                </a:solidFill>
              </a:rPr>
              <a:t>1.8. Недопустимо, чтобы при перечислении однородных членов были опущены </a:t>
            </a:r>
            <a:r>
              <a:rPr lang="ru-RU" sz="2800" b="1" dirty="0" smtClean="0">
                <a:solidFill>
                  <a:schemeClr val="bg1"/>
                </a:solidFill>
              </a:rPr>
              <a:t>разные </a:t>
            </a:r>
            <a:r>
              <a:rPr lang="ru-RU" sz="2800" b="1" dirty="0">
                <a:solidFill>
                  <a:schemeClr val="bg1"/>
                </a:solidFill>
              </a:rPr>
              <a:t>предлоги.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3213290"/>
              </p:ext>
            </p:extLst>
          </p:nvPr>
        </p:nvGraphicFramePr>
        <p:xfrm>
          <a:off x="292100" y="1825625"/>
          <a:ext cx="8451849" cy="3375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7283"/>
                <a:gridCol w="2817283"/>
                <a:gridCol w="2817283"/>
              </a:tblGrid>
              <a:tr h="37084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Пример предложения с грамматической ошибкой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Комментарий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Правильный вариант построения предложения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Турфирмы сегодня предла­гают вам побывать в Греции, Испании, Финляндии и Кипре.</a:t>
                      </a:r>
                    </a:p>
                    <a:p>
                      <a:pPr algn="just"/>
                      <a:r>
                        <a:rPr lang="ru-RU" sz="20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Толпы людей были повсюду: на улицах. площадях, скверах.</a:t>
                      </a:r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Перед словом </a:t>
                      </a:r>
                      <a:r>
                        <a:rPr lang="ru-RU" sz="20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«Кипре»</a:t>
                      </a:r>
                      <a:r>
                        <a:rPr lang="ru-RU" sz="20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 не­обходимо добавить пред­лог </a:t>
                      </a:r>
                      <a:r>
                        <a:rPr lang="ru-RU" sz="20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«на»,</a:t>
                      </a:r>
                      <a:r>
                        <a:rPr lang="ru-RU" sz="20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 так как это слово не употребляется с предло­гом </a:t>
                      </a:r>
                      <a:r>
                        <a:rPr lang="ru-RU" sz="20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«в».</a:t>
                      </a:r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Турфирмы сегодня предла­гают вам побывать в Греции, Испании, Финляндии и на Кипре.</a:t>
                      </a:r>
                    </a:p>
                    <a:p>
                      <a:pPr algn="just"/>
                      <a:r>
                        <a:rPr lang="ru-RU" sz="20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Толпы людей были повсюду: на улицах, площадях, в скверах</a:t>
                      </a:r>
                      <a:endParaRPr lang="ru-RU" sz="2000" b="1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277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b="1" dirty="0">
                <a:solidFill>
                  <a:schemeClr val="bg1"/>
                </a:solidFill>
              </a:rPr>
              <a:t>2.	Ошибки в построении предложений с ПРИЧАСТНЫМИ ОБОРОТАМИ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900" y="1825625"/>
            <a:ext cx="86360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>
                <a:solidFill>
                  <a:schemeClr val="bg1"/>
                </a:solidFill>
              </a:rPr>
              <a:t>2.1. Недопустимо помещать определяемое слово ВНУТРЬ причастного оборота: причастный оборот должен полностью стоять до или после </a:t>
            </a:r>
            <a:r>
              <a:rPr lang="ru-RU" b="1" dirty="0" smtClean="0">
                <a:solidFill>
                  <a:schemeClr val="bg1"/>
                </a:solidFill>
              </a:rPr>
              <a:t>определяемого </a:t>
            </a:r>
            <a:r>
              <a:rPr lang="ru-RU" b="1" dirty="0">
                <a:solidFill>
                  <a:schemeClr val="bg1"/>
                </a:solidFill>
              </a:rPr>
              <a:t>слова и не </a:t>
            </a:r>
            <a:r>
              <a:rPr lang="ru-RU" b="1" dirty="0" smtClean="0">
                <a:solidFill>
                  <a:schemeClr val="bg1"/>
                </a:solidFill>
              </a:rPr>
              <a:t>должен </a:t>
            </a:r>
            <a:r>
              <a:rPr lang="ru-RU" b="1" dirty="0">
                <a:solidFill>
                  <a:schemeClr val="bg1"/>
                </a:solidFill>
              </a:rPr>
              <a:t>разрываться им на части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</a:p>
          <a:p>
            <a:pPr marL="0" indent="0" algn="just">
              <a:buNone/>
            </a:pPr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7515960"/>
              </p:ext>
            </p:extLst>
          </p:nvPr>
        </p:nvGraphicFramePr>
        <p:xfrm>
          <a:off x="247650" y="2806700"/>
          <a:ext cx="8432799" cy="2887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0933"/>
                <a:gridCol w="2810933"/>
                <a:gridCol w="2810933"/>
              </a:tblGrid>
              <a:tr h="76835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Пример предложения с грамматической ошибкой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Комментарий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Правильный вариант построения предложения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635125">
                <a:tc>
                  <a:txBody>
                    <a:bodyPr/>
                    <a:lstStyle/>
                    <a:p>
                      <a:pPr indent="-228600" algn="just">
                        <a:lnSpc>
                          <a:spcPts val="164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1800" b="1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Приехавшие делегаты </a:t>
                      </a:r>
                      <a:r>
                        <a:rPr lang="ru-RU" sz="1800" b="1" i="1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съезд должны зарегистрироваться.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Определяемое слово </a:t>
                      </a:r>
                      <a:r>
                        <a:rPr lang="ru-RU" sz="16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«деле­гаты»</a:t>
                      </a:r>
                      <a:r>
                        <a:rPr lang="ru-RU" sz="16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 разрывает причаст­ный оборот </a:t>
                      </a:r>
                      <a:r>
                        <a:rPr lang="ru-RU" sz="16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«приехавшие на конференцию</a:t>
                      </a:r>
                      <a:r>
                        <a:rPr lang="ru-RU" sz="16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»; определяемое слово </a:t>
                      </a:r>
                      <a:r>
                        <a:rPr lang="ru-RU" sz="16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«деле­гаты»</a:t>
                      </a:r>
                      <a:r>
                        <a:rPr lang="ru-RU" sz="16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 должно стоять ДО или ПОСЛЕ причастного оборота.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i="1" dirty="0" smtClean="0"/>
                        <a:t>Приехавшие на съезд делегаты должны зарегистрироваться.</a:t>
                      </a:r>
                    </a:p>
                    <a:p>
                      <a:pPr algn="just"/>
                      <a:r>
                        <a:rPr lang="ru-RU" sz="1600" b="1" i="1" dirty="0" smtClean="0"/>
                        <a:t>либо:</a:t>
                      </a:r>
                    </a:p>
                    <a:p>
                      <a:pPr algn="just"/>
                      <a:r>
                        <a:rPr lang="ru-RU" sz="1600" b="1" i="1" dirty="0" smtClean="0"/>
                        <a:t>Делегаты, приехавшие на съезд, должны зарегистрироваться.</a:t>
                      </a:r>
                    </a:p>
                    <a:p>
                      <a:pPr algn="just"/>
                      <a:endParaRPr lang="ru-RU" sz="1600" b="1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249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b="1" dirty="0">
                <a:solidFill>
                  <a:schemeClr val="bg1"/>
                </a:solidFill>
              </a:rPr>
              <a:t>2.2. Недопустимо, чтобы определяемое слово и причастие были употреблены в </a:t>
            </a:r>
            <a:r>
              <a:rPr lang="ru-RU" b="1" dirty="0" smtClean="0">
                <a:solidFill>
                  <a:schemeClr val="bg1"/>
                </a:solidFill>
              </a:rPr>
              <a:t>разном </a:t>
            </a:r>
            <a:r>
              <a:rPr lang="ru-RU" b="1" dirty="0">
                <a:solidFill>
                  <a:schemeClr val="bg1"/>
                </a:solidFill>
              </a:rPr>
              <a:t>роде, числе и падеже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9584096"/>
              </p:ext>
            </p:extLst>
          </p:nvPr>
        </p:nvGraphicFramePr>
        <p:xfrm>
          <a:off x="304800" y="1825625"/>
          <a:ext cx="8528049" cy="3375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2683"/>
                <a:gridCol w="2842683"/>
                <a:gridCol w="2842683"/>
              </a:tblGrid>
              <a:tr h="37084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Пример предложения с грамматической ошибкой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Комментарий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Правильный вариант построения предложения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Одно из чудес на Курильской гряде (КАКОЕ?),</a:t>
                      </a:r>
                      <a:r>
                        <a:rPr lang="ru-RU" sz="1800" b="1" i="1" u="none" strike="noStrike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 </a:t>
                      </a:r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привлекающих туристов со всего света, связано с гейзе­рами и вулканами.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В предложении причастный оборот относится к сочета­нию слов </a:t>
                      </a:r>
                      <a:r>
                        <a:rPr lang="ru-RU" sz="16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«одно из чудес»</a:t>
                      </a:r>
                      <a:r>
                        <a:rPr lang="ru-RU" sz="16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 и должен согласовываться с главным словом в этом словосочетании - словом </a:t>
                      </a:r>
                      <a:r>
                        <a:rPr lang="ru-RU" sz="16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«одно»</a:t>
                      </a:r>
                      <a:r>
                        <a:rPr lang="ru-RU" sz="16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 - в роде, числе и па­деже: </a:t>
                      </a:r>
                      <a:r>
                        <a:rPr lang="ru-RU" sz="16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«одно из чудес» (КА­КОЕ?) «привлекающее ту­ристов со всего света».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Microsoft Sans Serif"/>
                          <a:cs typeface="Times New Roman"/>
                        </a:rPr>
                        <a:t>Одно из чудес на Курильской гряде (КАКОЕ?), привлекающее туристов со всего света, связано с гейзе­рами и вулканами.</a:t>
                      </a: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606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b="1" dirty="0">
                <a:solidFill>
                  <a:schemeClr val="bg1"/>
                </a:solidFill>
              </a:rPr>
              <a:t>2.3. Недопустимо употреблять в предложении причастный оборот ПОСЛЕ имени существительного, которое не является определяемым словом для этого причастного </a:t>
            </a:r>
            <a:r>
              <a:rPr lang="ru-RU" sz="2400" b="1" dirty="0" smtClean="0">
                <a:solidFill>
                  <a:schemeClr val="bg1"/>
                </a:solidFill>
              </a:rPr>
              <a:t>оборота</a:t>
            </a:r>
            <a:r>
              <a:rPr lang="ru-RU" sz="2400" b="1" dirty="0">
                <a:solidFill>
                  <a:schemeClr val="bg1"/>
                </a:solidFill>
              </a:rPr>
              <a:t>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917430"/>
              </p:ext>
            </p:extLst>
          </p:nvPr>
        </p:nvGraphicFramePr>
        <p:xfrm>
          <a:off x="317500" y="1825625"/>
          <a:ext cx="8528049" cy="3680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2683"/>
                <a:gridCol w="2842683"/>
                <a:gridCol w="2842683"/>
              </a:tblGrid>
              <a:tr h="37084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Пример предложения с грамматической ошибкой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Комментарий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Правильный вариант построения предложения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Лес тянется с севера на юг, состоящий в основном из хвойных деревьев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В этом предложении прича­стный оборот идёт после имени существительного </a:t>
                      </a:r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«юг»,</a:t>
                      </a:r>
                      <a:r>
                        <a:rPr lang="ru-RU" sz="18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 которое не является для него определяемым; причастный оборот харак­теризует слово </a:t>
                      </a:r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«лес»</a:t>
                      </a:r>
                      <a:r>
                        <a:rPr lang="ru-RU" sz="18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 и дол­жен быть употреблён после него.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Microsoft Sans Serif"/>
                          <a:cs typeface="Times New Roman"/>
                        </a:rPr>
                        <a:t>Лес, состоящий в основном из хвойных деревьев, тянется с севера на юг.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159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sz="2800" b="1" dirty="0">
                <a:solidFill>
                  <a:schemeClr val="bg1"/>
                </a:solidFill>
              </a:rPr>
              <a:t>3.	Ошибки в построении предложений с ДЕЕПРИЧАСТНЫМИ ОБОРОТАМИ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300" y="1825625"/>
            <a:ext cx="85598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>
                <a:solidFill>
                  <a:schemeClr val="bg1"/>
                </a:solidFill>
              </a:rPr>
              <a:t>3.1.	Грамматически неправильным является такое предложение, в котором действие, выраженное глаголом-сказуемым, и действие, выраженное </a:t>
            </a:r>
            <a:r>
              <a:rPr lang="ru-RU" b="1" dirty="0" smtClean="0">
                <a:solidFill>
                  <a:schemeClr val="bg1"/>
                </a:solidFill>
              </a:rPr>
              <a:t> деепричастием</a:t>
            </a:r>
            <a:r>
              <a:rPr lang="ru-RU" b="1" dirty="0">
                <a:solidFill>
                  <a:schemeClr val="bg1"/>
                </a:solidFill>
              </a:rPr>
              <a:t>, совершаются разными лицами</a:t>
            </a:r>
            <a:r>
              <a:rPr lang="ru-RU" dirty="0"/>
              <a:t>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635563"/>
              </p:ext>
            </p:extLst>
          </p:nvPr>
        </p:nvGraphicFramePr>
        <p:xfrm>
          <a:off x="209550" y="2819400"/>
          <a:ext cx="8616951" cy="281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2317"/>
                <a:gridCol w="2872317"/>
                <a:gridCol w="2872317"/>
              </a:tblGrid>
              <a:tr h="70485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Пример предложения с грамматической ошибкой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Комментарий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35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Правильный вариант построения предложения</a:t>
                      </a:r>
                    </a:p>
                  </a:txBody>
                  <a:tcPr/>
                </a:tc>
              </a:tr>
              <a:tr h="1377950">
                <a:tc>
                  <a:txBody>
                    <a:bodyPr/>
                    <a:lstStyle/>
                    <a:p>
                      <a:pPr algn="just"/>
                      <a:r>
                        <a:rPr lang="ru-RU" sz="20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Возвращаясь домой, Бориса застиг дождь.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Подлежащее </a:t>
                      </a:r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«дождь»</a:t>
                      </a:r>
                      <a:r>
                        <a:rPr lang="ru-RU" sz="18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 со­вершает действие, назван­ное сказуемым </a:t>
                      </a:r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«застиг</a:t>
                      </a:r>
                      <a:r>
                        <a:rPr lang="ru-RU" sz="18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», но не совершает действия, на­званного деепричастием </a:t>
                      </a:r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«возвращаясь».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Возвращаясь домой, Борис попал под дождь.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991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Действуйте по следующему алгоритму: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b="1" i="1" dirty="0" smtClean="0">
                <a:solidFill>
                  <a:schemeClr val="bg1"/>
                </a:solidFill>
              </a:rPr>
              <a:t>Выделите </a:t>
            </a:r>
            <a:r>
              <a:rPr lang="ru-RU" b="1" i="1" dirty="0">
                <a:solidFill>
                  <a:schemeClr val="bg1"/>
                </a:solidFill>
              </a:rPr>
              <a:t>грамматическую основу каждого предлагаемого в задании продолжения предложения</a:t>
            </a:r>
            <a:r>
              <a:rPr lang="ru-RU" b="1" i="1" dirty="0" smtClean="0">
                <a:solidFill>
                  <a:schemeClr val="bg1"/>
                </a:solidFill>
              </a:rPr>
              <a:t>.</a:t>
            </a:r>
          </a:p>
          <a:p>
            <a:pPr marL="457200" indent="-457200">
              <a:buAutoNum type="arabicPeriod"/>
            </a:pPr>
            <a:r>
              <a:rPr lang="ru-RU" b="1" i="1" dirty="0" smtClean="0">
                <a:solidFill>
                  <a:schemeClr val="bg1"/>
                </a:solidFill>
              </a:rPr>
              <a:t>Определите</a:t>
            </a:r>
            <a:r>
              <a:rPr lang="ru-RU" b="1" i="1" dirty="0">
                <a:solidFill>
                  <a:schemeClr val="bg1"/>
                </a:solidFill>
              </a:rPr>
              <a:t>, может ли найденное подлежащее выполнять дополнительное действие, обозначенное деепричастием</a:t>
            </a:r>
            <a:r>
              <a:rPr lang="ru-RU" b="1" i="1" dirty="0" smtClean="0">
                <a:solidFill>
                  <a:schemeClr val="bg1"/>
                </a:solidFill>
              </a:rPr>
              <a:t>.</a:t>
            </a:r>
          </a:p>
          <a:p>
            <a:pPr marL="457200" indent="-457200">
              <a:buAutoNum type="arabicPeriod"/>
            </a:pPr>
            <a:r>
              <a:rPr lang="ru-RU" b="1" i="1" dirty="0" smtClean="0">
                <a:solidFill>
                  <a:schemeClr val="bg1"/>
                </a:solidFill>
              </a:rPr>
              <a:t>Если </a:t>
            </a:r>
            <a:r>
              <a:rPr lang="ru-RU" b="1" i="1" dirty="0">
                <a:solidFill>
                  <a:schemeClr val="bg1"/>
                </a:solidFill>
              </a:rPr>
              <a:t>найденное вами подлежащее выполняет действие, названное глаголом- сказуемым и деепричастием, вы нашли правильный ответ.</a:t>
            </a:r>
          </a:p>
        </p:txBody>
      </p:sp>
      <p:pic>
        <p:nvPicPr>
          <p:cNvPr id="3075" name="Picture 3" descr="C:\Users\8C74~1\AppData\Local\Temp\Rar$DRa0.650\znanio.ru - 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600" y="4343400"/>
            <a:ext cx="3886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99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Задание. </a:t>
            </a:r>
            <a:r>
              <a:rPr lang="ru-RU" sz="2800" b="1" dirty="0">
                <a:solidFill>
                  <a:schemeClr val="bg1"/>
                </a:solidFill>
              </a:rPr>
              <a:t>Укажите грамматически правильное продолжение предложения</a:t>
            </a:r>
            <a:r>
              <a:rPr lang="ru-RU" dirty="0"/>
              <a:t>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1374559"/>
              </p:ext>
            </p:extLst>
          </p:nvPr>
        </p:nvGraphicFramePr>
        <p:xfrm>
          <a:off x="628650" y="1825625"/>
          <a:ext cx="788670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3350"/>
                <a:gridCol w="3943350"/>
              </a:tblGrid>
              <a:tr h="1730375"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solidFill>
                            <a:srgbClr val="FF0000"/>
                          </a:solidFill>
                        </a:rPr>
                        <a:t>Используя метафоры и сравнения,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1) текст становится эмоциональнее, ярче.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2) достигается эмоциональность и образность описания.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3) нам интереснее читать текст.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4) автор делает текст живым, ярким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solidFill>
                            <a:srgbClr val="FF0000"/>
                          </a:solidFill>
                        </a:rPr>
                        <a:t>Говоря о богатстве языка,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1)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в аудитории началась дискуссия.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2)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у меня возник интерес к этой проблеме.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3)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требуются конкретные проблемы.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4)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мы касались главным образом его словарного запаса.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rgbClr val="FF0000"/>
                          </a:solidFill>
                        </a:rPr>
                        <a:t>Преодолевая барьер,</a:t>
                      </a:r>
                    </a:p>
                    <a:p>
                      <a:r>
                        <a:rPr lang="ru-RU" sz="1600" b="1" dirty="0" smtClean="0"/>
                        <a:t>1)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ru-RU" sz="1600" b="1" dirty="0" smtClean="0"/>
                        <a:t>выполняется самый красивый элемент соревнования.</a:t>
                      </a:r>
                    </a:p>
                    <a:p>
                      <a:r>
                        <a:rPr lang="ru-RU" sz="1600" b="1" dirty="0" smtClean="0"/>
                        <a:t>2)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ru-RU" sz="1600" b="1" dirty="0" smtClean="0"/>
                        <a:t>его высота может быть разной.</a:t>
                      </a:r>
                    </a:p>
                    <a:p>
                      <a:r>
                        <a:rPr lang="ru-RU" sz="1600" b="1" dirty="0" smtClean="0"/>
                        <a:t>3)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ru-RU" sz="1600" b="1" dirty="0" smtClean="0"/>
                        <a:t>лошадь в прыжке пролетает по воздуху несколько метров.</a:t>
                      </a:r>
                    </a:p>
                    <a:p>
                      <a:r>
                        <a:rPr lang="ru-RU" sz="1600" b="1" dirty="0" smtClean="0"/>
                        <a:t>4)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ru-RU" sz="1600" b="1" dirty="0" smtClean="0"/>
                        <a:t>наездником должны соблюдаться определённые правила.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rgbClr val="FF0000"/>
                          </a:solidFill>
                        </a:rPr>
                        <a:t>Анализируя стихотворный текст,</a:t>
                      </a:r>
                    </a:p>
                    <a:p>
                      <a:r>
                        <a:rPr lang="ru-RU" sz="1600" b="1" dirty="0" smtClean="0"/>
                        <a:t>1)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ru-RU" sz="1600" b="1" dirty="0" smtClean="0"/>
                        <a:t>мною был неверно определён размер.</a:t>
                      </a:r>
                    </a:p>
                    <a:p>
                      <a:r>
                        <a:rPr lang="ru-RU" sz="1600" b="1" dirty="0" smtClean="0"/>
                        <a:t>2)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ru-RU" sz="1600" b="1" dirty="0" smtClean="0"/>
                        <a:t>помните об особенностях поэтической речи.</a:t>
                      </a:r>
                    </a:p>
                    <a:p>
                      <a:r>
                        <a:rPr lang="ru-RU" sz="1600" b="1" dirty="0" smtClean="0"/>
                        <a:t>3)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ru-RU" sz="1600" b="1" dirty="0" smtClean="0"/>
                        <a:t>у нас завязался спор.</a:t>
                      </a:r>
                    </a:p>
                    <a:p>
                      <a:r>
                        <a:rPr lang="ru-RU" sz="1600" b="1" dirty="0" smtClean="0"/>
                        <a:t>4)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ru-RU" sz="1600" b="1" dirty="0" smtClean="0"/>
                        <a:t>учениками часто не учитывается ритм.</a:t>
                      </a:r>
                    </a:p>
                    <a:p>
                      <a:endParaRPr lang="ru-RU" sz="1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084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2682484"/>
              </p:ext>
            </p:extLst>
          </p:nvPr>
        </p:nvGraphicFramePr>
        <p:xfrm>
          <a:off x="234950" y="273050"/>
          <a:ext cx="8578850" cy="588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9425"/>
                <a:gridCol w="4289425"/>
              </a:tblGrid>
              <a:tr h="1803400"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solidFill>
                            <a:srgbClr val="FF0000"/>
                          </a:solidFill>
                        </a:rPr>
                        <a:t>Изучая растения средней полосы,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1)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у меня появился интерес к этой проблеме.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2)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некоторые из них используются для озеленения участков.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3)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они были собраны в гербарий.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4)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обратите внимание на их отличие от растений других зон.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solidFill>
                            <a:srgbClr val="FF0000"/>
                          </a:solidFill>
                        </a:rPr>
                        <a:t>Составляя предложение,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1)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мне было сделано замечание.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2)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обдумывается его структура.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3)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учитывайте как лексическое, так и грамматическое значение слов.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4)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должен учитываться стиль речи.</a:t>
                      </a:r>
                    </a:p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rgbClr val="FF0000"/>
                          </a:solidFill>
                        </a:rPr>
                        <a:t>Стараясь убедить читателей,</a:t>
                      </a: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1)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автор иногда бывает слишком прямолинеен.</a:t>
                      </a: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2)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многое зависит от того, какие примеры вы приводите.</a:t>
                      </a: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3)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автору не всегда это удаётся.</a:t>
                      </a: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4)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часто достигается обратный результат.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rgbClr val="FF0000"/>
                          </a:solidFill>
                        </a:rPr>
                        <a:t>Повторяя одни только старые истины,</a:t>
                      </a: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1)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это вряд ли приведёт к открытию.</a:t>
                      </a: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2)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логическим путём выводятся новые законы.</a:t>
                      </a: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3)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невозможно открыть новое.</a:t>
                      </a: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4)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не постигается новое.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600" b="1" i="1" dirty="0" smtClean="0">
                          <a:solidFill>
                            <a:srgbClr val="FF0000"/>
                          </a:solidFill>
                        </a:rPr>
                        <a:t>Начав заниматься музыкой,</a:t>
                      </a:r>
                    </a:p>
                    <a:p>
                      <a:pPr algn="l"/>
                      <a:r>
                        <a:rPr lang="ru-RU" sz="1600" b="1" dirty="0" smtClean="0"/>
                        <a:t>1)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ru-RU" sz="1600" b="1" dirty="0" smtClean="0"/>
                        <a:t>у вас остаётся мало времени для развлечений.</a:t>
                      </a:r>
                    </a:p>
                    <a:p>
                      <a:pPr algn="l"/>
                      <a:r>
                        <a:rPr lang="ru-RU" sz="1600" b="1" dirty="0" smtClean="0"/>
                        <a:t>2)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ru-RU" sz="1600" b="1" dirty="0" smtClean="0"/>
                        <a:t>в значительной степени развиваются творческие способности.</a:t>
                      </a:r>
                    </a:p>
                    <a:p>
                      <a:pPr algn="l"/>
                      <a:r>
                        <a:rPr lang="ru-RU" sz="1600" b="1" dirty="0" smtClean="0"/>
                        <a:t>3)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ru-RU" sz="1600" b="1" dirty="0" smtClean="0"/>
                        <a:t>у меня появилось много интересных знакомых.</a:t>
                      </a:r>
                    </a:p>
                    <a:p>
                      <a:pPr algn="just"/>
                      <a:r>
                        <a:rPr lang="ru-RU" sz="1600" b="1" dirty="0" smtClean="0"/>
                        <a:t>4)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ru-RU" sz="1600" b="1" dirty="0" smtClean="0"/>
                        <a:t>я познакомился с нотной грамотой.</a:t>
                      </a:r>
                    </a:p>
                    <a:p>
                      <a:pPr algn="just"/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rgbClr val="FF0000"/>
                          </a:solidFill>
                        </a:rPr>
                        <a:t>Закаляя характер,</a:t>
                      </a: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1)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учитываются отношения с окружающими людьми.</a:t>
                      </a: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2)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не потакайте своим слабостям.</a:t>
                      </a: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3)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меняются принципы, мысли, желания.</a:t>
                      </a: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4)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мне помогли в этом родители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317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20651"/>
            <a:ext cx="7886700" cy="825499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FAFAFA"/>
                </a:solidFill>
              </a:rPr>
              <a:t>Формулировка задания: установите соответствие между грамматическими ошибками и предложениями, в которых они </a:t>
            </a:r>
            <a:r>
              <a:rPr lang="ru-RU" sz="1800" b="1" dirty="0" smtClean="0">
                <a:solidFill>
                  <a:srgbClr val="FAFAFA"/>
                </a:solidFill>
              </a:rPr>
              <a:t>допущены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3373805"/>
              </p:ext>
            </p:extLst>
          </p:nvPr>
        </p:nvGraphicFramePr>
        <p:xfrm>
          <a:off x="177800" y="1041400"/>
          <a:ext cx="8724900" cy="5561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250"/>
                <a:gridCol w="5327650"/>
              </a:tblGrid>
              <a:tr h="38261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Синтаксические ошибки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Предложения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33381">
                <a:tc>
                  <a:txBody>
                    <a:bodyPr/>
                    <a:lstStyle/>
                    <a:p>
                      <a:r>
                        <a:rPr lang="ru-RU" dirty="0" smtClean="0"/>
                        <a:t>А)	нарушение в построении предложения с причастным оборотом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1) И.А. Гончаров подвергает Илью Обломова самому сложному испытанию - «испытанию любовью» - и этим раскрыл истинную сущность своего героя.</a:t>
                      </a:r>
                      <a:endParaRPr lang="ru-RU" dirty="0"/>
                    </a:p>
                  </a:txBody>
                  <a:tcPr/>
                </a:tc>
              </a:tr>
              <a:tr h="661321">
                <a:tc>
                  <a:txBody>
                    <a:bodyPr/>
                    <a:lstStyle/>
                    <a:p>
                      <a:r>
                        <a:rPr lang="ru-RU" dirty="0" smtClean="0"/>
                        <a:t>Б) ошибка в построении сложного предложения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2) Потребовалось четыре года, заполненными и педагогической работой, прежде чем роман «Анна Каренина» стал достоянием читателей.</a:t>
                      </a:r>
                      <a:endParaRPr lang="ru-RU" dirty="0"/>
                    </a:p>
                  </a:txBody>
                  <a:tcPr/>
                </a:tc>
              </a:tr>
              <a:tr h="467011">
                <a:tc>
                  <a:txBody>
                    <a:bodyPr/>
                    <a:lstStyle/>
                    <a:p>
                      <a:r>
                        <a:rPr lang="ru-RU" dirty="0" smtClean="0"/>
                        <a:t>В)</a:t>
                      </a:r>
                      <a:r>
                        <a:rPr lang="ru-RU" baseline="0" dirty="0" smtClean="0"/>
                        <a:t>  </a:t>
                      </a:r>
                      <a:r>
                        <a:rPr lang="ru-RU" dirty="0" smtClean="0"/>
                        <a:t>нарушение в построении предложения с несогласованным приложением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3) Слушая классическую музыку, время как будто перестаёт существовать.</a:t>
                      </a:r>
                      <a:endParaRPr lang="ru-RU" dirty="0"/>
                    </a:p>
                  </a:txBody>
                  <a:tcPr/>
                </a:tc>
              </a:tr>
              <a:tr h="421291">
                <a:tc>
                  <a:txBody>
                    <a:bodyPr/>
                    <a:lstStyle/>
                    <a:p>
                      <a:r>
                        <a:rPr lang="ru-RU" dirty="0" smtClean="0"/>
                        <a:t>Г) нарушение связи между подлежащим и сказуемым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4) Те, кто не знали слова песни, молча открывали рот.</a:t>
                      </a:r>
                      <a:endParaRPr lang="ru-RU" dirty="0"/>
                    </a:p>
                  </a:txBody>
                  <a:tcPr/>
                </a:tc>
              </a:tr>
              <a:tr h="537918">
                <a:tc>
                  <a:txBody>
                    <a:bodyPr/>
                    <a:lstStyle/>
                    <a:p>
                      <a:r>
                        <a:rPr lang="ru-RU" dirty="0" smtClean="0"/>
                        <a:t>Д) нарушение видовременной</a:t>
                      </a:r>
                    </a:p>
                    <a:p>
                      <a:r>
                        <a:rPr lang="ru-RU" dirty="0" smtClean="0"/>
                        <a:t>соотнесённости глагольных форм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5) В своих воспоминаниях Короленко писал, что «я всегда видел в лице Чехова несомненную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интеллигентность».</a:t>
                      </a:r>
                      <a:endParaRPr lang="ru-RU" dirty="0"/>
                    </a:p>
                  </a:txBody>
                  <a:tcPr/>
                </a:tc>
              </a:tr>
              <a:tr h="4853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6) В торговом комплексе «Юбилейном» будет открыт музей занимательной науки.</a:t>
                      </a:r>
                      <a:endParaRPr lang="ru-RU" dirty="0"/>
                    </a:p>
                  </a:txBody>
                  <a:tcPr/>
                </a:tc>
              </a:tr>
              <a:tr h="4713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7)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Для нас как интересен образ Раскольникова, так и образ Сони Мармеладовой.</a:t>
                      </a:r>
                      <a:endParaRPr lang="ru-RU" dirty="0"/>
                    </a:p>
                  </a:txBody>
                  <a:tcPr/>
                </a:tc>
              </a:tr>
              <a:tr h="6556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8)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Читая повесть «Собачье сердце» М.А. Булгакова, понимаешь, что насколько опасны научные открытия, связанные с вмешательством человека в вечные законы природы.</a:t>
                      </a:r>
                      <a:endParaRPr lang="ru-RU" dirty="0"/>
                    </a:p>
                  </a:txBody>
                  <a:tcPr/>
                </a:tc>
              </a:tr>
              <a:tr h="3826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9)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Все, кто бывал на Бородинском поле, обнажают голову перед памятниками защитникам национальной свободы России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632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b="1" dirty="0">
                <a:solidFill>
                  <a:schemeClr val="bg1"/>
                </a:solidFill>
              </a:rPr>
              <a:t>4.	Ошибки в построении предложений с НЕСОГЛАСОВАННЫМ </a:t>
            </a:r>
            <a:r>
              <a:rPr lang="ru-RU" sz="2800" b="1" dirty="0" smtClean="0">
                <a:solidFill>
                  <a:schemeClr val="bg1"/>
                </a:solidFill>
              </a:rPr>
              <a:t>ПРИЛОЖЕНИЕМ</a:t>
            </a:r>
            <a:endParaRPr lang="ru-RU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6352571"/>
              </p:ext>
            </p:extLst>
          </p:nvPr>
        </p:nvGraphicFramePr>
        <p:xfrm>
          <a:off x="209551" y="1825625"/>
          <a:ext cx="8705850" cy="3680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1950"/>
                <a:gridCol w="2901950"/>
                <a:gridCol w="290195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Пример предложения с грамматической ошибкой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Комментарий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35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Правильный вариант построения предложения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1" dirty="0" smtClean="0"/>
                        <a:t>В журнале «Новом мире»</a:t>
                      </a:r>
                    </a:p>
                    <a:p>
                      <a:pPr algn="just"/>
                      <a:r>
                        <a:rPr lang="ru-RU" sz="1800" b="1" i="1" dirty="0" smtClean="0"/>
                        <a:t>напечатана рецензия на это произведение</a:t>
                      </a:r>
                      <a:r>
                        <a:rPr lang="ru-RU" sz="1800" b="1" dirty="0" smtClean="0"/>
                        <a:t>.</a:t>
                      </a:r>
                    </a:p>
                    <a:p>
                      <a:pPr algn="just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Нельзя употреблять ни в каком другом падеже, кро­ме именительного, назва­ние, заключённое в ка­вычки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1" dirty="0" smtClean="0"/>
                        <a:t>В журнале «Новый мир»</a:t>
                      </a:r>
                    </a:p>
                    <a:p>
                      <a:pPr algn="just"/>
                      <a:r>
                        <a:rPr lang="ru-RU" sz="1800" b="1" i="1" dirty="0" smtClean="0"/>
                        <a:t>напечатана рецензия на это произведение.</a:t>
                      </a:r>
                    </a:p>
                    <a:p>
                      <a:pPr algn="just"/>
                      <a:r>
                        <a:rPr lang="ru-RU" sz="1800" b="1" i="1" dirty="0" smtClean="0"/>
                        <a:t>В «Войне и мире» действуют свыше пятисот персонажей. Автор «Слова о полку Игореве» является подлинным знатоком русской природы.</a:t>
                      </a:r>
                      <a:endParaRPr lang="ru-RU" sz="1800" b="1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741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30274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5.	Ошибки, связанные с неправильным употреблением ПАДЕЖНОЙ ФОРМЫ имени СУЩЕСТВИТЕЛЬНОГО С ПРЕДЛОГОМ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200" y="1225550"/>
            <a:ext cx="8737600" cy="495141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b="1" dirty="0">
                <a:solidFill>
                  <a:schemeClr val="bg1"/>
                </a:solidFill>
              </a:rPr>
              <a:t>5.1.	После предлогов БЛАГОДАРЯ, СОГЛАСНО, ВОПРЕКИ, ПОДОБНО, </a:t>
            </a:r>
            <a:r>
              <a:rPr lang="ru-RU" sz="1800" b="1" dirty="0" smtClean="0">
                <a:solidFill>
                  <a:schemeClr val="bg1"/>
                </a:solidFill>
              </a:rPr>
              <a:t>НАПЕРЕКОР</a:t>
            </a:r>
            <a:r>
              <a:rPr lang="ru-RU" sz="1800" b="1" dirty="0">
                <a:solidFill>
                  <a:schemeClr val="bg1"/>
                </a:solidFill>
              </a:rPr>
              <a:t>, НАПЕРЕРЕЗ имена существительные употребляются только в форме </a:t>
            </a:r>
            <a:r>
              <a:rPr lang="ru-RU" sz="1800" b="1" dirty="0" smtClean="0">
                <a:solidFill>
                  <a:schemeClr val="bg1"/>
                </a:solidFill>
              </a:rPr>
              <a:t>ДАТЕЛЬНОГО </a:t>
            </a:r>
            <a:r>
              <a:rPr lang="ru-RU" sz="1800" b="1" dirty="0">
                <a:solidFill>
                  <a:schemeClr val="bg1"/>
                </a:solidFill>
              </a:rPr>
              <a:t>ПАДЕЖА</a:t>
            </a:r>
            <a:r>
              <a:rPr lang="ru-RU" sz="1800" b="1" dirty="0" smtClean="0">
                <a:solidFill>
                  <a:schemeClr val="bg1"/>
                </a:solidFill>
              </a:rPr>
              <a:t>.</a:t>
            </a:r>
          </a:p>
          <a:p>
            <a:pPr marL="0" indent="0" algn="just">
              <a:buNone/>
            </a:pPr>
            <a:endParaRPr lang="ru-RU" sz="18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71736"/>
              </p:ext>
            </p:extLst>
          </p:nvPr>
        </p:nvGraphicFramePr>
        <p:xfrm>
          <a:off x="203195" y="2044700"/>
          <a:ext cx="8655054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7527"/>
                <a:gridCol w="4327527"/>
              </a:tblGrid>
              <a:tr h="48260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Пример предложения с грамматической ошибкой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Правильный вариант построения предложения</a:t>
                      </a:r>
                      <a:endParaRPr kumimoji="0" lang="ru-RU" sz="135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218787"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1" dirty="0" smtClean="0"/>
                        <a:t>Настоящий успех может быть достигнут только благодаря настойчивости, целеустремленности и глубоких знаний человека.</a:t>
                      </a:r>
                    </a:p>
                    <a:p>
                      <a:pPr algn="just"/>
                      <a:r>
                        <a:rPr lang="ru-RU" sz="1800" b="1" i="1" dirty="0" smtClean="0"/>
                        <a:t>Согласно сложившихся на флоте традиций, переход через экватор считался знаменательным событием.</a:t>
                      </a:r>
                    </a:p>
                    <a:p>
                      <a:pPr algn="just"/>
                      <a:r>
                        <a:rPr lang="ru-RU" sz="1800" b="1" i="1" dirty="0" smtClean="0"/>
                        <a:t>Работу на проливе решено было вести, вопреки установившихся правил, не летом, а зимой.</a:t>
                      </a:r>
                    </a:p>
                    <a:p>
                      <a:pPr algn="just"/>
                      <a:endParaRPr lang="ru-RU" sz="1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1" dirty="0" smtClean="0"/>
                        <a:t>Настоящий успех может быть достигнут только благодаря настойчивости, целеустремленности и глубоким знаниЯМ человека.</a:t>
                      </a:r>
                    </a:p>
                    <a:p>
                      <a:pPr algn="just"/>
                      <a:r>
                        <a:rPr lang="ru-RU" sz="1800" b="1" i="1" dirty="0" smtClean="0"/>
                        <a:t>Согласно сложившИМся на флоте традициЯМ, переход через экватор считался знаменательным событием.</a:t>
                      </a:r>
                    </a:p>
                    <a:p>
                      <a:pPr algn="just"/>
                      <a:r>
                        <a:rPr lang="ru-RU" sz="1800" b="1" i="1" dirty="0" smtClean="0"/>
                        <a:t>Работу на проливе решено было вести, вопреки установившИМся правилAM, не летом, а зимой.</a:t>
                      </a:r>
                    </a:p>
                    <a:p>
                      <a:pPr algn="just"/>
                      <a:endParaRPr lang="ru-RU" sz="1800" b="1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370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46173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>
                <a:solidFill>
                  <a:schemeClr val="bg1"/>
                </a:solidFill>
              </a:rPr>
              <a:t>5.2.	После предлога ПО в значении «после чего-либо» имя существительное </a:t>
            </a:r>
            <a:r>
              <a:rPr lang="ru-RU" sz="2400" b="1" dirty="0" smtClean="0">
                <a:solidFill>
                  <a:schemeClr val="bg1"/>
                </a:solidFill>
              </a:rPr>
              <a:t>употребляется </a:t>
            </a:r>
            <a:r>
              <a:rPr lang="ru-RU" sz="2400" b="1" dirty="0">
                <a:solidFill>
                  <a:schemeClr val="bg1"/>
                </a:solidFill>
              </a:rPr>
              <a:t>в форме предложного падежа.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4348636"/>
              </p:ext>
            </p:extLst>
          </p:nvPr>
        </p:nvGraphicFramePr>
        <p:xfrm>
          <a:off x="266700" y="1543050"/>
          <a:ext cx="8616950" cy="51036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8475"/>
                <a:gridCol w="4308475"/>
              </a:tblGrid>
              <a:tr h="734847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Пример предложения с грамматической ошибкой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Правильный вариант построения предложения</a:t>
                      </a:r>
                      <a:endParaRPr kumimoji="0" lang="ru-RU" sz="135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49853">
                <a:tc>
                  <a:txBody>
                    <a:bodyPr/>
                    <a:lstStyle/>
                    <a:p>
                      <a:pPr indent="-228600" algn="just">
                        <a:lnSpc>
                          <a:spcPts val="1655"/>
                        </a:lnSpc>
                        <a:spcBef>
                          <a:spcPts val="18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прибытию </a:t>
                      </a:r>
                      <a:r>
                        <a:rPr lang="ru-RU" sz="1600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Москву он почувствовал себя плохо.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228600" algn="just">
                        <a:lnSpc>
                          <a:spcPts val="162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окончанию </a:t>
                      </a:r>
                      <a:r>
                        <a:rPr lang="ru-RU" sz="1600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курсов анг­лийского языка я получил сертификат.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228600" algn="just">
                        <a:lnSpc>
                          <a:spcPts val="164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завершению </a:t>
                      </a:r>
                      <a:r>
                        <a:rPr lang="ru-RU" sz="1600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строитель­ства рабочие оставили на объекте идеальный порядок.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228600" algn="just">
                        <a:lnSpc>
                          <a:spcPts val="162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истечению </a:t>
                      </a:r>
                      <a:r>
                        <a:rPr lang="ru-RU" sz="1600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срока дей­ствия загранпаспорта его требуется продлить.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228600" algn="just">
                        <a:lnSpc>
                          <a:spcPts val="162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приезду </a:t>
                      </a:r>
                      <a:r>
                        <a:rPr lang="ru-RU" sz="1600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Венецию я сра­зу посетил нескольких своих давних знакомых</a:t>
                      </a:r>
                      <a:r>
                        <a:rPr lang="ru-RU" sz="1600" i="1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indent="-228600" algn="just">
                        <a:lnSpc>
                          <a:spcPts val="162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По прилёту </a:t>
                      </a:r>
                      <a:r>
                        <a:rPr lang="ru-RU" sz="1600" b="0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в Москву сле­дует посетить Красную площадь.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-228600" algn="just">
                        <a:lnSpc>
                          <a:spcPts val="1675"/>
                        </a:lnSpc>
                        <a:spcBef>
                          <a:spcPts val="18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прибытии </a:t>
                      </a:r>
                      <a:r>
                        <a:rPr lang="ru-RU" sz="1600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Москву он почувствовал себя плохо.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228600" algn="just">
                        <a:lnSpc>
                          <a:spcPts val="162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окончании </a:t>
                      </a:r>
                      <a:r>
                        <a:rPr lang="ru-RU" sz="1600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курсов анг­лийского языка я получил сертификат.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228600" algn="just">
                        <a:lnSpc>
                          <a:spcPts val="164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завершении </a:t>
                      </a:r>
                      <a:r>
                        <a:rPr lang="ru-RU" sz="1600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строитель­ства рабочие оставили на объекте идеальный поря­док.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228600" algn="just">
                        <a:lnSpc>
                          <a:spcPts val="164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истечении </a:t>
                      </a:r>
                      <a:r>
                        <a:rPr lang="ru-RU" sz="1600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срока дей­ствия загранпаспорта его требуется продлить.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228600" algn="just">
                        <a:lnSpc>
                          <a:spcPts val="162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приездЕ </a:t>
                      </a:r>
                      <a:r>
                        <a:rPr lang="ru-RU" sz="1600" i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Венецию я сразу посетил нескольких своих давних знакомых</a:t>
                      </a:r>
                      <a:r>
                        <a:rPr lang="ru-RU" sz="1600" i="1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indent="-228600" algn="just">
                        <a:lnSpc>
                          <a:spcPts val="162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По прилётЕ </a:t>
                      </a:r>
                      <a:r>
                        <a:rPr lang="ru-RU" sz="1600" b="0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в Москву сле­дует посетить Красную площадь.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601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000" y="365126"/>
            <a:ext cx="8547100" cy="1325563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</a:rPr>
              <a:t>5.3.	Довольно часто в тестах ЕГЭ в этом задании встречаются предложения, в которых грамматические ошибки допущены в падежной форме имени существительного или </a:t>
            </a:r>
            <a:r>
              <a:rPr lang="ru-RU" sz="2000" b="1" dirty="0" smtClean="0">
                <a:solidFill>
                  <a:schemeClr val="bg1"/>
                </a:solidFill>
              </a:rPr>
              <a:t>местоимения</a:t>
            </a:r>
            <a:r>
              <a:rPr lang="ru-RU" sz="2000" b="1" dirty="0">
                <a:solidFill>
                  <a:schemeClr val="bg1"/>
                </a:solidFill>
              </a:rPr>
              <a:t>, стоящего после глагола.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100" y="1517650"/>
            <a:ext cx="8496300" cy="4659313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оплатить телефон, оплатить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проезд (нельзя сказать: оплатить за телефон</a:t>
            </a: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, оплатить за проезд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указывать на эти недостатки (нельзя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сказать: указывать </a:t>
            </a: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об этих недостатках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признаться во всём (нельзя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сказать: обо </a:t>
            </a: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всём признаться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уделять внимание изучению (нельзя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сказать: уделять </a:t>
            </a: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внимание на изучение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отчитаться в проделанной работе (нельзя сказать: отчитаться о проделанной работе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грустить по вас, скучать по нас (нельзя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сказать: грустить </a:t>
            </a: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по вам, скучать по нам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поражаться твоему терпению (нельзя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сказать: поражаться </a:t>
            </a: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твоим терпением)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: Заведующий (чем?) кафедрой,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лабораторией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Отзыв (о чём?) о книге, о публикации Рецензия (на что?) на книгу, на публикацию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  <a:p>
            <a:pPr>
              <a:buFont typeface="Wingdings" pitchFamily="2" charset="2"/>
              <a:buChar char="ü"/>
            </a:pPr>
            <a:endParaRPr lang="ru-RU" dirty="0"/>
          </a:p>
          <a:p>
            <a:pPr>
              <a:buFont typeface="Wingdings" pitchFamily="2" charset="2"/>
              <a:buChar char="ü"/>
            </a:pPr>
            <a:endParaRPr lang="ru-RU" dirty="0"/>
          </a:p>
          <a:p>
            <a:pPr>
              <a:buFont typeface="Wingdings" pitchFamily="2" charset="2"/>
              <a:buChar char="ü"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C:\Users\8C74~1\AppData\Local\Temp\Rar$DRa0.663\znanio.ru - 2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700" y="5187950"/>
            <a:ext cx="1733550" cy="167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57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7792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6.	Ошибки, связанные с нарушением связи между ПОДЛЕЖАЩИМ и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СКАЗУЕМЫМ</a:t>
            </a:r>
            <a:endParaRPr lang="ru-RU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950" y="1549400"/>
            <a:ext cx="8547100" cy="46275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6.1.	В сложноподчинённых предложениях, построенных по модели «ТЕ, КТО...», «ВСЕ, КТО ...», при подлежащем КТО глагол-сказуемое ставится в единственном числе, а при подлежащих ТЕ (ВСЕ) глаголы-сказуемые </a:t>
            </a:r>
            <a:r>
              <a:rPr lang="ru-RU" dirty="0" smtClean="0">
                <a:solidFill>
                  <a:schemeClr val="bg1"/>
                </a:solidFill>
              </a:rPr>
              <a:t>употребляются </a:t>
            </a:r>
            <a:r>
              <a:rPr lang="ru-RU" dirty="0">
                <a:solidFill>
                  <a:schemeClr val="bg1"/>
                </a:solidFill>
              </a:rPr>
              <a:t>во множественном числе.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044571"/>
              </p:ext>
            </p:extLst>
          </p:nvPr>
        </p:nvGraphicFramePr>
        <p:xfrm>
          <a:off x="260350" y="2870200"/>
          <a:ext cx="8540750" cy="2665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0375"/>
                <a:gridCol w="4270375"/>
              </a:tblGrid>
              <a:tr h="65405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Пример предложения с грамматической ошибкой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Правильный вариант построения предложения</a:t>
                      </a:r>
                      <a:endParaRPr kumimoji="0" lang="ru-RU" sz="135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347130">
                <a:tc>
                  <a:txBody>
                    <a:bodyPr/>
                    <a:lstStyle/>
                    <a:p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Те, кто бывал в Кижах, ви­дел, как вдоль всего острова тянется каменная гряда, точно хребет гигантского животного.</a:t>
                      </a:r>
                    </a:p>
                    <a:p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Все, кто бывали на Белом море, на севере, знают, что в феврале там начинается зверобойный промысел.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1" u="sng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Те,</a:t>
                      </a:r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 </a:t>
                      </a:r>
                      <a:r>
                        <a:rPr lang="ru-RU" sz="1800" b="1" i="1" u="sng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кто бывал </a:t>
                      </a:r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в Кижах, </a:t>
                      </a:r>
                      <a:r>
                        <a:rPr lang="ru-RU" sz="1800" b="1" i="1" u="sng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ви­дели</a:t>
                      </a:r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, как вдоль всего ост­рова тянется каменная гряда, точно хребет ги­гантского животного.</a:t>
                      </a:r>
                    </a:p>
                    <a:p>
                      <a:r>
                        <a:rPr lang="ru-RU" sz="1800" b="1" i="1" u="sng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Все</a:t>
                      </a:r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, </a:t>
                      </a:r>
                      <a:r>
                        <a:rPr lang="ru-RU" sz="1800" b="1" i="1" u="sng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кто бывал </a:t>
                      </a:r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на Белом море, на севере, </a:t>
                      </a:r>
                      <a:r>
                        <a:rPr lang="ru-RU" sz="1800" b="1" i="1" u="sng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знают</a:t>
                      </a:r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, что в феврале там начинается зверобойный промысел.</a:t>
                      </a:r>
                      <a:endParaRPr lang="ru-RU" sz="1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79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57274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>
                <a:solidFill>
                  <a:schemeClr val="bg1"/>
                </a:solidFill>
              </a:rPr>
              <a:t>7.	Ошибки в построении предложений с КОСВЕННОЙ РЕЧЬЮ.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4709092"/>
              </p:ext>
            </p:extLst>
          </p:nvPr>
        </p:nvGraphicFramePr>
        <p:xfrm>
          <a:off x="184150" y="1460500"/>
          <a:ext cx="8655051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5017"/>
                <a:gridCol w="2885017"/>
                <a:gridCol w="2885017"/>
              </a:tblGrid>
              <a:tr h="37084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Пример предложения с грамматической ошибкой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Комментарий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Правильный вариант построения предложения</a:t>
                      </a:r>
                    </a:p>
                  </a:txBody>
                  <a:tcPr/>
                </a:tc>
              </a:tr>
              <a:tr h="515620"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0" dirty="0" smtClean="0"/>
                        <a:t>Учитель поинтересовался,</a:t>
                      </a:r>
                    </a:p>
                    <a:p>
                      <a:pPr algn="just"/>
                      <a:r>
                        <a:rPr lang="ru-RU" sz="1800" b="1" i="0" dirty="0" smtClean="0"/>
                        <a:t>что кто отсутствует в классе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dirty="0" smtClean="0"/>
                        <a:t>В этом предложении смешаны прямая и косвенная речь.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228600" algn="just">
                        <a:lnSpc>
                          <a:spcPts val="13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228600" algn="just">
                        <a:lnSpc>
                          <a:spcPts val="13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</a:rPr>
                        <a:t>Учитель поинтересовался,</a:t>
                      </a:r>
                      <a:r>
                        <a:rPr lang="ru-RU" sz="1800" b="1" baseline="0" dirty="0" smtClean="0">
                          <a:effectLst/>
                          <a:latin typeface="Times New Roman"/>
                          <a:ea typeface="Times New Roman"/>
                        </a:rPr>
                        <a:t> к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</a:rPr>
                        <a:t>то отсутствует в классе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800" b="1" dirty="0" smtClean="0"/>
                        <a:t>Мама спросила, что смогу</a:t>
                      </a:r>
                    </a:p>
                    <a:p>
                      <a:pPr algn="just"/>
                      <a:r>
                        <a:rPr lang="ru-RU" sz="1800" b="1" dirty="0" smtClean="0"/>
                        <a:t>ли я помочь ей вымыть окна.</a:t>
                      </a:r>
                    </a:p>
                    <a:p>
                      <a:pPr algn="just"/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dirty="0" smtClean="0"/>
                        <a:t>Недопустимо в предложении</a:t>
                      </a:r>
                    </a:p>
                    <a:p>
                      <a:pPr algn="just"/>
                      <a:r>
                        <a:rPr lang="ru-RU" sz="1800" b="0" dirty="0" smtClean="0"/>
                        <a:t>с косвенной речью употреблять в придаточной части союз ЧТО при наличии союза ЛИ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dirty="0" smtClean="0"/>
                        <a:t>Мама спросила, смогу ли я</a:t>
                      </a:r>
                      <a:r>
                        <a:rPr lang="ru-RU" sz="1800" b="1" baseline="0" dirty="0" smtClean="0"/>
                        <a:t> </a:t>
                      </a:r>
                      <a:r>
                        <a:rPr lang="ru-RU" sz="1800" b="1" dirty="0" smtClean="0"/>
                        <a:t>помочь ей вымыть окна</a:t>
                      </a:r>
                    </a:p>
                    <a:p>
                      <a:pPr algn="just"/>
                      <a:endParaRPr lang="ru-RU" sz="1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В своих воспоминаниях Ко­роленко писал, что всегда «Я видел в лице Чехова не­сомненную интеллигент­ность».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При переводе прямой речи в косвенную в придаточной части использовано личное местоимение Я, что недо­пустимо.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1" dirty="0" smtClean="0"/>
                        <a:t>В своих воспоминаниях Короленко писал, что ОН всегда «видел в лице Чехова несомненную интеллигентность».</a:t>
                      </a:r>
                      <a:endParaRPr lang="ru-RU" sz="1800" b="0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335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b="1" dirty="0">
                <a:solidFill>
                  <a:schemeClr val="bg1"/>
                </a:solidFill>
              </a:rPr>
              <a:t>8.	Ошибки, связанные с нарушением ВИДОВРЕМЕННОЙ СООТНЕСЁННОСТИ ГЛАГОЛЬНЫХ ФОРМ.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6585703"/>
              </p:ext>
            </p:extLst>
          </p:nvPr>
        </p:nvGraphicFramePr>
        <p:xfrm>
          <a:off x="628650" y="1825625"/>
          <a:ext cx="78867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3350"/>
                <a:gridCol w="394335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Пример предложения с грамматической ошибкой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Правильный вариант построения предложения</a:t>
                      </a:r>
                      <a:endParaRPr kumimoji="0" lang="ru-RU" sz="135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i="1" u="sng" dirty="0" smtClean="0"/>
                        <a:t>А. С. Пушкин подвергает</a:t>
                      </a:r>
                    </a:p>
                    <a:p>
                      <a:pPr algn="just"/>
                      <a:r>
                        <a:rPr lang="ru-RU" sz="2000" i="1" dirty="0" smtClean="0"/>
                        <a:t>Онегина самому сложному испытанию - «испытанию любовью» - и этим </a:t>
                      </a:r>
                      <a:r>
                        <a:rPr lang="ru-RU" sz="2000" i="1" u="sng" dirty="0" smtClean="0"/>
                        <a:t>раскрыл </a:t>
                      </a:r>
                      <a:r>
                        <a:rPr lang="ru-RU" sz="2000" i="1" dirty="0" smtClean="0"/>
                        <a:t>истинную сущность своего героя.</a:t>
                      </a:r>
                    </a:p>
                    <a:p>
                      <a:pPr algn="just"/>
                      <a:endParaRPr lang="ru-RU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А.С. Пушкин</a:t>
                      </a:r>
                      <a:r>
                        <a:rPr lang="ru-RU" sz="2000" b="0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 </a:t>
                      </a:r>
                      <a:r>
                        <a:rPr lang="ru-RU" sz="20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подвергает </a:t>
                      </a:r>
                      <a:r>
                        <a:rPr lang="ru-RU" sz="2000" b="0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Онегина самому сложному испытанию - «испытанию любовью» - и этим </a:t>
                      </a:r>
                      <a:r>
                        <a:rPr lang="ru-RU" sz="20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раскры­вает </a:t>
                      </a:r>
                      <a:r>
                        <a:rPr lang="ru-RU" sz="2000" b="0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истинную сущность своего героя.</a:t>
                      </a:r>
                      <a:endParaRPr lang="ru-RU" sz="2000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149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sz="2800" b="1" dirty="0">
                <a:solidFill>
                  <a:schemeClr val="bg1"/>
                </a:solidFill>
              </a:rPr>
              <a:t>9.	Ошибки, связанные с нарушением ПОСТРОЕНИЯ СЛОЖНОГО </a:t>
            </a:r>
            <a:r>
              <a:rPr lang="ru-RU" sz="2800" b="1" dirty="0" smtClean="0">
                <a:solidFill>
                  <a:schemeClr val="bg1"/>
                </a:solidFill>
              </a:rPr>
              <a:t>ПРЕДЛОЖЕНИЯ</a:t>
            </a:r>
            <a:r>
              <a:rPr lang="ru-RU" dirty="0"/>
              <a:t>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2181904"/>
              </p:ext>
            </p:extLst>
          </p:nvPr>
        </p:nvGraphicFramePr>
        <p:xfrm>
          <a:off x="330200" y="1612900"/>
          <a:ext cx="849630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100"/>
                <a:gridCol w="2832100"/>
                <a:gridCol w="28321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Пример предложения с грамматической ошибкой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Комментарий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Правильный вариант построения предложения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Размышляя о значении ли­тературы, понимаешь, </a:t>
                      </a:r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что насколько </a:t>
                      </a:r>
                      <a:r>
                        <a:rPr lang="ru-RU" sz="1800" b="0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серьёзно она влияет на формирование личности человека.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В контексте данного слож­ноподчинённого предложе­ния употребление союза </a:t>
                      </a:r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«что»</a:t>
                      </a:r>
                      <a:r>
                        <a:rPr lang="ru-RU" sz="18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 является излишним, так как придаточное изъяс­нительное присоединяется к главному при помощи со­юзного слова </a:t>
                      </a:r>
                      <a:r>
                        <a:rPr lang="ru-RU" sz="1800" b="0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«насколько».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Размышляя о значении ли­тературы, понимаешь, </a:t>
                      </a:r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на­сколько </a:t>
                      </a:r>
                      <a:r>
                        <a:rPr lang="ru-RU" sz="1800" b="0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серьёзно она влия­ет на формирование лично­сти человека.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77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4137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Задания для самостоятельной работы</a:t>
            </a:r>
            <a:endParaRPr lang="ru-RU" b="1" i="1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9406349"/>
              </p:ext>
            </p:extLst>
          </p:nvPr>
        </p:nvGraphicFramePr>
        <p:xfrm>
          <a:off x="260350" y="1174750"/>
          <a:ext cx="8604250" cy="5458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0"/>
                <a:gridCol w="5327650"/>
              </a:tblGrid>
              <a:tr h="2923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 Синтаксические ошибки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Предложения</a:t>
                      </a:r>
                    </a:p>
                  </a:txBody>
                  <a:tcPr/>
                </a:tc>
              </a:tr>
              <a:tr h="652143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AutoNum type="alphaUcParenR"/>
                        <a:tabLst>
                          <a:tab pos="219710" algn="l"/>
                        </a:tabLst>
                      </a:pPr>
                      <a:r>
                        <a:rPr lang="ru-RU" sz="1400" b="0" i="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нарушение в построении предложения с причастным оборотом</a:t>
                      </a:r>
                      <a:endParaRPr lang="ru-RU" sz="1400" u="none" strike="noStrike" spc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38760" algn="l"/>
                        </a:tabLst>
                      </a:pPr>
                      <a:r>
                        <a:rPr lang="ru-RU" sz="14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1) По окончанию учебного года классным руководителем были написаны развёрну­тые характеристики учеников.</a:t>
                      </a:r>
                    </a:p>
                  </a:txBody>
                  <a:tcPr/>
                </a:tc>
              </a:tr>
              <a:tr h="652143">
                <a:tc>
                  <a:txBody>
                    <a:bodyPr/>
                    <a:lstStyle/>
                    <a:p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Б)  ошибка в построении сложного предложения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38760" algn="l"/>
                        </a:tabLst>
                      </a:pPr>
                      <a:r>
                        <a:rPr lang="ru-RU" sz="14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2) Размышляя над страницами повести «Собачье сердце», видишь, что насколько сложно перевоспитать человека, не чувст­вующего внутренней потребности жить так, как ему предлагают.</a:t>
                      </a:r>
                    </a:p>
                  </a:txBody>
                  <a:tcPr/>
                </a:tc>
              </a:tr>
              <a:tr h="65214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05740" algn="l"/>
                        </a:tabLst>
                      </a:pPr>
                      <a:r>
                        <a:rPr lang="ru-RU" sz="1400" b="0" i="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 нарушение в построении предложения с несогласованным приложением</a:t>
                      </a:r>
                      <a:endParaRPr lang="ru-RU" sz="1400" u="none" strike="noStrike" spc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Microsoft Sans Serif"/>
                          <a:ea typeface="Microsoft Sans Serif"/>
                          <a:cs typeface="+mn-cs"/>
                        </a:rPr>
                        <a:t>3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) Те, кто любовались портретами Крам­ского, поражались глубине раскрытия че­ловеческого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9721">
                <a:tc>
                  <a:txBody>
                    <a:bodyPr/>
                    <a:lstStyle/>
                    <a:p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Г) нарушение связи между подлежащим и сказуемым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46805" algn="l"/>
                        </a:tabLst>
                      </a:pPr>
                      <a:r>
                        <a:rPr lang="ru-RU" sz="14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4) Уголок старой Москвы воссоздан В.Д. Поленовым в пейзаже «Московском дворике».</a:t>
                      </a:r>
                    </a:p>
                  </a:txBody>
                  <a:tcPr/>
                </a:tc>
              </a:tr>
              <a:tr h="652143"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0" u="none" strike="noStrike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нарушение видовременной</a:t>
                      </a:r>
                      <a:r>
                        <a:rPr lang="ru-RU" sz="1400" b="0" i="0" u="none" strike="noStrike" baseline="0" dirty="0" smtClean="0"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 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соотнесённости глагольных форм</a:t>
                      </a: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27755" algn="l"/>
                        </a:tabLst>
                      </a:pPr>
                      <a:r>
                        <a:rPr lang="ru-RU" sz="14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5) Автор показывает подсознательное не­желание что-либо менять в устоявшейся жизни И. Обломова и ярко раскрыл это в отношениях героя с Ольгой Ильинской.</a:t>
                      </a:r>
                    </a:p>
                  </a:txBody>
                  <a:tcPr/>
                </a:tc>
              </a:tr>
              <a:tr h="4897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03200" lvl="0" indent="0" algn="just">
                        <a:lnSpc>
                          <a:spcPts val="164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46805" algn="l"/>
                        </a:tabLst>
                      </a:pPr>
                      <a:r>
                        <a:rPr lang="ru-RU" sz="14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6) Начав заниматься музыкой, у меня вдруг появилось много интересных зна­комых.</a:t>
                      </a:r>
                    </a:p>
                  </a:txBody>
                  <a:tcPr/>
                </a:tc>
              </a:tr>
              <a:tr h="50972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7) Жилищная проблема в городе не только решается за счёт нового строительства, но и путём реконструкции старых зданий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47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8) Все с нетерпением ждали Победы и ко­гда прогонят врага с родной земли.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47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95"/>
                        </a:lnSpc>
                        <a:spcBef>
                          <a:spcPts val="1800"/>
                        </a:spcBef>
                        <a:spcAft>
                          <a:spcPts val="1655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08070" algn="l"/>
                        </a:tabLst>
                      </a:pPr>
                      <a:r>
                        <a:rPr lang="ru-RU" sz="14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9) Задания, выполняющиеся учениками на экзамене, не вызывают особого затрудне­ния.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87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8295475"/>
              </p:ext>
            </p:extLst>
          </p:nvPr>
        </p:nvGraphicFramePr>
        <p:xfrm>
          <a:off x="215900" y="464865"/>
          <a:ext cx="8686800" cy="5681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8700"/>
                <a:gridCol w="5118100"/>
              </a:tblGrid>
              <a:tr h="28760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 Синтаксические ошибки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Предложения</a:t>
                      </a:r>
                    </a:p>
                  </a:txBody>
                  <a:tcPr/>
                </a:tc>
              </a:tr>
              <a:tr h="481797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17170" algn="l"/>
                        </a:tabLst>
                      </a:pPr>
                      <a:r>
                        <a:rPr lang="ru-RU" sz="1600" b="0" i="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А) нарушение в построении предложения с причастным оборотом</a:t>
                      </a:r>
                      <a:endParaRPr lang="ru-RU" sz="1600" u="none" strike="noStrike" spc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64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AutoNum type="arabicParenR"/>
                        <a:tabLst>
                          <a:tab pos="23368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Одному из героев романа, ищущим смысл жизни, открывается путь к внутрен­ней свободе.</a:t>
                      </a:r>
                    </a:p>
                  </a:txBody>
                  <a:tcPr/>
                </a:tc>
              </a:tr>
              <a:tr h="641576">
                <a:tc>
                  <a:txBody>
                    <a:bodyPr/>
                    <a:lstStyle/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Б) ошибка в построении сложного предложения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3368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2)</a:t>
                      </a:r>
                      <a:r>
                        <a:rPr lang="ru-RU" sz="1600" u="none" strike="noStrike" spc="0" baseline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Прослеживая историю создания Шари­кова, вспоминаешь, что насколько иллю­зорным оказалось намерение перевоспитать миллионы людей, осуществив социалисти­ческую революцию.</a:t>
                      </a:r>
                    </a:p>
                  </a:txBody>
                  <a:tcPr/>
                </a:tc>
              </a:tr>
              <a:tr h="641576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05740" algn="l"/>
                        </a:tabLst>
                      </a:pPr>
                      <a:r>
                        <a:rPr lang="ru-RU" sz="1600" b="0" i="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нарушение в построении предложения с несогласованным приложением</a:t>
                      </a:r>
                      <a:endParaRPr lang="ru-RU" sz="1600" u="none" strike="noStrike" spc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3368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3) За короткий срок в городе-спутнике по­строена не только новая школа, больница, а также драматический театр и библиотека.</a:t>
                      </a:r>
                    </a:p>
                  </a:txBody>
                  <a:tcPr/>
                </a:tc>
              </a:tr>
              <a:tr h="501462">
                <a:tc>
                  <a:txBody>
                    <a:bodyPr/>
                    <a:lstStyle/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Г) нарушение связи между подлежащим и сказуемым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09975" algn="l"/>
                        </a:tabLst>
                      </a:pPr>
                      <a:r>
                        <a:rPr lang="ru-RU" sz="1600" b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4) В. </a:t>
                      </a: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Астафьев вспоминал, что «я нигде не видел таких подснежников, как на иссечён­ных ветром сопках».</a:t>
                      </a:r>
                    </a:p>
                  </a:txBody>
                  <a:tcPr/>
                </a:tc>
              </a:tr>
              <a:tr h="484255"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нарушение видовременной</a:t>
                      </a:r>
                      <a:endParaRPr lang="ru-RU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соотнесённости глагольных форм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62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1251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5) Анализируя стихотворный текст, у нас завязался спор.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</a:tr>
              <a:tr h="641576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1251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6) И.А. Гончаров не только раскрывает глубину души главного героя, его способ­ность мыслить и чувствовать, но и показал апатию Обломова, его лень и бездействие.</a:t>
                      </a:r>
                    </a:p>
                  </a:txBody>
                  <a:tcPr/>
                </a:tc>
              </a:tr>
              <a:tr h="325691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0807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7) Журнал «Природу» мы выписываем не­сколько лет.</a:t>
                      </a:r>
                      <a:endParaRPr lang="ru-RU" sz="1600" u="none" strike="noStrike" spc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457215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1251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8) Те, кто с детства стремятся к мечте, час­то реализуют жизненные планы.</a:t>
                      </a:r>
                    </a:p>
                  </a:txBody>
                  <a:tcPr/>
                </a:tc>
              </a:tr>
              <a:tr h="517536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9) Сразу же по приезду в столицу извест­ный актёр встретился с журналистами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568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59256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Типичные грамматические ошибки, связанные с нарушением синтаксических норм русского языка </a:t>
            </a: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400050" y="4288874"/>
            <a:ext cx="8743855" cy="555625"/>
            <a:chOff x="1248" y="1440"/>
            <a:chExt cx="339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1600" y="1482"/>
              <a:ext cx="304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solidFill>
                    <a:schemeClr val="bg1"/>
                  </a:solidFill>
                </a:rPr>
                <a:t>Ошибки </a:t>
              </a:r>
              <a:r>
                <a:rPr lang="ru-RU" b="1" dirty="0">
                  <a:solidFill>
                    <a:schemeClr val="bg1"/>
                  </a:solidFill>
                </a:rPr>
                <a:t>в построении предложений с НЕСОГЛАСОВАННЫМ </a:t>
              </a:r>
              <a:r>
                <a:rPr lang="ru-RU" b="1" dirty="0" smtClean="0">
                  <a:solidFill>
                    <a:schemeClr val="bg1"/>
                  </a:solidFill>
                </a:rPr>
                <a:t>ПРИЛОЖЕНИЕМ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400050" y="1774274"/>
            <a:ext cx="8280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1712" y="2072"/>
              <a:ext cx="2727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solidFill>
                    <a:schemeClr val="bg1"/>
                  </a:solidFill>
                </a:rPr>
                <a:t>Ошибки </a:t>
              </a:r>
              <a:r>
                <a:rPr lang="ru-RU" b="1" dirty="0">
                  <a:solidFill>
                    <a:schemeClr val="bg1"/>
                  </a:solidFill>
                </a:rPr>
                <a:t>в построении предложений с ОДНОРОДНЫМИ </a:t>
              </a:r>
              <a:r>
                <a:rPr lang="ru-RU" b="1" dirty="0" smtClean="0">
                  <a:solidFill>
                    <a:schemeClr val="bg1"/>
                  </a:solidFill>
                </a:rPr>
                <a:t>ЧЛЕНАМИ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400050" y="2612474"/>
            <a:ext cx="8280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1685" y="2682"/>
              <a:ext cx="2727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b="1" dirty="0" smtClean="0">
                  <a:solidFill>
                    <a:schemeClr val="bg1"/>
                  </a:solidFill>
                </a:rPr>
                <a:t>Ошибки в построении предложений с ПРИЧАСТНЫМИ ОБОРОТАМИ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400050" y="3450674"/>
            <a:ext cx="8534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1685" y="3272"/>
              <a:ext cx="277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solidFill>
                    <a:schemeClr val="bg1"/>
                  </a:solidFill>
                </a:rPr>
                <a:t>Ошибки </a:t>
              </a:r>
              <a:r>
                <a:rPr lang="ru-RU" b="1" dirty="0">
                  <a:solidFill>
                    <a:schemeClr val="bg1"/>
                  </a:solidFill>
                </a:rPr>
                <a:t>в построении предложений с ДЕЕПРИЧАСТНЫМИ </a:t>
              </a:r>
              <a:r>
                <a:rPr lang="ru-RU" b="1" dirty="0" smtClean="0">
                  <a:solidFill>
                    <a:schemeClr val="bg1"/>
                  </a:solidFill>
                </a:rPr>
                <a:t>ОБОРОТАМИ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374303" y="4864612"/>
            <a:ext cx="8478657" cy="710080"/>
            <a:chOff x="1238" y="3240"/>
            <a:chExt cx="3293" cy="353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82" y="3196"/>
              <a:ext cx="239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1685" y="3272"/>
              <a:ext cx="2846" cy="3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solidFill>
                    <a:schemeClr val="bg1"/>
                  </a:solidFill>
                </a:rPr>
                <a:t>Ошибки</a:t>
              </a:r>
              <a:r>
                <a:rPr lang="ru-RU" b="1" dirty="0">
                  <a:solidFill>
                    <a:schemeClr val="bg1"/>
                  </a:solidFill>
                </a:rPr>
                <a:t>, связанные с неправильным употреблением ПАДЕЖНОЙ ФОРМЫ имени СУЩЕСТВИТЕЛЬНОГО С </a:t>
              </a:r>
              <a:r>
                <a:rPr lang="ru-RU" b="1" dirty="0" smtClean="0">
                  <a:solidFill>
                    <a:schemeClr val="bg1"/>
                  </a:solidFill>
                </a:rPr>
                <a:t>ПРЕДЛОГОМ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2997120"/>
              </p:ext>
            </p:extLst>
          </p:nvPr>
        </p:nvGraphicFramePr>
        <p:xfrm>
          <a:off x="215900" y="464865"/>
          <a:ext cx="8686800" cy="5742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8700"/>
                <a:gridCol w="5118100"/>
              </a:tblGrid>
              <a:tr h="28760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3. Синтаксические ошибки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Предложения</a:t>
                      </a:r>
                    </a:p>
                  </a:txBody>
                  <a:tcPr/>
                </a:tc>
              </a:tr>
              <a:tr h="481797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17170" algn="l"/>
                        </a:tabLst>
                      </a:pPr>
                      <a:r>
                        <a:rPr lang="ru-RU" sz="1600" b="0" i="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А) нарушение в построении предложения с причастным оборотом</a:t>
                      </a:r>
                      <a:endParaRPr lang="ru-RU" sz="1600" u="none" strike="noStrike" spc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41300" lvl="0" indent="0" algn="just">
                        <a:lnSpc>
                          <a:spcPts val="149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6837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1) По прибытию в аэропорт руководитель группы выдал каждому из нас загранпас­порт.</a:t>
                      </a:r>
                    </a:p>
                  </a:txBody>
                  <a:tcPr/>
                </a:tc>
              </a:tr>
              <a:tr h="641576">
                <a:tc>
                  <a:txBody>
                    <a:bodyPr/>
                    <a:lstStyle/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Б) ошибка в построении сложного предложения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2) Сначала на поле Аустерлица князь Анд­рей осознал все ничтожество своего стрем­ления к славе, а после понимает необходи­мость жизни для других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1576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05740" algn="l"/>
                        </a:tabLst>
                      </a:pPr>
                      <a:r>
                        <a:rPr lang="ru-RU" sz="1600" b="0" i="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нарушение в построении предложения с несогласованным приложением</a:t>
                      </a:r>
                      <a:endParaRPr lang="ru-RU" sz="1600" u="none" strike="noStrike" spc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3)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Многие из тех, кто читал произведения Довлатова, восхищался тонким чувством юмора писателя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1462">
                <a:tc>
                  <a:txBody>
                    <a:bodyPr/>
                    <a:lstStyle/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Г) нарушение связи между подлежащим и сказуемым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4) Размышляя над живучестью шариковых, понимаешь, что до какой степени они ли­шены человеческих чувств, кроме инстинк­та самосохранения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4255"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нарушение видовременной</a:t>
                      </a:r>
                      <a:endParaRPr lang="ru-RU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соотнесённости глагольных форм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41300" lvl="0" indent="0" algn="just">
                        <a:lnSpc>
                          <a:spcPts val="149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6837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5) В повести XVII века «Начало царствую­щего великого града» можно найти одну из гипотез, объясняющим значение слова «Москва».</a:t>
                      </a:r>
                    </a:p>
                  </a:txBody>
                  <a:tcPr/>
                </a:tc>
              </a:tr>
              <a:tr h="453513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342900" lvl="0" indent="0" algn="just">
                        <a:lnSpc>
                          <a:spcPts val="162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6837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6) Используя метафоры и сравнения, дос­тигается эмоциональность и образность описания.</a:t>
                      </a:r>
                    </a:p>
                  </a:txBody>
                  <a:tcPr/>
                </a:tc>
              </a:tr>
              <a:tr h="325691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413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7027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7) Мы часто бываем и рассказываем о му­зеях.</a:t>
                      </a:r>
                    </a:p>
                  </a:txBody>
                  <a:tcPr/>
                </a:tc>
              </a:tr>
              <a:tr h="457215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8) Некрасов писал, что «я лиру посвятил народу своему».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7536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9)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 романе-эпопее Л.Н. Толстого «Войне и мире» более двухсот второстепенных персонажей.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177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4474947"/>
              </p:ext>
            </p:extLst>
          </p:nvPr>
        </p:nvGraphicFramePr>
        <p:xfrm>
          <a:off x="215900" y="133349"/>
          <a:ext cx="8686800" cy="62009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2175"/>
                <a:gridCol w="5254625"/>
              </a:tblGrid>
              <a:tr h="31247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4. Синтаксические ошибки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Предложения</a:t>
                      </a:r>
                    </a:p>
                  </a:txBody>
                  <a:tcPr/>
                </a:tc>
              </a:tr>
              <a:tr h="60893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17170" algn="l"/>
                        </a:tabLst>
                      </a:pPr>
                      <a:r>
                        <a:rPr lang="ru-RU" sz="1600" b="0" i="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А) нарушение в построении предложения с причастным оборотом</a:t>
                      </a:r>
                      <a:endParaRPr lang="ru-RU" sz="1600" u="none" strike="noStrike" spc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1)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Составляя предложение, пишущим ка­ждый раз обдумывается его структура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4489">
                <a:tc>
                  <a:txBody>
                    <a:bodyPr/>
                    <a:lstStyle/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Б) ошибка в построении сложного предложения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3601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2) На натюрморте И.И. Машкова «Снедь мо­сковская» изображены возвышающиеся ка­раваи на столе.</a:t>
                      </a:r>
                    </a:p>
                  </a:txBody>
                  <a:tcPr/>
                </a:tc>
              </a:tr>
              <a:tr h="1061694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05740" algn="l"/>
                        </a:tabLst>
                      </a:pPr>
                      <a:r>
                        <a:rPr lang="ru-RU" sz="1600" b="0" i="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нарушение в построении предложения с несогласованным приложением</a:t>
                      </a:r>
                      <a:endParaRPr lang="ru-RU" sz="1600" u="none" strike="noStrike" spc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3) Размышляя над истоками творчества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М.А. Булгакова, понимаешь, что в какой степени он являлся учеником его любимых писателей:	М.Е. Салтыкова-Щедрина,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Н.В. Гоголя и А.П. Чехова.</a:t>
                      </a:r>
                    </a:p>
                  </a:txBody>
                  <a:tcPr/>
                </a:tc>
              </a:tr>
              <a:tr h="897374">
                <a:tc>
                  <a:txBody>
                    <a:bodyPr/>
                    <a:lstStyle/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Г) нарушение связи между подлежащим и сказуемым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3601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4) Л.Н. Толстой стремился глубоко рас­крыть внутренний мир своих героев и по­тому подвергает их суровыми испытания­ми: светским обществом, богатством, смер­тью, любовью.</a:t>
                      </a:r>
                    </a:p>
                  </a:txBody>
                  <a:tcPr/>
                </a:tc>
              </a:tr>
              <a:tr h="697068"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нарушение видовременной</a:t>
                      </a:r>
                      <a:endParaRPr lang="ru-RU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соотнесённости глагольных форм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3601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5) Кто бы ни приезжали в наш городок, все поражались чистоте и опрятности, в какой содержатся дворы, улицы, пристань.</a:t>
                      </a:r>
                    </a:p>
                  </a:txBody>
                  <a:tcPr/>
                </a:tc>
              </a:tr>
              <a:tr h="496761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3347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6) Загранпаспорт необходимо заменить по истечению срока его действия.</a:t>
                      </a:r>
                    </a:p>
                  </a:txBody>
                  <a:tcPr/>
                </a:tc>
              </a:tr>
              <a:tr h="608933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7) По рассказу А.П. Чехова «Попрыгунье» был снят художественный фильм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0763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3855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8) Во время войны народ надеялся и верил в победу.</a:t>
                      </a:r>
                    </a:p>
                  </a:txBody>
                  <a:tcPr/>
                </a:tc>
              </a:tr>
              <a:tr h="544178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3347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9) Поэзия пробуждающейся весны раскры­вается Ф.Тютчевым в стихотворении «Ве­сенние воды».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75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3316702"/>
              </p:ext>
            </p:extLst>
          </p:nvPr>
        </p:nvGraphicFramePr>
        <p:xfrm>
          <a:off x="215900" y="133349"/>
          <a:ext cx="8686800" cy="5802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1200"/>
                <a:gridCol w="5435600"/>
              </a:tblGrid>
              <a:tr h="31247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5. Синтаксические ошибки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Предложения</a:t>
                      </a:r>
                    </a:p>
                  </a:txBody>
                  <a:tcPr/>
                </a:tc>
              </a:tr>
              <a:tr h="60893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17170" algn="l"/>
                        </a:tabLst>
                      </a:pPr>
                      <a:r>
                        <a:rPr lang="ru-RU" sz="1600" b="0" i="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А) нарушение в построении предложения с причастным оборотом</a:t>
                      </a:r>
                      <a:endParaRPr lang="ru-RU" sz="1600" u="none" strike="noStrike" spc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355600" lvl="0" indent="0" algn="just">
                        <a:lnSpc>
                          <a:spcPts val="165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57886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1) Преодолевая барьер, наездником должны соблюдаться определённые пра­вила.</a:t>
                      </a:r>
                    </a:p>
                  </a:txBody>
                  <a:tcPr/>
                </a:tc>
              </a:tr>
              <a:tr h="564489">
                <a:tc>
                  <a:txBody>
                    <a:bodyPr/>
                    <a:lstStyle/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Б) ошибка в построении сложного предложения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 2) Все, кто в четверг собираются посетить новую выставку, должны заранее записать­ся на экскурсию.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7637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05740" algn="l"/>
                        </a:tabLst>
                      </a:pPr>
                      <a:r>
                        <a:rPr lang="ru-RU" sz="1600" b="0" i="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нарушение в построении предложения с несогласованным приложением</a:t>
                      </a:r>
                      <a:endParaRPr lang="ru-RU" sz="1600" u="none" strike="noStrike" spc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413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5757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3)</a:t>
                      </a:r>
                      <a:r>
                        <a:rPr lang="ru-RU" sz="1600" u="none" strike="noStrike" spc="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Благодаря современных технологий учё­ные исследовали глубины озера и нашли под илистым дном богатейшие залежи нефти.</a:t>
                      </a:r>
                    </a:p>
                  </a:txBody>
                  <a:tcPr/>
                </a:tc>
              </a:tr>
              <a:tr h="544772">
                <a:tc>
                  <a:txBody>
                    <a:bodyPr/>
                    <a:lstStyle/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Г) нарушение связи между подлежащим и сказуемым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413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5757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4) П.И. Багратион говорил о себе, что ради России я пожертвую последней каплей крови.</a:t>
                      </a:r>
                    </a:p>
                  </a:txBody>
                  <a:tcPr/>
                </a:tc>
              </a:tr>
              <a:tr h="697068"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нарушение видовременной</a:t>
                      </a:r>
                      <a:endParaRPr lang="ru-RU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соотнесённости глагольных форм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413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6202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5) Проведя операцию над смышлёным псом, профессор понимает, что до какой степени он ошибался, считая возможным воспитать интеллигентного человека из за­всегдатая пивных, трижды судимого Чугункина.</a:t>
                      </a:r>
                    </a:p>
                  </a:txBody>
                  <a:tcPr/>
                </a:tc>
              </a:tr>
              <a:tr h="579062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413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5694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6) Л.Н. Толстой любил своего героя и рас­крывает перед нами последовательно про­цесс изменения отношения его к жизни, «диалектику души».</a:t>
                      </a:r>
                    </a:p>
                  </a:txBody>
                  <a:tcPr/>
                </a:tc>
              </a:tr>
              <a:tr h="354272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413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5694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7) В картине Левитана «Дожде» передана вся прелесть дождливых сумерек в при­волжском городке.</a:t>
                      </a:r>
                    </a:p>
                  </a:txBody>
                  <a:tcPr/>
                </a:tc>
              </a:tr>
              <a:tr h="240763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413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6011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8) Парк вдалеке, окутанной синеватой мглой, был очень красив.</a:t>
                      </a:r>
                    </a:p>
                  </a:txBody>
                  <a:tcPr/>
                </a:tc>
              </a:tr>
              <a:tr h="544178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413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5694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9) Мы осмотрели не только древнюю часть города, но и побывали в новых районах.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602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4092245"/>
              </p:ext>
            </p:extLst>
          </p:nvPr>
        </p:nvGraphicFramePr>
        <p:xfrm>
          <a:off x="215900" y="97258"/>
          <a:ext cx="8686800" cy="64654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1200"/>
                <a:gridCol w="5435600"/>
              </a:tblGrid>
              <a:tr h="31247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6. Синтаксические ошибки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Предложения</a:t>
                      </a:r>
                    </a:p>
                  </a:txBody>
                  <a:tcPr/>
                </a:tc>
              </a:tr>
              <a:tr h="60893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17170" algn="l"/>
                        </a:tabLst>
                      </a:pPr>
                      <a:r>
                        <a:rPr lang="ru-RU" sz="1600" b="0" i="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А) нарушение в построении предложения с причастным оборотом</a:t>
                      </a:r>
                      <a:endParaRPr lang="ru-RU" sz="1600" u="none" strike="noStrike" spc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286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7027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1) Обращаясь к биографии М.А. Булгакова, понимаешь, что насколько трагична судьба писателя, лишённого возможности быть напечатанным с 1927 г. до дня своей смер­ти (1940 г.).</a:t>
                      </a:r>
                    </a:p>
                  </a:txBody>
                  <a:tcPr/>
                </a:tc>
              </a:tr>
              <a:tr h="564489">
                <a:tc>
                  <a:txBody>
                    <a:bodyPr/>
                    <a:lstStyle/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Б) ошибка в построении сложного предложения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286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7027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2) Задержавшись у дверей, сестра сказала, что я буду рада пригласить всех вас в гости в субботу.</a:t>
                      </a:r>
                    </a:p>
                  </a:txBody>
                  <a:tcPr/>
                </a:tc>
              </a:tr>
              <a:tr h="607637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05740" algn="l"/>
                        </a:tabLst>
                      </a:pPr>
                      <a:r>
                        <a:rPr lang="ru-RU" sz="1600" b="0" i="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нарушение в построении предложения с несогласованным приложением</a:t>
                      </a:r>
                      <a:endParaRPr lang="ru-RU" sz="1600" u="none" strike="noStrike" spc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7027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3) Мы любим и гордимся своей школой.</a:t>
                      </a:r>
                    </a:p>
                  </a:txBody>
                  <a:tcPr/>
                </a:tc>
              </a:tr>
              <a:tr h="544772">
                <a:tc>
                  <a:txBody>
                    <a:bodyPr/>
                    <a:lstStyle/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Г) нарушение связи между подлежащим и сказуемым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286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7027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4) В комедии Д.И. Фонвизина «Недоросле» есть целый ряд персонажей, чьи фамилии стали нарицательными.</a:t>
                      </a:r>
                    </a:p>
                  </a:txBody>
                  <a:tcPr/>
                </a:tc>
              </a:tr>
              <a:tr h="697068"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нарушение видовременной</a:t>
                      </a:r>
                      <a:endParaRPr lang="ru-RU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соотнесённости глагольных форм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5) Тем, кто играют на фортепьяно, извест­ны имена великих пианистов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9062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6) Князь Андрей в своем стремлении к ду­ховному совершенству совершает немало ошибок и осуждал себя за них гораздо больше других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4272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286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7726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7) Согласно данных древнерусских летопи­сей суздальский князь Юрий Долгорукий укрепил Москву в 1156 году.</a:t>
                      </a:r>
                    </a:p>
                  </a:txBody>
                  <a:tcPr/>
                </a:tc>
              </a:tr>
              <a:tr h="240763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8) Прославив своё имя глубокими исследо­ваниями болезней и применением вакцин, у меня сложились замечательные отношения со всеми учёными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9189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28600" lvl="0" indent="0" algn="just">
                        <a:lnSpc>
                          <a:spcPts val="151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7027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9) Браконьерам, нарушающих закон, грозит серьёзный штраф.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564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6791094"/>
              </p:ext>
            </p:extLst>
          </p:nvPr>
        </p:nvGraphicFramePr>
        <p:xfrm>
          <a:off x="215900" y="97258"/>
          <a:ext cx="8686800" cy="6301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1200"/>
                <a:gridCol w="5435600"/>
              </a:tblGrid>
              <a:tr h="31247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7. Синтаксические ошибки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Предложения</a:t>
                      </a:r>
                    </a:p>
                  </a:txBody>
                  <a:tcPr/>
                </a:tc>
              </a:tr>
              <a:tr h="60893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17170" algn="l"/>
                        </a:tabLst>
                      </a:pPr>
                      <a:r>
                        <a:rPr lang="ru-RU" sz="1600" b="0" i="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А) нарушение в построении предложения с причастным оборотом</a:t>
                      </a:r>
                      <a:endParaRPr lang="ru-RU" sz="1600" u="none" strike="noStrike" spc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2585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1) Прохожий спросил меня, что не знаю ли я, где находится универмаг «Москва».</a:t>
                      </a:r>
                    </a:p>
                  </a:txBody>
                  <a:tcPr/>
                </a:tc>
              </a:tr>
              <a:tr h="564489">
                <a:tc>
                  <a:txBody>
                    <a:bodyPr/>
                    <a:lstStyle/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Б) ошибка в построении сложного предложения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2585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2)</a:t>
                      </a:r>
                      <a:r>
                        <a:rPr lang="ru-RU" sz="1600" u="none" strike="noStrike" spc="0" baseline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Многие читатели знают писателя Гав­риила Троепольского по его книге «Бе­лому Биму Чёрное Ухо».</a:t>
                      </a:r>
                    </a:p>
                  </a:txBody>
                  <a:tcPr/>
                </a:tc>
              </a:tr>
              <a:tr h="607637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05740" algn="l"/>
                        </a:tabLst>
                      </a:pPr>
                      <a:r>
                        <a:rPr lang="ru-RU" sz="1600" b="0" i="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нарушение в построении предложения с несогласованным приложением</a:t>
                      </a:r>
                      <a:endParaRPr lang="ru-RU" sz="1600" u="none" strike="noStrike" spc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2585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3) Все, кто читали рассказы и повести К. Паустовского, убедились в живом инте­ресе писателя к слову, к его образной осно­ве.</a:t>
                      </a:r>
                    </a:p>
                  </a:txBody>
                  <a:tcPr/>
                </a:tc>
              </a:tr>
              <a:tr h="544772">
                <a:tc>
                  <a:txBody>
                    <a:bodyPr/>
                    <a:lstStyle/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Г) нарушение связи между подлежащим и сказуемым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2585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4) Вопреки предсказаний моего спутника, погода прояснилась.</a:t>
                      </a:r>
                    </a:p>
                  </a:txBody>
                  <a:tcPr/>
                </a:tc>
              </a:tr>
              <a:tr h="697068"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нарушение видовременной</a:t>
                      </a:r>
                      <a:endParaRPr lang="ru-RU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соотнесённости глагольных форм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2712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5) Следя за логикой развития образа Шари­кова, сознаёшь, что до какой степени без­нравственен этот персонаж, не останавли­вающийся перед доносом на своего «благо­детеля», всеми путями способный добиться места под солнцем.</a:t>
                      </a:r>
                    </a:p>
                  </a:txBody>
                  <a:tcPr/>
                </a:tc>
              </a:tr>
              <a:tr h="579062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2585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6)</a:t>
                      </a:r>
                      <a:r>
                        <a:rPr lang="ru-RU" sz="1600" u="none" strike="noStrike" spc="0" baseline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некоторых микрорайонах принят в эксплуатацию ряд зданий без подъездных путей, ведущих к этим зданиям и которые позволяли бы машинам подъезжать к ним от ближайшей магистрали.</a:t>
                      </a:r>
                    </a:p>
                  </a:txBody>
                  <a:tcPr/>
                </a:tc>
              </a:tr>
              <a:tr h="354272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2585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7) Н.А. Островский подвергает Катерину самому сложному испытанию - «испыта­нию любовью» - и этим раскрыл всю тра­гедию русской женщины.</a:t>
                      </a:r>
                    </a:p>
                  </a:txBody>
                  <a:tcPr/>
                </a:tc>
              </a:tr>
              <a:tr h="240763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2585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8) Окончив с отличием университет, мне предстояла успешная карьера.</a:t>
                      </a:r>
                    </a:p>
                  </a:txBody>
                  <a:tcPr/>
                </a:tc>
              </a:tr>
              <a:tr h="299189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2585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9) Смельчаки, попытающиеся совершить восхождения на вершину этой горы, рис­куют своей жизнью.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39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9759743"/>
              </p:ext>
            </p:extLst>
          </p:nvPr>
        </p:nvGraphicFramePr>
        <p:xfrm>
          <a:off x="215900" y="97258"/>
          <a:ext cx="8686800" cy="6168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1200"/>
                <a:gridCol w="5435600"/>
              </a:tblGrid>
              <a:tr h="31247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8. Синтаксические ошибки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Предложения</a:t>
                      </a:r>
                    </a:p>
                  </a:txBody>
                  <a:tcPr/>
                </a:tc>
              </a:tr>
              <a:tr h="60893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17170" algn="l"/>
                        </a:tabLst>
                      </a:pPr>
                      <a:r>
                        <a:rPr lang="ru-RU" sz="1600" b="0" i="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А) нарушение в построении предложения с причастным оборотом</a:t>
                      </a:r>
                      <a:endParaRPr lang="ru-RU" sz="1600" u="none" strike="noStrike" spc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1) Л.Н. Толстой считал войну противоесте­ственным человеческой природе событием и потому показывает ужасающие картины гибели сотен людей.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4489">
                <a:tc>
                  <a:txBody>
                    <a:bodyPr/>
                    <a:lstStyle/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Б) ошибка в построении сложного предложения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2) В один из осенних дней освежённый лес холодным воздухом как будто помолодел, заблистал золотом и красноватой сетью бе­рёзовых ветвей.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7637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05740" algn="l"/>
                        </a:tabLst>
                      </a:pPr>
                      <a:r>
                        <a:rPr lang="ru-RU" sz="1600" b="0" i="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нарушение в построении предложения с несогласованным приложением</a:t>
                      </a:r>
                      <a:endParaRPr lang="ru-RU" sz="1600" u="none" strike="noStrike" spc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8046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3) Зрители удивлялись и восхищались мас­терством артиста.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4772">
                <a:tc>
                  <a:txBody>
                    <a:bodyPr/>
                    <a:lstStyle/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Г) нарушение связи между подлежащим и сказуемым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7792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4) Немало критических статей и литерату­роведческих исследований посвящено ко­медии «Горю от ума».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7068"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нарушение видовременной</a:t>
                      </a:r>
                      <a:endParaRPr lang="ru-RU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соотнесённости глагольных форм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8490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5) По приезду в Петербург мы размести­лись в удобной гостинице.</a:t>
                      </a:r>
                    </a:p>
                  </a:txBody>
                  <a:tcPr/>
                </a:tc>
              </a:tr>
              <a:tr h="392430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7601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6) Алёхин, входя в гостиную, воскликнул, что я очень рад всех нас видеть.</a:t>
                      </a:r>
                    </a:p>
                  </a:txBody>
                  <a:tcPr/>
                </a:tc>
              </a:tr>
              <a:tr h="354272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8046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7) Прочитав повесть «Собачье сердце», осознаёшь, что в какой мере превращение Шарика в Шарикова является буквальной реализацией идеи строчек известного гим­на: «Кто был ничем, тот станет всем».</a:t>
                      </a:r>
                    </a:p>
                  </a:txBody>
                  <a:tcPr/>
                </a:tc>
              </a:tr>
              <a:tr h="240763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67347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8) Приходя в новый коллектив, отношения иногда не складываются.</a:t>
                      </a:r>
                    </a:p>
                  </a:txBody>
                  <a:tcPr/>
                </a:tc>
              </a:tr>
              <a:tr h="299189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9) Все, кто не потеряли ещё головы, были против нацизма.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859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3652497"/>
              </p:ext>
            </p:extLst>
          </p:nvPr>
        </p:nvGraphicFramePr>
        <p:xfrm>
          <a:off x="215900" y="97258"/>
          <a:ext cx="8686800" cy="55739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1200"/>
                <a:gridCol w="5435600"/>
              </a:tblGrid>
              <a:tr h="31247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9. Синтаксические ошибки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Предложения</a:t>
                      </a:r>
                    </a:p>
                  </a:txBody>
                  <a:tcPr/>
                </a:tc>
              </a:tr>
              <a:tr h="60893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17170" algn="l"/>
                        </a:tabLst>
                      </a:pPr>
                      <a:r>
                        <a:rPr lang="ru-RU" sz="1600" b="0" i="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А) нарушение в построении предложения с причастным оборотом</a:t>
                      </a:r>
                      <a:endParaRPr lang="ru-RU" sz="1600" u="none" strike="noStrike" spc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28600" lvl="0" indent="0" algn="just">
                        <a:lnSpc>
                          <a:spcPts val="151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6329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1) Картину «Девочку с персиками» живо­писец Серов писал в течение года.</a:t>
                      </a:r>
                    </a:p>
                  </a:txBody>
                  <a:tcPr/>
                </a:tc>
              </a:tr>
              <a:tr h="564489">
                <a:tc>
                  <a:txBody>
                    <a:bodyPr/>
                    <a:lstStyle/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Б) ошибка в построении сложного предложения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342900" lvl="0" indent="0" algn="just">
                        <a:lnSpc>
                          <a:spcPts val="165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7027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2) Повторяя одни только старые истины, логическим путем выводятся новые зако­ны.</a:t>
                      </a:r>
                    </a:p>
                  </a:txBody>
                  <a:tcPr/>
                </a:tc>
              </a:tr>
              <a:tr h="607637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05740" algn="l"/>
                        </a:tabLst>
                      </a:pPr>
                      <a:r>
                        <a:rPr lang="ru-RU" sz="1600" b="0" i="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нарушение в построении предложения с несогласованным приложением</a:t>
                      </a:r>
                      <a:endParaRPr lang="ru-RU" sz="1600" u="none" strike="noStrike" spc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286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7027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3) Вопреки прогнозов аналитиков, в этом году авиакомпании удалось сохранить объ­ём перевозок на прежнем уровне.</a:t>
                      </a:r>
                    </a:p>
                  </a:txBody>
                  <a:tcPr/>
                </a:tc>
              </a:tr>
              <a:tr h="544772">
                <a:tc>
                  <a:txBody>
                    <a:bodyPr/>
                    <a:lstStyle/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Г) нарушение связи между подлежащим и сказуемым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286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7027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4) Обращаясь к творчеству М.А. Булгакова, осознаёшь, что до какой степени велик его вклад в нашу литературу.</a:t>
                      </a:r>
                    </a:p>
                  </a:txBody>
                  <a:tcPr/>
                </a:tc>
              </a:tr>
              <a:tr h="697068"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нарушение видовременной</a:t>
                      </a:r>
                      <a:endParaRPr lang="ru-RU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соотнесённости глагольных форм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286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7281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5) Кто бы ни изучали историю русского флота, все восхищались блестящим воен­ным искусством адмирала Фёдора Ушако­ва.</a:t>
                      </a:r>
                    </a:p>
                  </a:txBody>
                  <a:tcPr/>
                </a:tc>
              </a:tr>
              <a:tr h="392430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286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7281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6) И.А. Куприн не хотел смириться с по­шлыми, практическими взглядами на лю­бовь и брак и пишет рассказ «Гранатовый браслет» о настоящей любви.</a:t>
                      </a:r>
                    </a:p>
                  </a:txBody>
                  <a:tcPr/>
                </a:tc>
              </a:tr>
              <a:tr h="354272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286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7281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7) Мы спросили о том, что можем ли вдво­ём выполнить одну проектную работу.</a:t>
                      </a:r>
                    </a:p>
                  </a:txBody>
                  <a:tcPr/>
                </a:tc>
              </a:tr>
              <a:tr h="240763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286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7281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8) Высокие дома, квадратом окаймлявших пруд, приковывали внимание иностранцев.</a:t>
                      </a:r>
                    </a:p>
                  </a:txBody>
                  <a:tcPr/>
                </a:tc>
              </a:tr>
              <a:tr h="299189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286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347472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9) Метеоцентр сообщает о приближении из Японского моря циклона и что тёплой по­годы больше не будет.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071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4031169"/>
              </p:ext>
            </p:extLst>
          </p:nvPr>
        </p:nvGraphicFramePr>
        <p:xfrm>
          <a:off x="215900" y="97258"/>
          <a:ext cx="8686800" cy="6515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1200"/>
                <a:gridCol w="5435600"/>
              </a:tblGrid>
              <a:tr h="31247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10. Синтаксические ошибки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Предложения</a:t>
                      </a:r>
                    </a:p>
                  </a:txBody>
                  <a:tcPr/>
                </a:tc>
              </a:tr>
              <a:tr h="60893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17170" algn="l"/>
                        </a:tabLst>
                      </a:pPr>
                      <a:r>
                        <a:rPr lang="ru-RU" sz="1600" b="0" i="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А) нарушение в построении предложения с причастным оборотом</a:t>
                      </a:r>
                      <a:endParaRPr lang="ru-RU" sz="1600" u="none" strike="noStrike" spc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651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88607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1) Писателя часто спрашивают, что смогут ли все люди когда-нибудь быть счастливыми.</a:t>
                      </a:r>
                    </a:p>
                  </a:txBody>
                  <a:tcPr/>
                </a:tc>
              </a:tr>
              <a:tr h="564489">
                <a:tc>
                  <a:txBody>
                    <a:bodyPr/>
                    <a:lstStyle/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Б) ошибка в построении сложного предложения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2) Листая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страницы великих произведений русской литературы, понимаешь, что до какой степени высо­кое место занимают среди них романы М.А. Булга­кова: «Белая гвардия», «Мастер и Маргарита».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7637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05740" algn="l"/>
                        </a:tabLst>
                      </a:pPr>
                      <a:r>
                        <a:rPr lang="ru-RU" sz="1600" b="0" i="0" u="none" strike="noStrike" spc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нарушение в построении предложения с несогласованным приложением</a:t>
                      </a:r>
                      <a:endParaRPr lang="ru-RU" sz="1600" u="none" strike="noStrike" spc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3) Навстречу колонне машин, везущим продовольст­вие, выехал полицейский патруль.</a:t>
                      </a:r>
                    </a:p>
                  </a:txBody>
                  <a:tcPr/>
                </a:tc>
              </a:tr>
              <a:tr h="544772">
                <a:tc>
                  <a:txBody>
                    <a:bodyPr/>
                    <a:lstStyle/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Г) нарушение связи между подлежащим и сказуемым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65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88607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4) Те, кто не знал слова песни, молча раскрывал рот.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4188"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нарушение видовременной</a:t>
                      </a:r>
                      <a:endParaRPr lang="ru-RU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соотнесённости глагольных форм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5)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Sans Serif"/>
                          <a:cs typeface="Times New Roman" pitchFamily="18" charset="0"/>
                        </a:rPr>
                        <a:t>Говоря о богатстве языка, в аудитории началась дискуссия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2430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651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89052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6) В антиутопической повести А. Платонова «Кот­ловане» люди мечтают о светлом будущем, лишён­ном печали.</a:t>
                      </a:r>
                    </a:p>
                  </a:txBody>
                  <a:tcPr/>
                </a:tc>
              </a:tr>
              <a:tr h="354272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651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89306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7) В рассказе «Старуха </a:t>
                      </a:r>
                      <a:r>
                        <a:rPr lang="ru-RU" sz="1600" u="none" strike="noStrike" spc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Изергиль</a:t>
                      </a: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 Горький изобра­жал исключительные характеры, возвеличивает гор­дых и сильных духом людей, для которых свобода превыше всего.</a:t>
                      </a:r>
                    </a:p>
                  </a:txBody>
                  <a:tcPr/>
                </a:tc>
              </a:tr>
              <a:tr h="240763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651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895600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8) А. Платонов в этой повести исследует и рассуж­дает об утопичности идеи коллективного строитель­ства «рая на земле».</a:t>
                      </a:r>
                      <a:endParaRPr lang="ru-RU" sz="1600" u="none" strike="noStrike" spc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9189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65100" lvl="0" indent="0" algn="just">
                        <a:lnSpc>
                          <a:spcPts val="1475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None/>
                        <a:tabLst>
                          <a:tab pos="2886075" algn="l"/>
                        </a:tabLst>
                      </a:pP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9)</a:t>
                      </a:r>
                      <a:r>
                        <a:rPr lang="ru-RU" sz="1600" u="none" strike="noStrike" spc="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u="none" strike="noStrike" spc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Согласно намерения писателя читатели должны задуматься о будущем, о том, как не потерять, не по­губить его.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966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</a:rPr>
              <a:t>Проверь себя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3288041"/>
              </p:ext>
            </p:extLst>
          </p:nvPr>
        </p:nvGraphicFramePr>
        <p:xfrm>
          <a:off x="628650" y="1825625"/>
          <a:ext cx="7886700" cy="4333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3350"/>
                <a:gridCol w="39433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ЗАДАНИЯ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ОТВЕТЫ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92435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12786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54932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23754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5.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85726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6.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91456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7.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95237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8.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27491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9.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84156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10.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32647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061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59256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Типичные </a:t>
            </a:r>
            <a:r>
              <a:rPr lang="ru-RU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грамматические ошибки, связанные с нарушением синтаксических норм русского языка </a:t>
            </a: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374303" y="4105578"/>
            <a:ext cx="8306147" cy="722907"/>
            <a:chOff x="1238" y="1444"/>
            <a:chExt cx="3226" cy="359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73" y="1409"/>
              <a:ext cx="258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1702" y="1482"/>
              <a:ext cx="2762" cy="3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solidFill>
                    <a:schemeClr val="bg1"/>
                  </a:solidFill>
                </a:rPr>
                <a:t>Ошибки</a:t>
              </a:r>
              <a:r>
                <a:rPr lang="ru-RU" b="1" dirty="0">
                  <a:solidFill>
                    <a:schemeClr val="bg1"/>
                  </a:solidFill>
                </a:rPr>
                <a:t>, связанные с нарушением ПОСТРОЕНИЯ СЛОЖНОГО </a:t>
              </a:r>
              <a:r>
                <a:rPr lang="ru-RU" b="1" dirty="0" smtClean="0">
                  <a:solidFill>
                    <a:schemeClr val="bg1"/>
                  </a:solidFill>
                </a:rPr>
                <a:t>ПРЕДЛОЖЕНИЯ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13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>
                  <a:solidFill>
                    <a:srgbClr val="FFFFFF"/>
                  </a:solidFill>
                </a:rPr>
                <a:t>9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374303" y="1536305"/>
            <a:ext cx="8306148" cy="884823"/>
            <a:chOff x="1238" y="2033"/>
            <a:chExt cx="3226" cy="446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76" y="1995"/>
              <a:ext cx="251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1702" y="2072"/>
              <a:ext cx="2651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solidFill>
                    <a:schemeClr val="bg1"/>
                  </a:solidFill>
                </a:rPr>
                <a:t>Ошибки</a:t>
              </a:r>
              <a:r>
                <a:rPr lang="ru-RU" b="1" dirty="0">
                  <a:solidFill>
                    <a:schemeClr val="bg1"/>
                  </a:solidFill>
                </a:rPr>
                <a:t>, связанные с нарушением связи между ПОДЛЕЖАЩИМ и </a:t>
              </a:r>
              <a:r>
                <a:rPr lang="ru-RU" b="1" dirty="0" smtClean="0">
                  <a:solidFill>
                    <a:schemeClr val="bg1"/>
                  </a:solidFill>
                </a:rPr>
                <a:t>СКАЗУЕМЫМ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3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6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400050" y="2612474"/>
            <a:ext cx="8280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1685" y="2682"/>
              <a:ext cx="274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solidFill>
                    <a:schemeClr val="bg1"/>
                  </a:solidFill>
                </a:rPr>
                <a:t>Ошибки </a:t>
              </a:r>
              <a:r>
                <a:rPr lang="ru-RU" b="1" dirty="0">
                  <a:solidFill>
                    <a:schemeClr val="bg1"/>
                  </a:solidFill>
                </a:rPr>
                <a:t>в построении предложений с КОСВЕННОЙ </a:t>
              </a:r>
              <a:r>
                <a:rPr lang="ru-RU" b="1" dirty="0" smtClean="0">
                  <a:solidFill>
                    <a:schemeClr val="bg1"/>
                  </a:solidFill>
                </a:rPr>
                <a:t>РЕЧЬЮ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13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>
                  <a:solidFill>
                    <a:srgbClr val="FFFFFF"/>
                  </a:solidFill>
                </a:rPr>
                <a:t>7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382027" y="3263358"/>
            <a:ext cx="8298423" cy="900111"/>
            <a:chOff x="1241" y="3232"/>
            <a:chExt cx="3223" cy="447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71" y="3202"/>
              <a:ext cx="268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1685" y="3272"/>
              <a:ext cx="2740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solidFill>
                    <a:schemeClr val="bg1"/>
                  </a:solidFill>
                </a:rPr>
                <a:t>Ошибки</a:t>
              </a:r>
              <a:r>
                <a:rPr lang="ru-RU" b="1" dirty="0">
                  <a:solidFill>
                    <a:schemeClr val="bg1"/>
                  </a:solidFill>
                </a:rPr>
                <a:t>, связанные с нарушением ВИДОВРЕМЕННОЙ СООТНЕСЁННОСТИ ГЛАГОЛЬНЫХ </a:t>
              </a:r>
              <a:r>
                <a:rPr lang="ru-RU" b="1" dirty="0" smtClean="0">
                  <a:solidFill>
                    <a:schemeClr val="bg1"/>
                  </a:solidFill>
                </a:rPr>
                <a:t>ФОРМ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13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>
                  <a:solidFill>
                    <a:srgbClr val="FFFFFF"/>
                  </a:solidFill>
                </a:rPr>
                <a:t>8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266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bg1"/>
                </a:solidFill>
              </a:rPr>
              <a:t>1.	Ошибки в построении предложений </a:t>
            </a:r>
            <a:r>
              <a:rPr lang="ru-RU" b="1" i="1" dirty="0" smtClean="0">
                <a:solidFill>
                  <a:schemeClr val="bg1"/>
                </a:solidFill>
              </a:rPr>
              <a:t/>
            </a:r>
            <a:br>
              <a:rPr lang="ru-RU" b="1" i="1" dirty="0" smtClean="0">
                <a:solidFill>
                  <a:schemeClr val="bg1"/>
                </a:solidFill>
              </a:rPr>
            </a:br>
            <a:r>
              <a:rPr lang="ru-RU" b="1" i="1" dirty="0" smtClean="0">
                <a:solidFill>
                  <a:schemeClr val="bg1"/>
                </a:solidFill>
              </a:rPr>
              <a:t>с </a:t>
            </a:r>
            <a:r>
              <a:rPr lang="ru-RU" b="1" i="1" dirty="0">
                <a:solidFill>
                  <a:schemeClr val="bg1"/>
                </a:solidFill>
              </a:rPr>
              <a:t>ОДНОРОДНЫМИ ЧЛЕНАМИ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550" y="1825625"/>
            <a:ext cx="86233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sz="1800" b="1" dirty="0">
                <a:solidFill>
                  <a:schemeClr val="bg1"/>
                </a:solidFill>
              </a:rPr>
              <a:t>1.1.	Недопустимо в одном предложении при помощи союза И соединять причастный оборот и придаточное определительное, начинающееся со слов КОТОРЫЙ, КОТОРАЯ, КОТОРОЕ, КОТОРЫЕ.</a:t>
            </a:r>
            <a:r>
              <a:rPr lang="ru-RU" dirty="0"/>
              <a:t> </a:t>
            </a:r>
            <a:endParaRPr lang="ru-RU" dirty="0" smtClean="0"/>
          </a:p>
          <a:p>
            <a:pPr marL="0" indent="0" algn="just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937071"/>
              </p:ext>
            </p:extLst>
          </p:nvPr>
        </p:nvGraphicFramePr>
        <p:xfrm>
          <a:off x="368301" y="2743200"/>
          <a:ext cx="8502648" cy="2825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4216"/>
                <a:gridCol w="2834216"/>
                <a:gridCol w="2834216"/>
              </a:tblGrid>
              <a:tr h="102235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Пример предложения с грамматической ошибкой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Комментарий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Правильный вариант построения предложения 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802975"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1" dirty="0" smtClean="0"/>
                        <a:t>Девушка, сидевшая у окна и которая хорошо пела, запомнилась всем.</a:t>
                      </a:r>
                      <a:endParaRPr lang="ru-RU" sz="1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dirty="0" smtClean="0"/>
                        <a:t>Никогда не могут выступать в качестве однородных при-частный оборот и придаточное предложение; союз И должен соединять одинаковые грамматические конструкции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1" dirty="0" smtClean="0"/>
                        <a:t>Девушка, которая сидела у окна и которая хорошо пела, запомнилась всем.</a:t>
                      </a:r>
                    </a:p>
                    <a:p>
                      <a:pPr algn="just"/>
                      <a:r>
                        <a:rPr lang="ru-RU" sz="1800" b="1" i="1" dirty="0" smtClean="0"/>
                        <a:t>Девушка, сидевшая</a:t>
                      </a:r>
                      <a:r>
                        <a:rPr lang="ru-RU" sz="1800" b="1" i="1" baseline="0" dirty="0" smtClean="0"/>
                        <a:t> у окна и хорошо певшая, запомнилась всем.</a:t>
                      </a:r>
                      <a:endParaRPr lang="ru-RU" sz="1800" b="1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24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1350" y="371476"/>
            <a:ext cx="7886700" cy="1325563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>
                <a:solidFill>
                  <a:schemeClr val="bg1"/>
                </a:solidFill>
              </a:rPr>
              <a:t>1.2.	Недопустимо в одном предложении при помощи союза И соединять дополнение, выраженное ИМЕНЕМ СУЩЕСТВИТЕЛЬНЫМ, и придаточное предложение.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7597168"/>
              </p:ext>
            </p:extLst>
          </p:nvPr>
        </p:nvGraphicFramePr>
        <p:xfrm>
          <a:off x="260350" y="1825625"/>
          <a:ext cx="8540751" cy="3680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6917"/>
                <a:gridCol w="2846917"/>
                <a:gridCol w="2846917"/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Пример предложения с грамматической ошибкой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Комментарий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Правильный вариант построения предложения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b="1" i="1" dirty="0" smtClean="0"/>
                        <a:t>Экономисты говорят о снижении инфляции и что задержки зарплаты больше не будет</a:t>
                      </a:r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dirty="0" smtClean="0"/>
                        <a:t>Никогда не могут выступать в качестве однородных дополнение, выраженное именем существительным, и придаточное предложение; союз И должен соединять одинаковые грамматические конструкции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1" dirty="0" smtClean="0"/>
                        <a:t>Экономисты говорят о снижении инфляции и об отсутствии задержек по зарплате.</a:t>
                      </a:r>
                    </a:p>
                    <a:p>
                      <a:pPr algn="just"/>
                      <a:r>
                        <a:rPr lang="ru-RU" sz="1800" b="1" i="1" dirty="0" smtClean="0"/>
                        <a:t>Экономисты говорят о том, что не предвидится снижение инфляции и что задержки зарплаты больше не будет.</a:t>
                      </a:r>
                      <a:endParaRPr lang="ru-RU" sz="1800" b="1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091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250" y="365126"/>
            <a:ext cx="7886700" cy="1325563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>
                <a:solidFill>
                  <a:schemeClr val="bg1"/>
                </a:solidFill>
              </a:rPr>
              <a:t>1.3.	Недопустимо в одном предложении при помощи союза И соединять как </a:t>
            </a:r>
            <a:r>
              <a:rPr lang="ru-RU" sz="2400" b="1" dirty="0" smtClean="0">
                <a:solidFill>
                  <a:schemeClr val="bg1"/>
                </a:solidFill>
              </a:rPr>
              <a:t>однородные </a:t>
            </a:r>
            <a:r>
              <a:rPr lang="ru-RU" sz="2400" b="1" dirty="0">
                <a:solidFill>
                  <a:schemeClr val="bg1"/>
                </a:solidFill>
              </a:rPr>
              <a:t>члены имя существительное и </a:t>
            </a:r>
            <a:r>
              <a:rPr lang="ru-RU" sz="2400" b="1" dirty="0" smtClean="0">
                <a:solidFill>
                  <a:schemeClr val="bg1"/>
                </a:solidFill>
              </a:rPr>
              <a:t>инфинитив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6230433"/>
              </p:ext>
            </p:extLst>
          </p:nvPr>
        </p:nvGraphicFramePr>
        <p:xfrm>
          <a:off x="266700" y="1762125"/>
          <a:ext cx="8578851" cy="3131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9617"/>
                <a:gridCol w="2859617"/>
                <a:gridCol w="2859617"/>
              </a:tblGrid>
              <a:tr h="37084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Пример предложения с грамматической ошибкой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Комментарий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Правильный вариант построения предложения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i="1" dirty="0" smtClean="0"/>
                        <a:t>Я люблю музыку и кататься на коньках.</a:t>
                      </a:r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dirty="0" smtClean="0"/>
                        <a:t>Только однотипные синтаксические конструкции могут быть однородными и сочетаться с союзом И: либо два инфинитива, либо два имени существительных.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1" dirty="0" smtClean="0"/>
                        <a:t>Я люблю слушать музыку и кататься на коньках. либо:</a:t>
                      </a:r>
                    </a:p>
                    <a:p>
                      <a:pPr algn="just"/>
                      <a:r>
                        <a:rPr lang="ru-RU" sz="1800" b="1" i="1" dirty="0" smtClean="0"/>
                        <a:t>Я люблю музыку и катание на коньках.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533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b="1" dirty="0">
                <a:solidFill>
                  <a:schemeClr val="bg1"/>
                </a:solidFill>
              </a:rPr>
              <a:t>1.4.	Недопустимо в одном предложении при помощи союза И соединять два </a:t>
            </a:r>
            <a:r>
              <a:rPr lang="ru-RU" sz="2400" b="1" dirty="0" smtClean="0">
                <a:solidFill>
                  <a:schemeClr val="bg1"/>
                </a:solidFill>
              </a:rPr>
              <a:t>сказуемых</a:t>
            </a:r>
            <a:r>
              <a:rPr lang="ru-RU" sz="2400" b="1" dirty="0">
                <a:solidFill>
                  <a:schemeClr val="bg1"/>
                </a:solidFill>
              </a:rPr>
              <a:t>, если идущее за ними имя существительное грамматически связано только с одним из них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1589542"/>
              </p:ext>
            </p:extLst>
          </p:nvPr>
        </p:nvGraphicFramePr>
        <p:xfrm>
          <a:off x="292100" y="1825625"/>
          <a:ext cx="8496300" cy="267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100"/>
                <a:gridCol w="2832100"/>
                <a:gridCol w="28321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Пример предложения с грамматической ошибкой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35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Комментарий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35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Правильный вариант построения предложения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Автор в этой статье исследует (ЧТО?) и рассуждает (О ЧЁМ?) о природе света.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dirty="0" smtClean="0"/>
                        <a:t>В предложении зависимое от однородных членов слово должно отвечать на один и тот же вопрос.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algn="l">
                        <a:lnSpc>
                          <a:spcPts val="164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u="none" strike="noStrike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Автор в этой статье </a:t>
                      </a:r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исследует </a:t>
                      </a:r>
                      <a:r>
                        <a:rPr lang="ru-RU" sz="1800" b="1" i="1" u="none" strike="noStrike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(ЧТО?) и изучает (ЧТО?) природу света. </a:t>
                      </a:r>
                      <a:r>
                        <a:rPr lang="ru-RU" sz="1800" b="1" i="0" u="none" strike="noStrike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либо</a:t>
                      </a:r>
                      <a:r>
                        <a:rPr lang="ru-RU" sz="18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:</a:t>
                      </a:r>
                    </a:p>
                    <a:p>
                      <a:pPr marL="101600" algn="l">
                        <a:lnSpc>
                          <a:spcPts val="164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Автор в этой статье исследует (ЧТО?) природу света и рассуждает (О ЧЁМ?) о ней.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667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</a:rPr>
              <a:t>1.5. Недопустимо</a:t>
            </a:r>
            <a:r>
              <a:rPr lang="ru-RU" sz="2000" b="1" dirty="0">
                <a:solidFill>
                  <a:schemeClr val="bg1"/>
                </a:solidFill>
              </a:rPr>
              <a:t>, чтобы части двойных союзов не только..., но и...; как ..., </a:t>
            </a:r>
            <a:r>
              <a:rPr lang="ru-RU" sz="2000" b="1" dirty="0" smtClean="0">
                <a:solidFill>
                  <a:schemeClr val="bg1"/>
                </a:solidFill>
              </a:rPr>
              <a:t>так... </a:t>
            </a:r>
            <a:r>
              <a:rPr lang="ru-RU" sz="2000" b="1" dirty="0">
                <a:solidFill>
                  <a:schemeClr val="bg1"/>
                </a:solidFill>
              </a:rPr>
              <a:t>связывали разные понятия: части двойного союза должны соединять только однородные члены, выраженные словами одной части речи и отвечающие на один и тот же вопрос.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886764"/>
              </p:ext>
            </p:extLst>
          </p:nvPr>
        </p:nvGraphicFramePr>
        <p:xfrm>
          <a:off x="254000" y="1825625"/>
          <a:ext cx="8559801" cy="388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3267"/>
                <a:gridCol w="2853267"/>
                <a:gridCol w="2853267"/>
              </a:tblGrid>
              <a:tr h="37084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Пример предложения с грамматической ошибкой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35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Комментарий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Правильный вариант построения предложения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1" dirty="0" smtClean="0"/>
                        <a:t>На тему войны созданы не только кинофильмы, но и поставлены замечательные спектакли.</a:t>
                      </a:r>
                    </a:p>
                    <a:p>
                      <a:pPr algn="just"/>
                      <a:r>
                        <a:rPr lang="ru-RU" sz="1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Для нас как интересен об­раз Раскольникова, так и образ Сони Мармеладовой</a:t>
                      </a:r>
                      <a:endParaRPr lang="ru-RU" sz="1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Двойной союз </a:t>
                      </a:r>
                      <a:r>
                        <a:rPr lang="ru-RU" sz="1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«не только..., но и ...»</a:t>
                      </a: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 должен соединять од­нородные члены предложения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1" dirty="0" smtClean="0"/>
                        <a:t>На тему войны не только созданы кинофильмы, но и поставлены замечательные спектакли.</a:t>
                      </a:r>
                    </a:p>
                    <a:p>
                      <a:pPr algn="just"/>
                      <a:r>
                        <a:rPr lang="ru-RU" sz="1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Для нас интересен как об­раз Раскольникова, так и образ Сони Мармеладовой</a:t>
                      </a:r>
                      <a:endParaRPr lang="ru-RU" sz="1800" b="1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10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4765</Words>
  <Application>Microsoft Office PowerPoint</Application>
  <PresentationFormat>Экран (4:3)</PresentationFormat>
  <Paragraphs>473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5" baseType="lpstr">
      <vt:lpstr>Arial</vt:lpstr>
      <vt:lpstr>Calibri</vt:lpstr>
      <vt:lpstr>Calibri Light</vt:lpstr>
      <vt:lpstr>Microsoft Sans Serif</vt:lpstr>
      <vt:lpstr>Times New Roman</vt:lpstr>
      <vt:lpstr>Wingdings</vt:lpstr>
      <vt:lpstr>Тема Office</vt:lpstr>
      <vt:lpstr>Подготовка к ЕГЭ  Задание 8 Синтаксические нормы языка 10-11 классы</vt:lpstr>
      <vt:lpstr>Формулировка задания: установите соответствие между грамматическими ошибками и предложениями, в которых они допущены.</vt:lpstr>
      <vt:lpstr>Типичные грамматические ошибки, связанные с нарушением синтаксических норм русского языка </vt:lpstr>
      <vt:lpstr>Типичные грамматические ошибки, связанные с нарушением синтаксических норм русского языка </vt:lpstr>
      <vt:lpstr>1. Ошибки в построении предложений  с ОДНОРОДНЫМИ ЧЛЕНАМИ</vt:lpstr>
      <vt:lpstr>1.2. Недопустимо в одном предложении при помощи союза И соединять дополнение, выраженное ИМЕНЕМ СУЩЕСТВИТЕЛЬНЫМ, и придаточное предложение.</vt:lpstr>
      <vt:lpstr>1.3. Недопустимо в одном предложении при помощи союза И соединять как однородные члены имя существительное и инфинитив</vt:lpstr>
      <vt:lpstr>1.4. Недопустимо в одном предложении при помощи союза И соединять два сказуемых, если идущее за ними имя существительное грамматически связано только с одним из них</vt:lpstr>
      <vt:lpstr>1.5. Недопустимо, чтобы части двойных союзов не только..., но и...; как ..., так... связывали разные понятия: части двойного союза должны соединять только однородные члены, выраженные словами одной части речи и отвечающие на один и тот же вопрос.</vt:lpstr>
      <vt:lpstr>1.6. Части двойных союзов «не только ..., но и ...»; «как ..., так и...» являются постоянными. </vt:lpstr>
      <vt:lpstr>1.7. Недопустимо, чтобы однородные члены, следующие за обобщающим словом, стояли НЕ в том же падеже, что и обобщающее слово.</vt:lpstr>
      <vt:lpstr>1.8. Недопустимо, чтобы при перечислении однородных членов были опущены разные предлоги.</vt:lpstr>
      <vt:lpstr>2. Ошибки в построении предложений с ПРИЧАСТНЫМИ ОБОРОТАМИ</vt:lpstr>
      <vt:lpstr>2.2. Недопустимо, чтобы определяемое слово и причастие были употреблены в разном роде, числе и падеже</vt:lpstr>
      <vt:lpstr>2.3. Недопустимо употреблять в предложении причастный оборот ПОСЛЕ имени существительного, которое не является определяемым словом для этого причастного оборота.</vt:lpstr>
      <vt:lpstr>3. Ошибки в построении предложений с ДЕЕПРИЧАСТНЫМИ ОБОРОТАМИ.</vt:lpstr>
      <vt:lpstr>Действуйте по следующему алгоритму:</vt:lpstr>
      <vt:lpstr>Задание. Укажите грамматически правильное продолжение предложения.</vt:lpstr>
      <vt:lpstr>Презентация PowerPoint</vt:lpstr>
      <vt:lpstr>4. Ошибки в построении предложений с НЕСОГЛАСОВАННЫМ ПРИЛОЖЕНИЕМ</vt:lpstr>
      <vt:lpstr>5. Ошибки, связанные с неправильным употреблением ПАДЕЖНОЙ ФОРМЫ имени СУЩЕСТВИТЕЛЬНОГО С ПРЕДЛОГОМ</vt:lpstr>
      <vt:lpstr>5.2. После предлога ПО в значении «после чего-либо» имя существительное употребляется в форме предложного падежа.</vt:lpstr>
      <vt:lpstr>5.3. Довольно часто в тестах ЕГЭ в этом задании встречаются предложения, в которых грамматические ошибки допущены в падежной форме имени существительного или местоимения, стоящего после глагола.</vt:lpstr>
      <vt:lpstr>6. Ошибки, связанные с нарушением связи между ПОДЛЕЖАЩИМ и СКАЗУЕМЫМ</vt:lpstr>
      <vt:lpstr>7. Ошибки в построении предложений с КОСВЕННОЙ РЕЧЬЮ.</vt:lpstr>
      <vt:lpstr>8. Ошибки, связанные с нарушением ВИДОВРЕМЕННОЙ СООТНЕСЁННОСТИ ГЛАГОЛЬНЫХ ФОРМ.</vt:lpstr>
      <vt:lpstr>9. Ошибки, связанные с нарушением ПОСТРОЕНИЯ СЛОЖНОГО ПРЕДЛОЖЕНИЯ.</vt:lpstr>
      <vt:lpstr>Задания для самостоятельной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Проверь себя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tatyana.firsova.1973@mail.ru</cp:lastModifiedBy>
  <cp:revision>61</cp:revision>
  <dcterms:created xsi:type="dcterms:W3CDTF">2014-11-21T11:00:06Z</dcterms:created>
  <dcterms:modified xsi:type="dcterms:W3CDTF">2020-08-09T08:32:15Z</dcterms:modified>
</cp:coreProperties>
</file>