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4A0278-E62F-4DF7-A843-CDBEBB74F7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6B8A163-F3F7-46E3-9B0C-91BB4A8B96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0A77DC8-5D64-4382-9A66-DD47EC228F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DFCE5-C7CE-4F0A-BFAF-F09B98C8C304}" type="datetimeFigureOut">
              <a:rPr lang="ru-RU" smtClean="0"/>
              <a:t>12.06.2021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C19D4D2-21BF-4C86-B69E-94706552E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04359B3-0857-4CAC-A00E-684FFBA83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48BE8-9B06-40CC-B2F8-86042B48FF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5750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D246DC-7687-4AFE-AD6A-A32581542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7D51634-8B5A-4EA1-9FB7-55E2260D7A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C19348D-7A95-4CD8-852C-55BF93507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DFCE5-C7CE-4F0A-BFAF-F09B98C8C304}" type="datetimeFigureOut">
              <a:rPr lang="ru-RU" smtClean="0"/>
              <a:t>12.06.2021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6D59226-DBE5-49C9-B75D-68E8C01EC8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F2D252B-D055-432F-8045-80E77B227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48BE8-9B06-40CC-B2F8-86042B48FF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3596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6010D61-126B-4EFE-9A1D-F4C10A23DA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9C213DE-BE97-4A54-B887-0AA81FEB5A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C2CFC9D-62DF-416E-8E04-EDEE2B541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DFCE5-C7CE-4F0A-BFAF-F09B98C8C304}" type="datetimeFigureOut">
              <a:rPr lang="ru-RU" smtClean="0"/>
              <a:t>12.06.2021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69E487C-9875-471B-81DF-F0FFBA76B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CC7DF99-E7A5-4758-84C3-F4ADE8F87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48BE8-9B06-40CC-B2F8-86042B48FF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6717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9ADF0A-2B73-4B20-9B22-9CD09F532E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D613DBD-5545-412A-A473-FF65F8BB1C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3EC5B19-924B-4DD6-83B0-45EE7E168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DFCE5-C7CE-4F0A-BFAF-F09B98C8C304}" type="datetimeFigureOut">
              <a:rPr lang="ru-RU" smtClean="0"/>
              <a:t>12.06.2021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8257B09-8FF9-44F4-83A3-F809DB719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31D458F-0F1A-426B-9586-8F8CF6A68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48BE8-9B06-40CC-B2F8-86042B48FF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84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48673E-AA43-40A8-9EBC-2E93A05C7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3E28ADF-8765-40C0-BA36-91F314F201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3C99B16-9965-4F22-BF97-A03C915E6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DFCE5-C7CE-4F0A-BFAF-F09B98C8C304}" type="datetimeFigureOut">
              <a:rPr lang="ru-RU" smtClean="0"/>
              <a:t>12.06.2021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E7E52ED-A047-447B-A0AE-297668ABD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5D5441D-14AB-4DB6-9894-B262F80DA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48BE8-9B06-40CC-B2F8-86042B48FF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939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B0E26D-4148-43F6-AB5B-08AE173AF7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A1C57CF-A138-4005-849E-17CBC4CDF6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19A2CF1-BDBA-4328-AB19-E8F027519D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1A2B5E1-1F54-4945-9AFF-75EBAD704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DFCE5-C7CE-4F0A-BFAF-F09B98C8C304}" type="datetimeFigureOut">
              <a:rPr lang="ru-RU" smtClean="0"/>
              <a:t>12.06.2021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C88B6EF-2569-4D4F-A85D-85D7C4FDD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1557FAA-3FF2-482E-A1D0-7546C70ED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48BE8-9B06-40CC-B2F8-86042B48FF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5222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01132B-74C3-45C3-B458-DFB1C1BA5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1C7ACF1-8CF4-426D-A1AA-6CA9571921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447A379-4DE1-4EDD-98CB-2C690C301C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019FD88-2368-42C3-8FF5-3C5EFDD6CF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E62B07B-2B58-4F11-836E-0A843ECBEA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3438A5E-CDD1-46BB-9A35-EA3FAF7BD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DFCE5-C7CE-4F0A-BFAF-F09B98C8C304}" type="datetimeFigureOut">
              <a:rPr lang="ru-RU" smtClean="0"/>
              <a:t>12.06.2021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78B6213-C379-4A4C-8289-4293385FD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36A79F6-8F31-46C6-80B6-C8C14379B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48BE8-9B06-40CC-B2F8-86042B48FF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2554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58227F-62F7-49F0-B3AE-31A219164D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43AA19E-EB93-416F-B129-9BBD654253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DFCE5-C7CE-4F0A-BFAF-F09B98C8C304}" type="datetimeFigureOut">
              <a:rPr lang="ru-RU" smtClean="0"/>
              <a:t>12.06.2021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58F60F3-8508-4871-971E-48AE67F8E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07697F5-43AE-43A3-A594-FAFF58BA3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48BE8-9B06-40CC-B2F8-86042B48FF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457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5A59EE3-2A9F-438C-968C-2C576A52B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DFCE5-C7CE-4F0A-BFAF-F09B98C8C304}" type="datetimeFigureOut">
              <a:rPr lang="ru-RU" smtClean="0"/>
              <a:t>12.06.2021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AD6B724-1F14-47AD-9D74-1566DE24A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1D28B31-C292-4EC9-9CBD-DFD72F3E6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48BE8-9B06-40CC-B2F8-86042B48FF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12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4CA060-0096-43BB-8655-BDCE47680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70E44FA-76EA-4BB1-AAA8-BB94385C14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0469CC6-DEB3-41C9-9E16-8234797C15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957AEDE-F786-4760-8477-D14017659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DFCE5-C7CE-4F0A-BFAF-F09B98C8C304}" type="datetimeFigureOut">
              <a:rPr lang="ru-RU" smtClean="0"/>
              <a:t>12.06.2021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4D7BF74-2F57-444E-B10A-D44C416D7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F50AC13-CD22-43A4-BAD1-A2F284648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48BE8-9B06-40CC-B2F8-86042B48FF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5131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480638-8925-43DB-B174-16DC95C549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E3BCAA0-456F-4A97-8BFD-70BEBA50E7D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00AE554-BAF7-40C4-A060-A9B2466055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B524197-34B2-4786-BECE-FA208726A8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DFCE5-C7CE-4F0A-BFAF-F09B98C8C304}" type="datetimeFigureOut">
              <a:rPr lang="ru-RU" smtClean="0"/>
              <a:t>12.06.2021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389160A-6407-47F8-86D6-94E39751A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130FAFD-929D-42FA-A370-A47E5E8CA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48BE8-9B06-40CC-B2F8-86042B48FF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3599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285DDF-1619-4476-BAF9-3A0EA1003E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631FDEF-C3F4-48DC-9528-CB8FEC14D3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BA6B2DE-73A1-43ED-AD5B-C442147A9A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3DFCE5-C7CE-4F0A-BFAF-F09B98C8C304}" type="datetimeFigureOut">
              <a:rPr lang="ru-RU" smtClean="0"/>
              <a:t>12.06.2021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2ACEFF6-E835-4D68-AB9E-423D9675A2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320F037-74CF-49B4-B0ED-391B197396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248BE8-9B06-40CC-B2F8-86042B48FF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473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1A6471C-E653-4A83-AF71-648855F5650C}"/>
              </a:ext>
            </a:extLst>
          </p:cNvPr>
          <p:cNvSpPr/>
          <p:nvPr/>
        </p:nvSpPr>
        <p:spPr>
          <a:xfrm>
            <a:off x="3125754" y="167951"/>
            <a:ext cx="595293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/>
              <a:t>Россия и Запад в 17 веке.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117E78C-8B3E-4A65-A3A5-D1F9DA8830B8}"/>
              </a:ext>
            </a:extLst>
          </p:cNvPr>
          <p:cNvSpPr txBox="1"/>
          <p:nvPr/>
        </p:nvSpPr>
        <p:spPr>
          <a:xfrm>
            <a:off x="4357396" y="6251510"/>
            <a:ext cx="4907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Курносов Ю.Б. – учитель истории.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91E6B30-6EE1-417B-A2A7-9C75746F86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3796" y="944111"/>
            <a:ext cx="7744408" cy="514745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544B56E-9DBA-4F74-AE0A-69C6F5CD93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9862" y="4786604"/>
            <a:ext cx="1658342" cy="130495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7D0CE23-1D04-4282-BC26-6BAC12A479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236450" y="4786604"/>
            <a:ext cx="1658341" cy="1304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69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3FA9A07-5930-467F-85B1-692F61487D35}"/>
              </a:ext>
            </a:extLst>
          </p:cNvPr>
          <p:cNvSpPr txBox="1"/>
          <p:nvPr/>
        </p:nvSpPr>
        <p:spPr>
          <a:xfrm>
            <a:off x="214604" y="307910"/>
            <a:ext cx="11859207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                    Вопросы на повторение изученной темы:</a:t>
            </a:r>
          </a:p>
          <a:p>
            <a:r>
              <a:rPr lang="ru-RU" sz="3200" b="1" dirty="0"/>
              <a:t>1. Объясните выражение: «</a:t>
            </a:r>
            <a:r>
              <a:rPr lang="ru-RU" sz="3200" b="1" dirty="0">
                <a:ea typeface="Times New Roman" panose="02020603050405020304" pitchFamily="18" charset="0"/>
              </a:rPr>
              <a:t>слепое поклонение всему западному.»</a:t>
            </a:r>
          </a:p>
          <a:p>
            <a:r>
              <a:rPr lang="ru-RU" sz="3200" b="1" dirty="0"/>
              <a:t>2. Какие </a:t>
            </a:r>
            <a:r>
              <a:rPr lang="ru-RU" sz="3200" b="1" dirty="0">
                <a:ea typeface="Calibri" panose="020F0502020204030204" pitchFamily="34" charset="0"/>
                <a:cs typeface="Times New Roman" panose="02020603050405020304" pitchFamily="18" charset="0"/>
              </a:rPr>
              <a:t>иноземные новинки вызывали интерес у русской знати?</a:t>
            </a:r>
          </a:p>
          <a:p>
            <a:r>
              <a:rPr lang="ru-RU" sz="3200" b="1" dirty="0">
                <a:cs typeface="Times New Roman" panose="02020603050405020304" pitchFamily="18" charset="0"/>
              </a:rPr>
              <a:t>3. Кем были западные переселенцы в Россию в 17 веке?</a:t>
            </a:r>
          </a:p>
          <a:p>
            <a:r>
              <a:rPr lang="ru-RU" sz="3200" b="1" dirty="0">
                <a:cs typeface="Times New Roman" panose="02020603050405020304" pitchFamily="18" charset="0"/>
              </a:rPr>
              <a:t>4. От чего оберегалась </a:t>
            </a:r>
            <a:r>
              <a:rPr lang="ru-RU" sz="3200" b="1" dirty="0">
                <a:ea typeface="Calibri" panose="020F0502020204030204" pitchFamily="34" charset="0"/>
                <a:cs typeface="Times New Roman" panose="02020603050405020304" pitchFamily="18" charset="0"/>
              </a:rPr>
              <a:t>русская духовная культура</a:t>
            </a:r>
          </a:p>
          <a:p>
            <a:r>
              <a:rPr lang="ru-RU" sz="3200" b="1" dirty="0">
                <a:ea typeface="Calibri" panose="020F0502020204030204" pitchFamily="34" charset="0"/>
                <a:cs typeface="Times New Roman" panose="02020603050405020304" pitchFamily="18" charset="0"/>
              </a:rPr>
              <a:t>российской политической и церковной элитой? </a:t>
            </a:r>
          </a:p>
          <a:p>
            <a:r>
              <a:rPr lang="ru-RU" sz="3200" b="1" dirty="0">
                <a:cs typeface="Times New Roman" panose="02020603050405020304" pitchFamily="18" charset="0"/>
              </a:rPr>
              <a:t>5. Как в 17 веке российские власти относились к иностранцам?</a:t>
            </a:r>
          </a:p>
          <a:p>
            <a:r>
              <a:rPr lang="ru-RU" sz="3200" b="1" dirty="0">
                <a:cs typeface="Times New Roman" panose="02020603050405020304" pitchFamily="18" charset="0"/>
              </a:rPr>
              <a:t>6. Как в 17 веке россияне относились к иностранцам?</a:t>
            </a:r>
          </a:p>
          <a:p>
            <a:r>
              <a:rPr lang="ru-RU" sz="3200" b="1" dirty="0">
                <a:cs typeface="Times New Roman" panose="02020603050405020304" pitchFamily="18" charset="0"/>
              </a:rPr>
              <a:t>7. Как в 17 веке Русская Православная Церковь относилась к иностранцам?</a:t>
            </a:r>
          </a:p>
          <a:p>
            <a:r>
              <a:rPr lang="ru-RU" sz="3200" b="1" dirty="0">
                <a:cs typeface="Times New Roman" panose="02020603050405020304" pitchFamily="18" charset="0"/>
              </a:rPr>
              <a:t>8. Можно ли утверждать об отсталости России 17 века по сравнению с Западом?</a:t>
            </a:r>
          </a:p>
          <a:p>
            <a:endParaRPr lang="ru-RU" sz="3200" b="1" dirty="0">
              <a:cs typeface="Times New Roman" panose="02020603050405020304" pitchFamily="18" charset="0"/>
            </a:endParaRPr>
          </a:p>
          <a:p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763290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B2BC2C1-8A74-49B7-9B07-40C6A97370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8624" y="360808"/>
            <a:ext cx="8854751" cy="639455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0438505-B9C0-47D6-B9C3-2BA7C0C33095}"/>
              </a:ext>
            </a:extLst>
          </p:cNvPr>
          <p:cNvSpPr txBox="1"/>
          <p:nvPr/>
        </p:nvSpPr>
        <p:spPr>
          <a:xfrm>
            <a:off x="4823927" y="111967"/>
            <a:ext cx="3489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Карта Европы 17 века.</a:t>
            </a:r>
          </a:p>
        </p:txBody>
      </p:sp>
    </p:spTree>
    <p:extLst>
      <p:ext uri="{BB962C8B-B14F-4D97-AF65-F5344CB8AC3E}">
        <p14:creationId xmlns:p14="http://schemas.microsoft.com/office/powerpoint/2010/main" val="30512124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4CE391E-20D9-460D-9DE2-6A5750E9AAD2}"/>
              </a:ext>
            </a:extLst>
          </p:cNvPr>
          <p:cNvSpPr/>
          <p:nvPr/>
        </p:nvSpPr>
        <p:spPr>
          <a:xfrm>
            <a:off x="6176864" y="167951"/>
            <a:ext cx="5868955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XVII веке Россия завязала тесные торговые и дипломатические отношения со странами Западной Европы, стала перенимать европейские достижения в науке, технике, культуре. До определенной поры это перенимание не затрагивало основ русской культуры; Россия развивалась самостоятельно, усвоение западно-европейского опыта шло естественным путем, без крайностей, в рамках спокойного внимания к чужим достижениям. Русь никогда не страдала болезнью национальной замкнутости. </a:t>
            </a:r>
            <a:endParaRPr lang="ru-RU" sz="2400" b="1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9E617FC-F0E0-4EB9-B025-587F8C740D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087" y="167951"/>
            <a:ext cx="5156223" cy="6557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819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D81A17D-5E5A-4763-9FA7-60DD1881D671}"/>
              </a:ext>
            </a:extLst>
          </p:cNvPr>
          <p:cNvSpPr/>
          <p:nvPr/>
        </p:nvSpPr>
        <p:spPr>
          <a:xfrm>
            <a:off x="158620" y="121298"/>
            <a:ext cx="9470572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 середины XV в. происходил интенсивный культурный обмен между русскими и греками, болгарами, сербами. У восточных и южных славян существовали единая письменность, единый церковно-славянский литературный язык, которым пользовались также молдаване и валахи. Западно-европейское влияние проникало на Русь через "фильтр" византийской культуры. В середине XV в. в результате османской агрессии Византия пала и южные славяне потеряли государственную независимость. Условия культурного обмена России с внешним миром существенно изменились, теперь этот обмен шел через Литву и Польшу. Хозяйственная стабилизация в России, развитие товарно-денежных отношений, интенсивное складывание общероссийского рынка на протяжении XVII в. - все это требовало обращения к техническим достижениям Запада. </a:t>
            </a:r>
            <a:endParaRPr lang="ru-RU" sz="2400" b="1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662888C-FCC8-46C6-B349-CB27C25ADA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872291" y="2207073"/>
            <a:ext cx="3957657" cy="2443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3344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EEFF8E9-87F0-4F3B-ABE8-AF7443921F21}"/>
              </a:ext>
            </a:extLst>
          </p:cNvPr>
          <p:cNvSpPr/>
          <p:nvPr/>
        </p:nvSpPr>
        <p:spPr>
          <a:xfrm>
            <a:off x="289249" y="559837"/>
            <a:ext cx="11793893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Правительство Михаила Романова не делало проблемы из заимствования европейского технологического и экономического опыта. При этом русская духовная культура оберегалась от западно-христианских влияний. Слишком свежи были в памяти людей события Смутного времени и роль в них иностранцев. Поиск политических и экономических решений, исходивших из реальных возможностей, был характерен для правительства Алексея Михайловича. Результаты этого поиска были успешными в военном деле, в дипломатии, в строительстве первых мануфактур. В XVII в. положение Московской Руси было во многих отношениях лучше, чем европейских государств. XVII в. для Европы - это время кровопролитной Тридцатилетней войны, принесшей народам разорение, голод и вымирание (результатом войны, к примеру, в Германии стало сокращение численности населения с 18 миллионов до 4 миллионов).</a:t>
            </a:r>
            <a:endParaRPr lang="ru-RU" sz="2400" b="1" dirty="0"/>
          </a:p>
          <a:p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926951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F865B40-8BE0-4BB9-8A8B-AEA4FB0BB26F}"/>
              </a:ext>
            </a:extLst>
          </p:cNvPr>
          <p:cNvSpPr/>
          <p:nvPr/>
        </p:nvSpPr>
        <p:spPr>
          <a:xfrm>
            <a:off x="7427166" y="111967"/>
            <a:ext cx="4646645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 Голландии, германских княжеств, других стран шел поток переселенцев в Россию. Это были купцы, предприниматели, наемные солдаты и офицеры, которым московское правительство платило хорошие деньги. Часть эмигрантов не хотела рвать с прежними привычками и обычаями. Немецкая слобода на реке Яузе под Москвой стала "уголком Западной Европы в самом сердце Московии". </a:t>
            </a:r>
            <a:endParaRPr lang="ru-RU" sz="2400" b="1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335A3DE-8116-427F-B245-2730B3FAB6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89" y="302017"/>
            <a:ext cx="7254600" cy="6253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5600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B0B12EB-7CE9-4B01-806B-1AB7994BD2AB}"/>
              </a:ext>
            </a:extLst>
          </p:cNvPr>
          <p:cNvSpPr/>
          <p:nvPr/>
        </p:nvSpPr>
        <p:spPr>
          <a:xfrm>
            <a:off x="205273" y="149290"/>
            <a:ext cx="5890727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Многие иноземные новинки - театр, балы, наряды, кулинарные блюда - вызывали интерес у русской знати. Некоторые влиятельные вельможи из царского окружения - Нарышкин, </a:t>
            </a:r>
            <a:r>
              <a:rPr lang="ru-RU" sz="2400" b="1" dirty="0" err="1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Артамон</a:t>
            </a:r>
            <a:r>
              <a:rPr lang="ru-RU" sz="2400" b="1" dirty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Матвеев - становились сторонниками распространения европейских обычаев, устраивали свои дома на "заморский манер", носили западное платье, брили бороды и т. п. При этом Нарышкин, Матвеев, так же как видные деятели 80-х годов XVII в. Василий Голицын, Головин, были людьми патриотически настроенными.</a:t>
            </a:r>
            <a:endParaRPr lang="ru-RU" sz="2400" b="1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39E0630-0722-4FF6-A4F7-78ABACFF1E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6387" y="1460438"/>
            <a:ext cx="5890727" cy="3937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56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6FF7D38-2BFC-4112-9A7E-1E48BE96CD07}"/>
              </a:ext>
            </a:extLst>
          </p:cNvPr>
          <p:cNvSpPr/>
          <p:nvPr/>
        </p:nvSpPr>
        <p:spPr>
          <a:xfrm>
            <a:off x="4814596" y="205273"/>
            <a:ext cx="7221894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Georgia" panose="02040502050405020303" pitchFamily="18" charset="0"/>
                <a:ea typeface="Times New Roman" panose="02020603050405020304" pitchFamily="18" charset="0"/>
              </a:rPr>
              <a:t>Им было чуждо слепое поклонение всему западному, присущее таким ярым западникам, как князь Хворостинин, который говорил, что "в Москве народ глуп". Такие государственные деятели, как начальник Посольского приказа Афанасий </a:t>
            </a:r>
            <a:r>
              <a:rPr lang="ru-RU" sz="2400" b="1" dirty="0" err="1">
                <a:latin typeface="Georgia" panose="02040502050405020303" pitchFamily="18" charset="0"/>
                <a:ea typeface="Times New Roman" panose="02020603050405020304" pitchFamily="18" charset="0"/>
              </a:rPr>
              <a:t>Ордин</a:t>
            </a:r>
            <a:r>
              <a:rPr lang="ru-RU" sz="2400" b="1" dirty="0">
                <a:latin typeface="Georgia" panose="02040502050405020303" pitchFamily="18" charset="0"/>
                <a:ea typeface="Times New Roman" panose="02020603050405020304" pitchFamily="18" charset="0"/>
              </a:rPr>
              <a:t> - Нащокин и ближайший советник царя Алексей Ртищев, полагали, что на западный манер надо было переделывать многое, но не все. </a:t>
            </a:r>
            <a:r>
              <a:rPr lang="ru-RU" sz="2400" b="1" dirty="0" err="1">
                <a:latin typeface="Georgia" panose="02040502050405020303" pitchFamily="18" charset="0"/>
                <a:ea typeface="Times New Roman" panose="02020603050405020304" pitchFamily="18" charset="0"/>
              </a:rPr>
              <a:t>Ордин</a:t>
            </a:r>
            <a:r>
              <a:rPr lang="ru-RU" sz="2400" b="1" dirty="0">
                <a:latin typeface="Georgia" panose="02040502050405020303" pitchFamily="18" charset="0"/>
                <a:ea typeface="Times New Roman" panose="02020603050405020304" pitchFamily="18" charset="0"/>
              </a:rPr>
              <a:t> - Нащокин говорил: "Доброму не стыдно навыкать со стороны у чужих... Иноземное платье... не по нас, а наше не по них". О необходимости соблюдения меры в перенимании европейских порядков писал и живший в России хорват Крижанич.</a:t>
            </a:r>
            <a:endParaRPr lang="ru-RU" sz="2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FD14DE2-7B5E-42FD-A6B8-36B88479BB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10" y="412348"/>
            <a:ext cx="4467292" cy="6033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8932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8803AD7-0856-41A1-9BF7-9CEC84D5EF7B}"/>
              </a:ext>
            </a:extLst>
          </p:cNvPr>
          <p:cNvSpPr txBox="1"/>
          <p:nvPr/>
        </p:nvSpPr>
        <p:spPr>
          <a:xfrm>
            <a:off x="410548" y="233265"/>
            <a:ext cx="1170991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                                                           Термины:</a:t>
            </a:r>
          </a:p>
          <a:p>
            <a:r>
              <a:rPr lang="ru-RU" sz="2800" b="1" dirty="0">
                <a:solidFill>
                  <a:srgbClr val="333333"/>
                </a:solidFill>
                <a:ea typeface="Times New Roman" panose="02020603050405020304" pitchFamily="18" charset="0"/>
              </a:rPr>
              <a:t>приказ  </a:t>
            </a:r>
            <a:r>
              <a:rPr lang="ru-RU" sz="2800" b="1" dirty="0">
                <a:solidFill>
                  <a:srgbClr val="33333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знать  вельможа  предприниматель  эмигрант  слобода  офицер  солдат  дипломатия  мануфактура  правительство  агрессия  наука  царь  культура  политика  дипломатия  государство  промышленность  закон</a:t>
            </a:r>
            <a:endParaRPr lang="ru-RU" sz="2800" b="1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55041D6-3FBB-41D4-9A54-9DC24012B8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6040" y="2167350"/>
            <a:ext cx="6699920" cy="445738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A25196D-5085-405D-8006-9B2299EE63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3404" y="5185390"/>
            <a:ext cx="2907771" cy="143934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1D0B30B-4D5E-4A21-B2C6-A62036B73E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20825" y="5185389"/>
            <a:ext cx="2907772" cy="1439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2713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710</Words>
  <Application>Microsoft Office PowerPoint</Application>
  <PresentationFormat>Широкоэкранный</PresentationFormat>
  <Paragraphs>21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Georgia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17</cp:revision>
  <dcterms:created xsi:type="dcterms:W3CDTF">2021-01-10T12:16:30Z</dcterms:created>
  <dcterms:modified xsi:type="dcterms:W3CDTF">2021-06-12T07:26:29Z</dcterms:modified>
</cp:coreProperties>
</file>