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notesMasterIdLst>
    <p:notesMasterId r:id="rId34"/>
  </p:notesMasterIdLst>
  <p:sldIdLst>
    <p:sldId id="256" r:id="rId2"/>
    <p:sldId id="295" r:id="rId3"/>
    <p:sldId id="263" r:id="rId4"/>
    <p:sldId id="257" r:id="rId5"/>
    <p:sldId id="258" r:id="rId6"/>
    <p:sldId id="259" r:id="rId7"/>
    <p:sldId id="271" r:id="rId8"/>
    <p:sldId id="260" r:id="rId9"/>
    <p:sldId id="268" r:id="rId10"/>
    <p:sldId id="261" r:id="rId11"/>
    <p:sldId id="266" r:id="rId12"/>
    <p:sldId id="273" r:id="rId13"/>
    <p:sldId id="275" r:id="rId14"/>
    <p:sldId id="274" r:id="rId15"/>
    <p:sldId id="294" r:id="rId16"/>
    <p:sldId id="277" r:id="rId17"/>
    <p:sldId id="278" r:id="rId18"/>
    <p:sldId id="279" r:id="rId19"/>
    <p:sldId id="280" r:id="rId20"/>
    <p:sldId id="281" r:id="rId21"/>
    <p:sldId id="282" r:id="rId22"/>
    <p:sldId id="283" r:id="rId23"/>
    <p:sldId id="284" r:id="rId24"/>
    <p:sldId id="285" r:id="rId25"/>
    <p:sldId id="286" r:id="rId26"/>
    <p:sldId id="287" r:id="rId27"/>
    <p:sldId id="288" r:id="rId28"/>
    <p:sldId id="289" r:id="rId29"/>
    <p:sldId id="291" r:id="rId30"/>
    <p:sldId id="292" r:id="rId31"/>
    <p:sldId id="290" r:id="rId32"/>
    <p:sldId id="293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036" autoAdjust="0"/>
    <p:restoredTop sz="94660"/>
  </p:normalViewPr>
  <p:slideViewPr>
    <p:cSldViewPr>
      <p:cViewPr varScale="1">
        <p:scale>
          <a:sx n="69" d="100"/>
          <a:sy n="69" d="100"/>
        </p:scale>
        <p:origin x="-90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760A6B-8266-4B64-87E1-9A8F907B5CD2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0C3E84-F2BD-4A31-BF26-4687B07BD9C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931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altLang="ru-RU" smtClean="0">
                <a:latin typeface="Arial" charset="0"/>
              </a:rPr>
              <a:t>Написав поэму «Двенадцать». Блок воскликнул: </a:t>
            </a:r>
            <a:r>
              <a:rPr lang="ru-RU" altLang="ru-RU" b="1" i="1" smtClean="0">
                <a:latin typeface="Arial" charset="0"/>
              </a:rPr>
              <a:t>«Сегодня я - гений!». «Двенадцать» - какие бы они ни были - это лучшее, что я написал. Потому что тогда я жил современностью</a:t>
            </a:r>
            <a:r>
              <a:rPr lang="ru-RU" altLang="ru-RU" smtClean="0">
                <a:latin typeface="Arial" charset="0"/>
              </a:rPr>
              <a:t>»,  - утверждал поэт</a:t>
            </a:r>
            <a:r>
              <a:rPr lang="ru-RU" altLang="ru-RU" smtClean="0"/>
              <a:t>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altLang="ru-RU" smtClean="0">
                <a:latin typeface="Arial" charset="0"/>
              </a:rPr>
              <a:t>Ветер, вьюга, снег - постоянные блоковские мотивы; символика цвета «Черный вечер. / Белый снег», кровавый флаг; число «двенадцать», «пес безродный», Христос.</a:t>
            </a:r>
            <a:r>
              <a:rPr lang="ru-RU" altLang="ru-RU" smtClean="0"/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990600"/>
            <a:ext cx="76200" cy="5105400"/>
          </a:xfrm>
          <a:prstGeom prst="rect">
            <a:avLst/>
          </a:prstGeom>
          <a:solidFill>
            <a:schemeClr val="bg2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/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381000" y="304800"/>
            <a:ext cx="8391525" cy="5791200"/>
            <a:chOff x="240" y="192"/>
            <a:chExt cx="5286" cy="3648"/>
          </a:xfrm>
        </p:grpSpPr>
        <p:sp>
          <p:nvSpPr>
            <p:cNvPr id="6" name="Rectangle 9"/>
            <p:cNvSpPr>
              <a:spLocks noChangeArrowheads="1"/>
            </p:cNvSpPr>
            <p:nvPr/>
          </p:nvSpPr>
          <p:spPr bwMode="auto">
            <a:xfrm flipV="1">
              <a:off x="5236" y="192"/>
              <a:ext cx="288" cy="2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>
                <a:defRPr/>
              </a:pPr>
              <a:endParaRPr lang="ru-RU" sz="2400"/>
            </a:p>
          </p:txBody>
        </p:sp>
        <p:sp>
          <p:nvSpPr>
            <p:cNvPr id="7" name="Rectangle 10"/>
            <p:cNvSpPr>
              <a:spLocks noChangeArrowheads="1"/>
            </p:cNvSpPr>
            <p:nvPr/>
          </p:nvSpPr>
          <p:spPr bwMode="auto">
            <a:xfrm flipV="1">
              <a:off x="240" y="192"/>
              <a:ext cx="5004" cy="288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/>
            </a:p>
          </p:txBody>
        </p:sp>
        <p:sp>
          <p:nvSpPr>
            <p:cNvPr id="8" name="Rectangle 11"/>
            <p:cNvSpPr>
              <a:spLocks noChangeArrowheads="1"/>
            </p:cNvSpPr>
            <p:nvPr/>
          </p:nvSpPr>
          <p:spPr bwMode="auto">
            <a:xfrm flipV="1">
              <a:off x="240" y="480"/>
              <a:ext cx="500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rot="10800000" wrap="none" anchor="ctr"/>
            <a:lstStyle/>
            <a:p>
              <a:pPr algn="ctr">
                <a:defRPr/>
              </a:pPr>
              <a:endParaRPr lang="ru-RU" sz="2400"/>
            </a:p>
          </p:txBody>
        </p:sp>
        <p:sp>
          <p:nvSpPr>
            <p:cNvPr id="9" name="Rectangle 12"/>
            <p:cNvSpPr>
              <a:spLocks noChangeArrowheads="1"/>
            </p:cNvSpPr>
            <p:nvPr/>
          </p:nvSpPr>
          <p:spPr bwMode="auto">
            <a:xfrm flipV="1">
              <a:off x="5242" y="480"/>
              <a:ext cx="282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/>
            </a:p>
          </p:txBody>
        </p:sp>
        <p:sp>
          <p:nvSpPr>
            <p:cNvPr id="10" name="Line 13"/>
            <p:cNvSpPr>
              <a:spLocks noChangeShapeType="1"/>
            </p:cNvSpPr>
            <p:nvPr/>
          </p:nvSpPr>
          <p:spPr bwMode="auto">
            <a:xfrm flipH="1">
              <a:off x="480" y="2256"/>
              <a:ext cx="484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Rectangle 14"/>
            <p:cNvSpPr>
              <a:spLocks noChangeArrowheads="1"/>
            </p:cNvSpPr>
            <p:nvPr/>
          </p:nvSpPr>
          <p:spPr bwMode="auto">
            <a:xfrm>
              <a:off x="240" y="192"/>
              <a:ext cx="5286" cy="3648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/>
            </a:p>
          </p:txBody>
        </p:sp>
      </p:grpSp>
      <p:sp>
        <p:nvSpPr>
          <p:cNvPr id="9318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1371600"/>
            <a:ext cx="7696200" cy="2057400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9318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765550"/>
            <a:ext cx="7696200" cy="20574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>
                <a:latin typeface="Arial" charset="0"/>
              </a:defRPr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2" name="Rectangle 5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 smtClean="0"/>
            </a:lvl1pPr>
          </a:lstStyle>
          <a:p>
            <a:fld id="{765434D0-38FA-49FC-B54A-834E0B50C7B3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13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14" name="Rectangle 7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 b="1" smtClean="0"/>
            </a:lvl1pPr>
          </a:lstStyle>
          <a:p>
            <a:fld id="{736E87DF-2116-4A13-BE79-04B652CC8E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5434D0-38FA-49FC-B54A-834E0B50C7B3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6E87DF-2116-4A13-BE79-04B652CC8E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7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7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5434D0-38FA-49FC-B54A-834E0B50C7B3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6E87DF-2116-4A13-BE79-04B652CC8E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24300"/>
            <a:ext cx="8229600" cy="21717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3F97E-7380-4227-B1AF-C3F2FE40F0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109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5EA50D-30D9-4C6B-BC00-9AC6130594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4794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5434D0-38FA-49FC-B54A-834E0B50C7B3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6E87DF-2116-4A13-BE79-04B652CC8E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5434D0-38FA-49FC-B54A-834E0B50C7B3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6E87DF-2116-4A13-BE79-04B652CC8E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828800"/>
            <a:ext cx="4038600" cy="43021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5434D0-38FA-49FC-B54A-834E0B50C7B3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6E87DF-2116-4A13-BE79-04B652CC8E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5434D0-38FA-49FC-B54A-834E0B50C7B3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6E87DF-2116-4A13-BE79-04B652CC8E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5434D0-38FA-49FC-B54A-834E0B50C7B3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6E87DF-2116-4A13-BE79-04B652CC8E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5434D0-38FA-49FC-B54A-834E0B50C7B3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6E87DF-2116-4A13-BE79-04B652CC8E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5434D0-38FA-49FC-B54A-834E0B50C7B3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6E87DF-2116-4A13-BE79-04B652CC8E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65434D0-38FA-49FC-B54A-834E0B50C7B3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6E87DF-2116-4A13-BE79-04B652CC8E7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828800"/>
            <a:ext cx="8229600" cy="430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921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1676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smtClean="0">
                <a:latin typeface="Arial" charset="0"/>
              </a:defRPr>
            </a:lvl1pPr>
          </a:lstStyle>
          <a:p>
            <a:fld id="{765434D0-38FA-49FC-B54A-834E0B50C7B3}" type="datetimeFigureOut">
              <a:rPr lang="ru-RU" smtClean="0"/>
              <a:t>12.06.2021</a:t>
            </a:fld>
            <a:endParaRPr lang="ru-RU"/>
          </a:p>
        </p:txBody>
      </p:sp>
      <p:sp>
        <p:nvSpPr>
          <p:cNvPr id="921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smtClean="0">
                <a:latin typeface="Arial" charset="0"/>
              </a:defRPr>
            </a:lvl1pPr>
          </a:lstStyle>
          <a:p>
            <a:endParaRPr lang="ru-RU"/>
          </a:p>
        </p:txBody>
      </p:sp>
      <p:sp>
        <p:nvSpPr>
          <p:cNvPr id="921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smtClean="0">
                <a:latin typeface="Arial" charset="0"/>
              </a:defRPr>
            </a:lvl1pPr>
          </a:lstStyle>
          <a:p>
            <a:fld id="{736E87DF-2116-4A13-BE79-04B652CC8E7D}" type="slidenum">
              <a:rPr lang="ru-RU" smtClean="0"/>
              <a:t>‹#›</a:t>
            </a:fld>
            <a:endParaRPr lang="ru-RU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279400" y="152400"/>
            <a:ext cx="8686800" cy="1600200"/>
            <a:chOff x="176" y="96"/>
            <a:chExt cx="5472" cy="1008"/>
          </a:xfrm>
        </p:grpSpPr>
        <p:sp>
          <p:nvSpPr>
            <p:cNvPr id="92168" name="Line 8"/>
            <p:cNvSpPr>
              <a:spLocks noChangeShapeType="1"/>
            </p:cNvSpPr>
            <p:nvPr/>
          </p:nvSpPr>
          <p:spPr bwMode="auto">
            <a:xfrm flipH="1">
              <a:off x="288" y="1104"/>
              <a:ext cx="5232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2169" name="Rectangle 9"/>
            <p:cNvSpPr>
              <a:spLocks noChangeArrowheads="1"/>
            </p:cNvSpPr>
            <p:nvPr/>
          </p:nvSpPr>
          <p:spPr bwMode="auto">
            <a:xfrm>
              <a:off x="5504" y="96"/>
              <a:ext cx="144" cy="144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/>
            </a:p>
          </p:txBody>
        </p:sp>
        <p:sp>
          <p:nvSpPr>
            <p:cNvPr id="92170" name="Rectangle 10"/>
            <p:cNvSpPr>
              <a:spLocks noChangeArrowheads="1"/>
            </p:cNvSpPr>
            <p:nvPr/>
          </p:nvSpPr>
          <p:spPr bwMode="auto">
            <a:xfrm>
              <a:off x="176" y="96"/>
              <a:ext cx="5326" cy="144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/>
            </a:p>
          </p:txBody>
        </p:sp>
        <p:sp>
          <p:nvSpPr>
            <p:cNvPr id="92171" name="Rectangle 11"/>
            <p:cNvSpPr>
              <a:spLocks noChangeArrowheads="1"/>
            </p:cNvSpPr>
            <p:nvPr/>
          </p:nvSpPr>
          <p:spPr bwMode="auto">
            <a:xfrm>
              <a:off x="176" y="240"/>
              <a:ext cx="5326" cy="88"/>
            </a:xfrm>
            <a:prstGeom prst="rect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/>
            </a:p>
          </p:txBody>
        </p:sp>
        <p:sp>
          <p:nvSpPr>
            <p:cNvPr id="92172" name="Rectangle 12"/>
            <p:cNvSpPr>
              <a:spLocks noChangeArrowheads="1"/>
            </p:cNvSpPr>
            <p:nvPr/>
          </p:nvSpPr>
          <p:spPr bwMode="auto">
            <a:xfrm>
              <a:off x="5504" y="241"/>
              <a:ext cx="144" cy="86"/>
            </a:xfrm>
            <a:prstGeom prst="rect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lang="ru-RU" sz="240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</p:sldLayoutIdLst>
  <p:timing>
    <p:tnLst>
      <p:par>
        <p:cTn id="1" dur="indefinite" restart="never" nodeType="tmRoot"/>
      </p:par>
    </p:tnLst>
  </p:timing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469900" indent="-469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0000"/>
        <a:buFont typeface="Wingdings" pitchFamily="2" charset="2"/>
        <a:buChar char="o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908050" indent="-436563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377950" indent="-468313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o"/>
        <a:defRPr sz="2400">
          <a:solidFill>
            <a:schemeClr val="tx1"/>
          </a:solidFill>
          <a:latin typeface="+mn-lt"/>
        </a:defRPr>
      </a:lvl3pPr>
      <a:lvl4pPr marL="1827213" indent="-4381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297113" indent="-46831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5pPr>
      <a:lvl6pPr marL="2754313" indent="-46831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6pPr>
      <a:lvl7pPr marL="3211513" indent="-46831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7pPr>
      <a:lvl8pPr marL="3668713" indent="-46831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8pPr>
      <a:lvl9pPr marL="4125913" indent="-468313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o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7263" y="764704"/>
            <a:ext cx="8640960" cy="2595025"/>
          </a:xfrm>
        </p:spPr>
        <p:txBody>
          <a:bodyPr>
            <a:normAutofit/>
          </a:bodyPr>
          <a:lstStyle/>
          <a:p>
            <a:pPr algn="ctr"/>
            <a:r>
              <a:rPr lang="ru-RU" sz="4400" b="1" i="1" dirty="0">
                <a:latin typeface="+mn-lt"/>
              </a:rPr>
              <a:t>Поэма А. А. Блока «Двенадцать» </a:t>
            </a:r>
            <a:r>
              <a:rPr lang="ru-RU" sz="4400" b="1" i="1" dirty="0" smtClean="0">
                <a:latin typeface="+mn-lt"/>
              </a:rPr>
              <a:t/>
            </a:r>
            <a:br>
              <a:rPr lang="ru-RU" sz="4400" b="1" i="1" dirty="0" smtClean="0">
                <a:latin typeface="+mn-lt"/>
              </a:rPr>
            </a:br>
            <a:r>
              <a:rPr lang="ru-RU" sz="4400" b="1" i="1" dirty="0" smtClean="0">
                <a:latin typeface="+mn-lt"/>
              </a:rPr>
              <a:t>(</a:t>
            </a:r>
            <a:r>
              <a:rPr lang="ru-RU" sz="4400" b="1" i="1" dirty="0">
                <a:latin typeface="+mn-lt"/>
              </a:rPr>
              <a:t>1918</a:t>
            </a:r>
            <a:r>
              <a:rPr lang="ru-RU" sz="4400" b="1" i="1" dirty="0" smtClean="0">
                <a:latin typeface="+mn-lt"/>
              </a:rPr>
              <a:t>)</a:t>
            </a:r>
            <a:endParaRPr lang="ru-RU" sz="4400" i="1" dirty="0">
              <a:latin typeface="+mn-lt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55576" y="3429000"/>
            <a:ext cx="7992888" cy="2057400"/>
          </a:xfrm>
        </p:spPr>
        <p:txBody>
          <a:bodyPr/>
          <a:lstStyle/>
          <a:p>
            <a:r>
              <a:rPr lang="ru-RU" sz="3200" b="1" dirty="0">
                <a:latin typeface="Monotype Corsiva" pitchFamily="66" charset="0"/>
              </a:rPr>
              <a:t>Стилистические, жанровые и композиционные особенности </a:t>
            </a:r>
            <a:r>
              <a:rPr lang="ru-RU" sz="3200" b="1" dirty="0" smtClean="0">
                <a:latin typeface="Monotype Corsiva" pitchFamily="66" charset="0"/>
              </a:rPr>
              <a:t> поэмы    </a:t>
            </a:r>
            <a:r>
              <a:rPr lang="ru-RU" sz="3200" b="1" dirty="0">
                <a:latin typeface="Monotype Corsiva" pitchFamily="66" charset="0"/>
              </a:rPr>
              <a:t>А. А. Блока  «Двенадцать».</a:t>
            </a:r>
            <a:endParaRPr lang="ru-RU" sz="3200" dirty="0"/>
          </a:p>
          <a:p>
            <a:endParaRPr lang="ru-RU" dirty="0"/>
          </a:p>
        </p:txBody>
      </p:sp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2">
            <a:lum bright="-12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3" y="5013176"/>
            <a:ext cx="4679999" cy="1698599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5072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315200" cy="1154097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Лексика поэмы разнообразна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16832"/>
            <a:ext cx="8280920" cy="4680520"/>
          </a:xfrm>
        </p:spPr>
        <p:txBody>
          <a:bodyPr>
            <a:normAutofit lnSpcReduction="10000"/>
          </a:bodyPr>
          <a:lstStyle/>
          <a:p>
            <a:r>
              <a:rPr lang="ru-RU" sz="2600" dirty="0" smtClean="0"/>
              <a:t>разговорный </a:t>
            </a:r>
            <a:r>
              <a:rPr lang="ru-RU" sz="2600" dirty="0"/>
              <a:t>язык с просторечиями: «Что, дружок, оторопел?»; </a:t>
            </a:r>
            <a:endParaRPr lang="ru-RU" sz="2600" dirty="0" smtClean="0"/>
          </a:p>
          <a:p>
            <a:r>
              <a:rPr lang="ru-RU" sz="2600" dirty="0" smtClean="0"/>
              <a:t> </a:t>
            </a:r>
            <a:r>
              <a:rPr lang="ru-RU" sz="2600" dirty="0"/>
              <a:t>искажения слов: «</a:t>
            </a:r>
            <a:r>
              <a:rPr lang="ru-RU" sz="2600" dirty="0" err="1"/>
              <a:t>етажи</a:t>
            </a:r>
            <a:r>
              <a:rPr lang="ru-RU" sz="2600" dirty="0"/>
              <a:t>», «</a:t>
            </a:r>
            <a:r>
              <a:rPr lang="ru-RU" sz="2600" dirty="0" err="1"/>
              <a:t>елекстрический</a:t>
            </a:r>
            <a:r>
              <a:rPr lang="ru-RU" sz="2600" dirty="0"/>
              <a:t>»; </a:t>
            </a:r>
            <a:endParaRPr lang="ru-RU" sz="2600" dirty="0" smtClean="0"/>
          </a:p>
          <a:p>
            <a:r>
              <a:rPr lang="ru-RU" sz="2600" dirty="0" smtClean="0"/>
              <a:t>сниженная </a:t>
            </a:r>
            <a:r>
              <a:rPr lang="ru-RU" sz="2600" dirty="0"/>
              <a:t>ругательная лексика: «холера», «жрала», «подлец</a:t>
            </a:r>
            <a:r>
              <a:rPr lang="ru-RU" sz="2600" dirty="0" smtClean="0"/>
              <a:t>»;</a:t>
            </a:r>
          </a:p>
          <a:p>
            <a:r>
              <a:rPr lang="ru-RU" sz="2600" dirty="0" smtClean="0"/>
              <a:t>высокий </a:t>
            </a:r>
            <a:r>
              <a:rPr lang="ru-RU" sz="2600" dirty="0"/>
              <a:t>слог</a:t>
            </a:r>
            <a:r>
              <a:rPr lang="ru-RU" sz="2600" dirty="0" smtClean="0"/>
              <a:t>:</a:t>
            </a:r>
          </a:p>
          <a:p>
            <a:r>
              <a:rPr lang="ru-RU" sz="2600" dirty="0"/>
              <a:t/>
            </a:r>
            <a:br>
              <a:rPr lang="ru-RU" sz="2600" dirty="0"/>
            </a:br>
            <a:r>
              <a:rPr lang="ru-RU" sz="2600" i="1" dirty="0"/>
              <a:t>Нежной поступью </a:t>
            </a:r>
            <a:r>
              <a:rPr lang="ru-RU" sz="2600" i="1" dirty="0" err="1"/>
              <a:t>надвьюжной</a:t>
            </a:r>
            <a:r>
              <a:rPr lang="ru-RU" sz="2600" i="1" dirty="0"/>
              <a:t>,</a:t>
            </a:r>
            <a:br>
              <a:rPr lang="ru-RU" sz="2600" i="1" dirty="0"/>
            </a:br>
            <a:r>
              <a:rPr lang="ru-RU" sz="2600" i="1" dirty="0"/>
              <a:t>Снежной россыпью жемчужной,</a:t>
            </a:r>
            <a:br>
              <a:rPr lang="ru-RU" sz="2600" i="1" dirty="0"/>
            </a:br>
            <a:r>
              <a:rPr lang="ru-RU" sz="2600" i="1" dirty="0"/>
              <a:t>В белом венчике из роз — </a:t>
            </a:r>
            <a:br>
              <a:rPr lang="ru-RU" sz="2600" i="1" dirty="0"/>
            </a:br>
            <a:r>
              <a:rPr lang="ru-RU" sz="2600" i="1" dirty="0"/>
              <a:t>Впереди — </a:t>
            </a:r>
            <a:r>
              <a:rPr lang="ru-RU" sz="2600" i="1" dirty="0" err="1"/>
              <a:t>Исус</a:t>
            </a:r>
            <a:r>
              <a:rPr lang="ru-RU" sz="2600" i="1" dirty="0"/>
              <a:t> Христос</a:t>
            </a:r>
            <a:r>
              <a:rPr lang="ru-RU" sz="2600" i="1" dirty="0" smtClean="0"/>
              <a:t>.</a:t>
            </a:r>
            <a:endParaRPr lang="ru-RU" sz="26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7725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268760"/>
            <a:ext cx="8892480" cy="1154097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 рисует Блок образы героев поэмы</a:t>
            </a:r>
            <a:r>
              <a:rPr lang="ru-RU" dirty="0" smtClean="0"/>
              <a:t>? А</a:t>
            </a:r>
            <a:r>
              <a:rPr lang="ru-RU" dirty="0"/>
              <a:t>нализ</a:t>
            </a:r>
            <a:r>
              <a:rPr lang="ru-RU" dirty="0" smtClean="0"/>
              <a:t> 1-й главы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2636912"/>
            <a:ext cx="8784976" cy="3539527"/>
          </a:xfrm>
        </p:spPr>
        <p:txBody>
          <a:bodyPr/>
          <a:lstStyle/>
          <a:p>
            <a:pPr marL="45720" indent="0">
              <a:buNone/>
            </a:pPr>
            <a:endParaRPr lang="ru-RU" dirty="0"/>
          </a:p>
        </p:txBody>
      </p:sp>
      <p:pic>
        <p:nvPicPr>
          <p:cNvPr id="4" name="Picture 14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780928"/>
            <a:ext cx="2890802" cy="3676033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3">
            <a:lum bright="-18000" contrast="1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779" y="2276871"/>
            <a:ext cx="2404663" cy="3222121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9281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20688"/>
            <a:ext cx="8964488" cy="1143000"/>
          </a:xfrm>
        </p:spPr>
        <p:txBody>
          <a:bodyPr/>
          <a:lstStyle/>
          <a:p>
            <a:r>
              <a:rPr lang="ru-RU" dirty="0" smtClean="0"/>
              <a:t>2-й урок</a:t>
            </a:r>
            <a:br>
              <a:rPr lang="ru-RU" dirty="0" smtClean="0"/>
            </a:br>
            <a:r>
              <a:rPr lang="ru-RU" dirty="0" smtClean="0"/>
              <a:t>Анализ поэмы «Двенадцать»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988840"/>
            <a:ext cx="8229600" cy="4302125"/>
          </a:xfrm>
        </p:spPr>
        <p:txBody>
          <a:bodyPr/>
          <a:lstStyle/>
          <a:p>
            <a:r>
              <a:rPr lang="ru-RU" sz="2400" dirty="0" smtClean="0"/>
              <a:t>Жанр, стиль, композиция, особенности сюжета, лексика</a:t>
            </a:r>
          </a:p>
          <a:p>
            <a:r>
              <a:rPr lang="ru-RU" sz="2400" dirty="0" smtClean="0"/>
              <a:t>Выпишите </a:t>
            </a:r>
            <a:r>
              <a:rPr lang="ru-RU" sz="2400" dirty="0"/>
              <a:t>образы-символы.</a:t>
            </a:r>
          </a:p>
          <a:p>
            <a:r>
              <a:rPr lang="ru-RU" sz="2400" dirty="0"/>
              <a:t>Какие два мира противоборствуют в поэме?</a:t>
            </a:r>
          </a:p>
          <a:p>
            <a:r>
              <a:rPr lang="ru-RU" sz="2400" dirty="0"/>
              <a:t>О</a:t>
            </a:r>
            <a:r>
              <a:rPr lang="ru-RU" sz="2400" dirty="0" smtClean="0"/>
              <a:t>бразы </a:t>
            </a:r>
            <a:r>
              <a:rPr lang="ru-RU" sz="2400" dirty="0"/>
              <a:t>и мир сытых. Как автор относится к этому миру?</a:t>
            </a:r>
          </a:p>
          <a:p>
            <a:r>
              <a:rPr lang="ru-RU" sz="2400" dirty="0"/>
              <a:t>Какими автор показывает 12 красногвардейцев в начале поэмы и в конце?</a:t>
            </a:r>
          </a:p>
          <a:p>
            <a:r>
              <a:rPr lang="ru-RU" sz="2400" dirty="0"/>
              <a:t>Какой разворачивается сюжет?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306217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Глава 1-я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Каково </a:t>
            </a:r>
            <a:r>
              <a:rPr lang="ru-RU" sz="2400" dirty="0"/>
              <a:t>место действия поэмы? Время года?</a:t>
            </a:r>
          </a:p>
          <a:p>
            <a:r>
              <a:rPr lang="ru-RU" sz="2400" dirty="0" smtClean="0"/>
              <a:t>Какие </a:t>
            </a:r>
            <a:r>
              <a:rPr lang="ru-RU" sz="2400" dirty="0"/>
              <a:t>ключевые слова употребляются в описании времени года?</a:t>
            </a:r>
          </a:p>
          <a:p>
            <a:r>
              <a:rPr lang="ru-RU" sz="2400" dirty="0" smtClean="0"/>
              <a:t>Что </a:t>
            </a:r>
            <a:r>
              <a:rPr lang="ru-RU" sz="2400" dirty="0"/>
              <a:t>могут символизировать эти слова?</a:t>
            </a:r>
          </a:p>
          <a:p>
            <a:r>
              <a:rPr lang="ru-RU" sz="2400" dirty="0" smtClean="0"/>
              <a:t>Какое </a:t>
            </a:r>
            <a:r>
              <a:rPr lang="ru-RU" sz="2400" dirty="0"/>
              <a:t>время суток изображено в этой главе? В чём его символика?</a:t>
            </a:r>
          </a:p>
          <a:p>
            <a:r>
              <a:rPr lang="ru-RU" sz="2400" dirty="0" smtClean="0"/>
              <a:t>Кто </a:t>
            </a:r>
            <a:r>
              <a:rPr lang="ru-RU" sz="2400" dirty="0"/>
              <a:t>появляется в первой главе</a:t>
            </a:r>
            <a:r>
              <a:rPr lang="ru-RU" sz="2400" dirty="0" smtClean="0"/>
              <a:t>?</a:t>
            </a:r>
            <a:r>
              <a:rPr lang="ru-RU" sz="2400" dirty="0"/>
              <a:t> Какие сатирические образы встречаются в первой главе поэмы? </a:t>
            </a:r>
          </a:p>
          <a:p>
            <a:r>
              <a:rPr lang="ru-RU" sz="2400" dirty="0" smtClean="0"/>
              <a:t>Как </a:t>
            </a:r>
            <a:r>
              <a:rPr lang="ru-RU" sz="2400" dirty="0"/>
              <a:t>обрисовал эти образы автор?</a:t>
            </a:r>
          </a:p>
          <a:p>
            <a:r>
              <a:rPr lang="ru-RU" sz="2400" dirty="0" smtClean="0"/>
              <a:t>В </a:t>
            </a:r>
            <a:r>
              <a:rPr lang="ru-RU" sz="2400" dirty="0"/>
              <a:t>чём символика такого изображения?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4287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/>
          <a:lstStyle/>
          <a:p>
            <a:r>
              <a:rPr lang="ru-RU" dirty="0" smtClean="0"/>
              <a:t>Глава 2-я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6105" y="1268760"/>
            <a:ext cx="8974004" cy="4302125"/>
          </a:xfrm>
        </p:spPr>
        <p:txBody>
          <a:bodyPr/>
          <a:lstStyle/>
          <a:p>
            <a:r>
              <a:rPr lang="ru-RU" sz="2400" dirty="0"/>
              <a:t>Кто главный герой поэмы?</a:t>
            </a:r>
          </a:p>
          <a:p>
            <a:r>
              <a:rPr lang="ru-RU" sz="2400" dirty="0" smtClean="0"/>
              <a:t>Найдите </a:t>
            </a:r>
            <a:r>
              <a:rPr lang="ru-RU" sz="2400" dirty="0"/>
              <a:t>коллективный портрет главного героя. Какие выводы можно сделать?</a:t>
            </a:r>
          </a:p>
          <a:p>
            <a:r>
              <a:rPr lang="ru-RU" sz="2400" dirty="0"/>
              <a:t>Почему главный герой не один человек, а коллектив?</a:t>
            </a:r>
          </a:p>
          <a:p>
            <a:r>
              <a:rPr lang="ru-RU" sz="2400" dirty="0" smtClean="0"/>
              <a:t>К какому миру: </a:t>
            </a:r>
            <a:r>
              <a:rPr lang="ru-RU" sz="2400" b="1" dirty="0" smtClean="0"/>
              <a:t>света или тьмы, добра или зла, </a:t>
            </a:r>
            <a:r>
              <a:rPr lang="ru-RU" sz="2400" dirty="0" smtClean="0"/>
              <a:t>принадлежат главные герои, появляющиеся во второй главе?</a:t>
            </a:r>
          </a:p>
          <a:p>
            <a:r>
              <a:rPr lang="ru-RU" sz="2400" dirty="0" smtClean="0"/>
              <a:t>Подтвердите </a:t>
            </a:r>
            <a:r>
              <a:rPr lang="ru-RU" sz="2400" dirty="0"/>
              <a:t>ваше мнение текстом фрагмента </a:t>
            </a:r>
            <a:r>
              <a:rPr lang="ru-RU" sz="2400" i="1" dirty="0"/>
              <a:t>«Винтовок черные ремни</a:t>
            </a:r>
            <a:r>
              <a:rPr lang="ru-RU" sz="2400" i="1" dirty="0" smtClean="0"/>
              <a:t>».</a:t>
            </a:r>
            <a:endParaRPr lang="ru-RU" sz="2400" i="1" dirty="0"/>
          </a:p>
          <a:p>
            <a:r>
              <a:rPr lang="ru-RU" sz="2400" dirty="0" smtClean="0"/>
              <a:t> </a:t>
            </a:r>
            <a:r>
              <a:rPr lang="ru-RU" sz="2400" dirty="0"/>
              <a:t>Как характеризуют героев поэмы следующие строки?</a:t>
            </a:r>
            <a:br>
              <a:rPr lang="ru-RU" sz="2400" dirty="0"/>
            </a:br>
            <a:r>
              <a:rPr lang="ru-RU" sz="2400" i="1" dirty="0"/>
              <a:t>В зубах — </a:t>
            </a:r>
            <a:r>
              <a:rPr lang="ru-RU" sz="2400" i="1" dirty="0" err="1"/>
              <a:t>цыгарка</a:t>
            </a:r>
            <a:r>
              <a:rPr lang="ru-RU" sz="2400" i="1" dirty="0"/>
              <a:t>, примят картуз,</a:t>
            </a:r>
            <a:br>
              <a:rPr lang="ru-RU" sz="2400" i="1" dirty="0"/>
            </a:br>
            <a:r>
              <a:rPr lang="ru-RU" sz="2400" i="1" dirty="0"/>
              <a:t>На спину б надо бубновый </a:t>
            </a:r>
            <a:r>
              <a:rPr lang="ru-RU" sz="2400" i="1" dirty="0" smtClean="0"/>
              <a:t>туз!</a:t>
            </a:r>
          </a:p>
        </p:txBody>
      </p:sp>
    </p:spTree>
    <p:extLst>
      <p:ext uri="{BB962C8B-B14F-4D97-AF65-F5344CB8AC3E}">
        <p14:creationId xmlns:p14="http://schemas.microsoft.com/office/powerpoint/2010/main" val="256329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00808"/>
            <a:ext cx="8856984" cy="4896544"/>
          </a:xfrm>
        </p:spPr>
        <p:txBody>
          <a:bodyPr/>
          <a:lstStyle/>
          <a:p>
            <a:r>
              <a:rPr lang="ru-RU" sz="2800" dirty="0"/>
              <a:t>Как относятся «двенадцать» к религии?</a:t>
            </a:r>
          </a:p>
          <a:p>
            <a:r>
              <a:rPr lang="ru-RU" sz="2800" dirty="0"/>
              <a:t> Прокомментируйте слова: </a:t>
            </a:r>
            <a:r>
              <a:rPr lang="ru-RU" sz="2800" b="1" i="1" dirty="0"/>
              <a:t>«Свобода, свобода. Эх, эх, без креста!» и «Товарищ, винтовку держи, не трусь, Пальнем-ка пулей в Святую Русь</a:t>
            </a:r>
            <a:r>
              <a:rPr lang="ru-RU" sz="2800" b="1" i="1" dirty="0" smtClean="0"/>
              <a:t>...».</a:t>
            </a:r>
          </a:p>
          <a:p>
            <a:r>
              <a:rPr lang="ru-RU" sz="2800" dirty="0" smtClean="0"/>
              <a:t>В </a:t>
            </a:r>
            <a:r>
              <a:rPr lang="ru-RU" sz="2800" dirty="0"/>
              <a:t>чём символика числа красноармейцев?</a:t>
            </a:r>
          </a:p>
          <a:p>
            <a:r>
              <a:rPr lang="ru-RU" sz="2800" dirty="0" smtClean="0"/>
              <a:t>Сколько </a:t>
            </a:r>
            <a:r>
              <a:rPr lang="ru-RU" sz="2800" dirty="0"/>
              <a:t>раз во второй главе звучит рефрен: «Эх, эх, без креста!?» (</a:t>
            </a:r>
            <a:r>
              <a:rPr lang="ru-RU" sz="2800" i="1" dirty="0"/>
              <a:t>3 раза</a:t>
            </a:r>
            <a:r>
              <a:rPr lang="ru-RU" sz="2800" dirty="0"/>
              <a:t>)</a:t>
            </a:r>
          </a:p>
          <a:p>
            <a:r>
              <a:rPr lang="ru-RU" sz="2800" dirty="0" smtClean="0"/>
              <a:t>Это </a:t>
            </a:r>
            <a:r>
              <a:rPr lang="ru-RU" sz="2800" dirty="0"/>
              <a:t>случайность? Или так автор хочет обратить наше внимание на святотатство по отношению к верующей Руси</a:t>
            </a:r>
            <a:r>
              <a:rPr lang="ru-RU" sz="2800" dirty="0" smtClean="0"/>
              <a:t>?</a:t>
            </a:r>
            <a:r>
              <a:rPr lang="ru-RU" sz="2800" dirty="0"/>
              <a:t> 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6369428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1143000"/>
          </a:xfrm>
        </p:spPr>
        <p:txBody>
          <a:bodyPr/>
          <a:lstStyle/>
          <a:p>
            <a:r>
              <a:rPr lang="ru-RU" dirty="0" smtClean="0"/>
              <a:t>3-я глава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772816"/>
            <a:ext cx="8856984" cy="4302125"/>
          </a:xfrm>
        </p:spPr>
        <p:txBody>
          <a:bodyPr/>
          <a:lstStyle/>
          <a:p>
            <a:r>
              <a:rPr lang="ru-RU" i="1" dirty="0" smtClean="0"/>
              <a:t>Образ «мирового пожара»</a:t>
            </a:r>
          </a:p>
          <a:p>
            <a:r>
              <a:rPr lang="ru-RU" i="1" dirty="0" smtClean="0"/>
              <a:t>Мы </a:t>
            </a:r>
            <a:r>
              <a:rPr lang="ru-RU" i="1" dirty="0"/>
              <a:t>на горе всем буржуям</a:t>
            </a:r>
            <a:br>
              <a:rPr lang="ru-RU" i="1" dirty="0"/>
            </a:br>
            <a:r>
              <a:rPr lang="ru-RU" i="1" dirty="0"/>
              <a:t>Мировой пожар раздуем,</a:t>
            </a:r>
            <a:br>
              <a:rPr lang="ru-RU" i="1" dirty="0"/>
            </a:br>
            <a:r>
              <a:rPr lang="ru-RU" i="1" dirty="0"/>
              <a:t>Мировой пожар в крови — </a:t>
            </a:r>
            <a:br>
              <a:rPr lang="ru-RU" i="1" dirty="0"/>
            </a:br>
            <a:r>
              <a:rPr lang="ru-RU" i="1" dirty="0"/>
              <a:t>Господи, </a:t>
            </a:r>
            <a:r>
              <a:rPr lang="ru-RU" i="1" dirty="0" smtClean="0"/>
              <a:t>благослови!</a:t>
            </a:r>
          </a:p>
          <a:p>
            <a:r>
              <a:rPr lang="ru-RU" dirty="0" smtClean="0"/>
              <a:t>Почему </a:t>
            </a:r>
            <a:r>
              <a:rPr lang="ru-RU" dirty="0"/>
              <a:t>эта строфа заканчивается обращением к Творцу: «Господи, благослови</a:t>
            </a:r>
            <a:r>
              <a:rPr lang="ru-RU" dirty="0" smtClean="0"/>
              <a:t>!»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Может </a:t>
            </a:r>
            <a:r>
              <a:rPr lang="ru-RU" dirty="0"/>
              <a:t>ли Творец благословить подобное? </a:t>
            </a:r>
          </a:p>
        </p:txBody>
      </p:sp>
    </p:spTree>
    <p:extLst>
      <p:ext uri="{BB962C8B-B14F-4D97-AF65-F5344CB8AC3E}">
        <p14:creationId xmlns:p14="http://schemas.microsoft.com/office/powerpoint/2010/main" val="493346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Главы 4-6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 что убили Катьку? В чем вина Катьки, за которую ее так страшно </a:t>
            </a:r>
            <a:r>
              <a:rPr lang="ru-RU" dirty="0" smtClean="0"/>
              <a:t>наказали?</a:t>
            </a:r>
            <a:endParaRPr lang="ru-RU" dirty="0"/>
          </a:p>
          <a:p>
            <a:r>
              <a:rPr lang="ru-RU" dirty="0" smtClean="0"/>
              <a:t>Какую роль играет любовная интрига?</a:t>
            </a:r>
          </a:p>
          <a:p>
            <a:r>
              <a:rPr lang="ru-RU" dirty="0" smtClean="0"/>
              <a:t>Почему </a:t>
            </a:r>
            <a:r>
              <a:rPr lang="ru-RU" dirty="0"/>
              <a:t>именно в этот момент — момент торжества произвола и жестокости — снова появляется «революционный призыв»? Катька ли «враг неугомонный»?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4460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1143000"/>
          </a:xfrm>
        </p:spPr>
        <p:txBody>
          <a:bodyPr/>
          <a:lstStyle/>
          <a:p>
            <a:r>
              <a:rPr lang="ru-RU" dirty="0" smtClean="0"/>
              <a:t>Глава 7-я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44824"/>
            <a:ext cx="8880292" cy="4302125"/>
          </a:xfrm>
        </p:spPr>
        <p:txBody>
          <a:bodyPr/>
          <a:lstStyle/>
          <a:p>
            <a:r>
              <a:rPr lang="ru-RU" sz="2800" dirty="0"/>
              <a:t>Осознает ли кто-нибудь из героев поэмы, что — в нравственном плане — произошло, что они </a:t>
            </a:r>
            <a:r>
              <a:rPr lang="ru-RU" sz="2800" dirty="0" smtClean="0"/>
              <a:t>сотворили?</a:t>
            </a:r>
            <a:endParaRPr lang="ru-RU" sz="2800" dirty="0"/>
          </a:p>
          <a:p>
            <a:r>
              <a:rPr lang="ru-RU" sz="2800" dirty="0" smtClean="0"/>
              <a:t>Чем </a:t>
            </a:r>
            <a:r>
              <a:rPr lang="ru-RU" sz="2800" dirty="0"/>
              <a:t>вызваны переживания </a:t>
            </a:r>
            <a:r>
              <a:rPr lang="ru-RU" sz="2800" dirty="0" smtClean="0"/>
              <a:t>Петрухи?</a:t>
            </a:r>
          </a:p>
          <a:p>
            <a:r>
              <a:rPr lang="ru-RU" sz="2800" dirty="0" smtClean="0"/>
              <a:t>Переживал </a:t>
            </a:r>
            <a:r>
              <a:rPr lang="ru-RU" sz="2800" dirty="0"/>
              <a:t>бы он, если б не «проводил ночки черные, хмельные с этой девкой</a:t>
            </a:r>
            <a:r>
              <a:rPr lang="ru-RU" sz="2800" dirty="0" smtClean="0"/>
              <a:t>»?</a:t>
            </a:r>
            <a:r>
              <a:rPr lang="ru-RU" sz="2800" dirty="0"/>
              <a:t> </a:t>
            </a:r>
            <a:endParaRPr lang="ru-RU" sz="2800" dirty="0" smtClean="0"/>
          </a:p>
          <a:p>
            <a:r>
              <a:rPr lang="ru-RU" sz="2800" dirty="0" smtClean="0"/>
              <a:t>Как </a:t>
            </a:r>
            <a:r>
              <a:rPr lang="ru-RU" sz="2800" dirty="0"/>
              <a:t>характеризует нравственный мир Петрухи и «двенадцати» то, что такого «утешения» оказалось достаточно, чтобы «он опять повеселел»?</a:t>
            </a:r>
            <a:br>
              <a:rPr lang="ru-RU" sz="2800" dirty="0"/>
            </a:br>
            <a:r>
              <a:rPr lang="ru-RU" sz="2800" dirty="0"/>
              <a:t/>
            </a:r>
            <a:br>
              <a:rPr lang="ru-RU" sz="28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2548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Глава 8-я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Какую картину создают 8 строк?</a:t>
            </a:r>
          </a:p>
          <a:p>
            <a:r>
              <a:rPr lang="ru-RU" dirty="0" smtClean="0"/>
              <a:t>Как строит Блок эти 8 строк?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Почему </a:t>
            </a:r>
            <a:r>
              <a:rPr lang="ru-RU" dirty="0"/>
              <a:t>восьмая глава заканчивается именно так: «Скучно!»? </a:t>
            </a:r>
            <a:endParaRPr lang="ru-RU" dirty="0" smtClean="0"/>
          </a:p>
          <a:p>
            <a:r>
              <a:rPr lang="ru-RU" dirty="0" smtClean="0"/>
              <a:t>О </a:t>
            </a:r>
            <a:r>
              <a:rPr lang="ru-RU" dirty="0"/>
              <a:t>какой «скуке» идет речь?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4217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/>
              <a:t>Вводно-ориентировочная беседа: первичное осмысление поэмы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000" dirty="0"/>
              <a:t>Что после прочтения поэмы вам показалось интересным, что показалось </a:t>
            </a:r>
            <a:r>
              <a:rPr lang="ru-RU" sz="2000" dirty="0" smtClean="0"/>
              <a:t>непонятным</a:t>
            </a:r>
            <a:r>
              <a:rPr lang="ru-RU" sz="2000" dirty="0"/>
              <a:t>, что насторожило?</a:t>
            </a:r>
          </a:p>
          <a:p>
            <a:r>
              <a:rPr lang="ru-RU" sz="2000" dirty="0" smtClean="0"/>
              <a:t>Что </a:t>
            </a:r>
            <a:r>
              <a:rPr lang="ru-RU" sz="2000" dirty="0"/>
              <a:t>сам А. А. Блок пишет о «Двенадцати?»</a:t>
            </a:r>
          </a:p>
          <a:p>
            <a:r>
              <a:rPr lang="ru-RU" sz="2000" dirty="0" smtClean="0"/>
              <a:t>В </a:t>
            </a:r>
            <a:r>
              <a:rPr lang="ru-RU" sz="2000" dirty="0"/>
              <a:t>каком литературном жанре написано произведение А. А. Блока?</a:t>
            </a:r>
          </a:p>
          <a:p>
            <a:r>
              <a:rPr lang="ru-RU" sz="2000" dirty="0" smtClean="0"/>
              <a:t>К </a:t>
            </a:r>
            <a:r>
              <a:rPr lang="ru-RU" sz="2000" dirty="0"/>
              <a:t>какому роду литературы вы относите поэму «Двенадцать»: </a:t>
            </a:r>
            <a:r>
              <a:rPr lang="ru-RU" sz="2000" dirty="0" smtClean="0"/>
              <a:t>эпическому, лирическому</a:t>
            </a:r>
            <a:r>
              <a:rPr lang="ru-RU" sz="2000" dirty="0"/>
              <a:t>, лиро-эпическому? Есть ли в поэме элементы драмы?</a:t>
            </a:r>
          </a:p>
          <a:p>
            <a:r>
              <a:rPr lang="ru-RU" sz="2000" dirty="0" smtClean="0"/>
              <a:t>Чего </a:t>
            </a:r>
            <a:r>
              <a:rPr lang="ru-RU" sz="2000" dirty="0"/>
              <a:t>добивается Блок таким смешением всех родов литературы?</a:t>
            </a:r>
          </a:p>
          <a:p>
            <a:r>
              <a:rPr lang="ru-RU" sz="2000" dirty="0" smtClean="0"/>
              <a:t>Определите </a:t>
            </a:r>
            <a:r>
              <a:rPr lang="ru-RU" sz="2000" dirty="0" err="1"/>
              <a:t>хронотоп</a:t>
            </a:r>
            <a:r>
              <a:rPr lang="ru-RU" sz="2000" dirty="0"/>
              <a:t> поэмы (место и пространство происходящих событий).</a:t>
            </a:r>
          </a:p>
          <a:p>
            <a:r>
              <a:rPr lang="ru-RU" sz="2000" dirty="0" smtClean="0"/>
              <a:t>Передайте </a:t>
            </a:r>
            <a:r>
              <a:rPr lang="ru-RU" sz="2000" dirty="0"/>
              <a:t>сюжет поэмы. Исчерпывается ли он только реалистическим, </a:t>
            </a:r>
            <a:r>
              <a:rPr lang="ru-RU" sz="2000" dirty="0" smtClean="0"/>
              <a:t>бытовым </a:t>
            </a:r>
            <a:r>
              <a:rPr lang="ru-RU" sz="2000" dirty="0"/>
              <a:t>планом?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71329585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/>
          <a:lstStyle/>
          <a:p>
            <a:r>
              <a:rPr lang="ru-RU" dirty="0" smtClean="0"/>
              <a:t>9-я глава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72816"/>
            <a:ext cx="8964488" cy="4302125"/>
          </a:xfrm>
        </p:spPr>
        <p:txBody>
          <a:bodyPr/>
          <a:lstStyle/>
          <a:p>
            <a:r>
              <a:rPr lang="ru-RU" sz="2400" b="1" dirty="0"/>
              <a:t>Н</a:t>
            </a:r>
            <a:r>
              <a:rPr lang="ru-RU" sz="2400" b="1" dirty="0" smtClean="0"/>
              <a:t>ачало 9-ой главы </a:t>
            </a:r>
            <a:r>
              <a:rPr lang="ru-RU" sz="2400" dirty="0" smtClean="0"/>
              <a:t>— </a:t>
            </a:r>
            <a:r>
              <a:rPr lang="ru-RU" sz="2400" dirty="0"/>
              <a:t>это строки романса, причем романса о </a:t>
            </a:r>
            <a:r>
              <a:rPr lang="ru-RU" sz="2400" dirty="0" smtClean="0"/>
              <a:t>декабристах.</a:t>
            </a:r>
          </a:p>
          <a:p>
            <a:r>
              <a:rPr lang="ru-RU" sz="2400" dirty="0"/>
              <a:t>В композиционном плане такое начало главы является связующим звеном между скукой (VIII глава) и ее преодолением: </a:t>
            </a:r>
            <a:r>
              <a:rPr lang="ru-RU" sz="2400" b="1" dirty="0"/>
              <a:t>«от скуки извольте романс!». </a:t>
            </a:r>
            <a:endParaRPr lang="ru-RU" sz="2400" b="1" dirty="0" smtClean="0"/>
          </a:p>
          <a:p>
            <a:r>
              <a:rPr lang="ru-RU" sz="2400" dirty="0" smtClean="0"/>
              <a:t>В </a:t>
            </a:r>
            <a:r>
              <a:rPr lang="ru-RU" sz="2400" dirty="0"/>
              <a:t>смысловом же плане обращение к декабристам как явлению истории можно рассматривать как известную попытку </a:t>
            </a:r>
            <a:r>
              <a:rPr lang="ru-RU" sz="2400" b="1" dirty="0"/>
              <a:t>установления «связи времен», </a:t>
            </a:r>
            <a:r>
              <a:rPr lang="ru-RU" sz="2400" dirty="0"/>
              <a:t>поисков ответов на вопросы, поставленные настоящим, у истоков нынешних событий.</a:t>
            </a:r>
          </a:p>
        </p:txBody>
      </p:sp>
    </p:spTree>
    <p:extLst>
      <p:ext uri="{BB962C8B-B14F-4D97-AF65-F5344CB8AC3E}">
        <p14:creationId xmlns:p14="http://schemas.microsoft.com/office/powerpoint/2010/main" val="3817327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9-я глава</a:t>
            </a:r>
            <a:endParaRPr lang="ru-RU" dirty="0"/>
          </a:p>
        </p:txBody>
      </p:sp>
      <p:pic>
        <p:nvPicPr>
          <p:cNvPr id="4" name="Объект 3" descr="http://shkolnie.ru/pars_docs/refs/89/88496/88496_html_m6d23fc7c.pn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72" t="13813" r="7221" b="7099"/>
          <a:stretch/>
        </p:blipFill>
        <p:spPr bwMode="auto">
          <a:xfrm>
            <a:off x="3211519" y="620688"/>
            <a:ext cx="2576945" cy="227214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395536" y="3140968"/>
            <a:ext cx="84969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/>
              <a:t>Случайно ли образ «буржуя» дан «на перекрестке»? 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/>
              <a:t>Что </a:t>
            </a:r>
            <a:r>
              <a:rPr lang="ru-RU" sz="2400" dirty="0"/>
              <a:t>такое перекресток? Только ли это четыре дороги, или это еще и </a:t>
            </a:r>
            <a:r>
              <a:rPr lang="ru-RU" sz="2400" dirty="0" smtClean="0"/>
              <a:t>крест?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/>
              <a:t>Может </a:t>
            </a:r>
            <a:r>
              <a:rPr lang="ru-RU" sz="2400" dirty="0"/>
              <a:t>ли хоть одна из этих дорог привести человека в ту жизнь, в где он станет самим собой</a:t>
            </a:r>
            <a:r>
              <a:rPr lang="ru-RU" sz="2400" dirty="0" smtClean="0"/>
              <a:t>?</a:t>
            </a:r>
            <a:r>
              <a:rPr lang="ru-RU" sz="2400" dirty="0"/>
              <a:t> </a:t>
            </a:r>
            <a:endParaRPr lang="ru-RU" sz="2400" dirty="0" smtClean="0"/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ru-RU" sz="2400" dirty="0" smtClean="0"/>
              <a:t>Почему </a:t>
            </a:r>
            <a:r>
              <a:rPr lang="ru-RU" sz="2400" dirty="0"/>
              <a:t>человек-вопрос застыл именно там, где должно находиться сердце распятого на кресте Христа?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97194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10-я глава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Какой мотив появляется в главе? </a:t>
            </a:r>
          </a:p>
          <a:p>
            <a:r>
              <a:rPr lang="ru-RU" dirty="0"/>
              <a:t>(</a:t>
            </a:r>
            <a:r>
              <a:rPr lang="ru-RU" dirty="0" smtClean="0"/>
              <a:t> </a:t>
            </a:r>
            <a:r>
              <a:rPr lang="ru-RU" dirty="0"/>
              <a:t>мотивы четырех дорог и отрицания </a:t>
            </a:r>
            <a:r>
              <a:rPr lang="ru-RU" dirty="0" smtClean="0"/>
              <a:t>Христа)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044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229600" cy="1143000"/>
          </a:xfrm>
        </p:spPr>
        <p:txBody>
          <a:bodyPr/>
          <a:lstStyle/>
          <a:p>
            <a:r>
              <a:rPr lang="ru-RU" dirty="0" smtClean="0"/>
              <a:t>11-я глава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628800"/>
            <a:ext cx="8820472" cy="4302125"/>
          </a:xfrm>
        </p:spPr>
        <p:txBody>
          <a:bodyPr/>
          <a:lstStyle/>
          <a:p>
            <a:pPr algn="ctr"/>
            <a:r>
              <a:rPr lang="ru-RU" i="1" dirty="0"/>
              <a:t>...И идут без имени святого </a:t>
            </a:r>
            <a:br>
              <a:rPr lang="ru-RU" i="1" dirty="0"/>
            </a:br>
            <a:r>
              <a:rPr lang="ru-RU" i="1" dirty="0"/>
              <a:t>Все двенадцать — вдаль. </a:t>
            </a:r>
            <a:br>
              <a:rPr lang="ru-RU" i="1" dirty="0"/>
            </a:br>
            <a:r>
              <a:rPr lang="ru-RU" i="1" dirty="0"/>
              <a:t>Ко всему готовы, </a:t>
            </a:r>
            <a:br>
              <a:rPr lang="ru-RU" i="1" dirty="0"/>
            </a:br>
            <a:r>
              <a:rPr lang="ru-RU" i="1" dirty="0"/>
              <a:t>Ничего не жаль</a:t>
            </a:r>
            <a:r>
              <a:rPr lang="ru-RU" i="1" dirty="0" smtClean="0"/>
              <a:t>...</a:t>
            </a:r>
          </a:p>
          <a:p>
            <a:r>
              <a:rPr lang="ru-RU" sz="2400" dirty="0" smtClean="0"/>
              <a:t>Строфа </a:t>
            </a:r>
            <a:r>
              <a:rPr lang="ru-RU" sz="2400" dirty="0"/>
              <a:t>эта отделена от предшествующих и последующих строк многоточием. </a:t>
            </a:r>
            <a:endParaRPr lang="ru-RU" sz="2400" dirty="0" smtClean="0"/>
          </a:p>
          <a:p>
            <a:r>
              <a:rPr lang="ru-RU" sz="2400" dirty="0" smtClean="0"/>
              <a:t>Почему</a:t>
            </a:r>
            <a:r>
              <a:rPr lang="ru-RU" sz="2400" dirty="0"/>
              <a:t>? Не значит ли это, что Блок хотел обратить внимание читателя на ее содержание, выделить его? </a:t>
            </a:r>
            <a:endParaRPr lang="ru-RU" sz="2400" dirty="0" smtClean="0"/>
          </a:p>
          <a:p>
            <a:r>
              <a:rPr lang="ru-RU" sz="2400" dirty="0" smtClean="0"/>
              <a:t>Что </a:t>
            </a:r>
            <a:r>
              <a:rPr lang="ru-RU" sz="2400" dirty="0"/>
              <a:t>же особенно важно в ней?</a:t>
            </a:r>
            <a:br>
              <a:rPr lang="ru-RU" sz="2400" dirty="0"/>
            </a:b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5805264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К</a:t>
            </a:r>
            <a:r>
              <a:rPr lang="ru-RU" sz="2400" b="1" dirty="0" smtClean="0"/>
              <a:t>уда </a:t>
            </a:r>
            <a:r>
              <a:rPr lang="ru-RU" sz="2400" b="1" dirty="0"/>
              <a:t>идут «двенадцать</a:t>
            </a:r>
            <a:r>
              <a:rPr lang="ru-RU" sz="2400" dirty="0"/>
              <a:t>», </a:t>
            </a:r>
            <a:r>
              <a:rPr lang="ru-RU" sz="2400" b="1" dirty="0"/>
              <a:t>какая «даль» является их </a:t>
            </a:r>
            <a:r>
              <a:rPr lang="ru-RU" sz="2400" b="1" dirty="0" smtClean="0"/>
              <a:t>целью?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945638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92696"/>
            <a:ext cx="8712968" cy="1143000"/>
          </a:xfrm>
        </p:spPr>
        <p:txBody>
          <a:bodyPr/>
          <a:lstStyle/>
          <a:p>
            <a:r>
              <a:rPr lang="ru-RU" dirty="0"/>
              <a:t>Горький из «Несвоевременных мыслей»: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204864"/>
            <a:ext cx="9112068" cy="4302125"/>
          </a:xfrm>
        </p:spPr>
        <p:txBody>
          <a:bodyPr/>
          <a:lstStyle/>
          <a:p>
            <a:r>
              <a:rPr lang="ru-RU" i="1" dirty="0" smtClean="0"/>
              <a:t>«</a:t>
            </a:r>
            <a:r>
              <a:rPr lang="ru-RU" i="1" dirty="0"/>
              <a:t>Наша революция дала полный простор всем дурным и зверским инстинктам, накопившимся под свинцовой крышей монархии, и, в то же время, она отбросила в сторону от себя все интеллектуальные силы демократии, всю моральную энергию страны».</a:t>
            </a:r>
            <a:br>
              <a:rPr lang="ru-RU" i="1" dirty="0"/>
            </a:b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98930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12-я глава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главе дважды </a:t>
            </a:r>
            <a:r>
              <a:rPr lang="ru-RU" dirty="0"/>
              <a:t>упоминается </a:t>
            </a:r>
            <a:r>
              <a:rPr lang="ru-RU" i="1" dirty="0"/>
              <a:t>«державный шаг», </a:t>
            </a:r>
            <a:r>
              <a:rPr lang="ru-RU" dirty="0"/>
              <a:t>которым идут герои поэмы. Необходимо ответить на вопрос</a:t>
            </a:r>
            <a:r>
              <a:rPr lang="ru-RU" dirty="0" smtClean="0"/>
              <a:t>:</a:t>
            </a:r>
            <a:endParaRPr lang="ru-RU" dirty="0"/>
          </a:p>
          <a:p>
            <a:r>
              <a:rPr lang="ru-RU" dirty="0" smtClean="0"/>
              <a:t> </a:t>
            </a:r>
            <a:r>
              <a:rPr lang="ru-RU" dirty="0"/>
              <a:t>О какой державе идет речь</a:t>
            </a:r>
            <a:r>
              <a:rPr lang="ru-RU" dirty="0" smtClean="0"/>
              <a:t>?</a:t>
            </a:r>
          </a:p>
          <a:p>
            <a:r>
              <a:rPr lang="ru-RU" dirty="0" smtClean="0"/>
              <a:t>Какая картина рисуется в 12 главе?</a:t>
            </a:r>
          </a:p>
          <a:p>
            <a:r>
              <a:rPr lang="ru-RU" dirty="0" smtClean="0"/>
              <a:t>Что понимает автор?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089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64704"/>
            <a:ext cx="8229600" cy="1143000"/>
          </a:xfrm>
        </p:spPr>
        <p:txBody>
          <a:bodyPr/>
          <a:lstStyle/>
          <a:p>
            <a:r>
              <a:rPr lang="ru-RU" dirty="0"/>
              <a:t>«</a:t>
            </a:r>
            <a:r>
              <a:rPr lang="ru-RU" dirty="0" smtClean="0"/>
              <a:t>расстановка» героев 12 –й главы: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</a:t>
            </a:r>
            <a:r>
              <a:rPr lang="ru-RU" dirty="0"/>
              <a:t>позади — голодный пес» </a:t>
            </a:r>
            <a:r>
              <a:rPr lang="ru-RU" dirty="0" smtClean="0"/>
              <a:t>(</a:t>
            </a:r>
            <a:r>
              <a:rPr lang="ru-RU" dirty="0"/>
              <a:t>образ-символ старого мира), </a:t>
            </a:r>
            <a:endParaRPr lang="ru-RU" dirty="0" smtClean="0"/>
          </a:p>
          <a:p>
            <a:r>
              <a:rPr lang="ru-RU" dirty="0" smtClean="0"/>
              <a:t>центр </a:t>
            </a:r>
            <a:r>
              <a:rPr lang="ru-RU" dirty="0"/>
              <a:t>группы — «двенадцать», </a:t>
            </a:r>
            <a:endParaRPr lang="ru-RU" dirty="0" smtClean="0"/>
          </a:p>
          <a:p>
            <a:r>
              <a:rPr lang="ru-RU" dirty="0" smtClean="0"/>
              <a:t>а </a:t>
            </a:r>
            <a:r>
              <a:rPr lang="ru-RU" dirty="0"/>
              <a:t>впереди них, впереди старого мира, невидимый ими и — как они считают абсолютно им не нужный (что и словом, и делом доказывалось ими на протяжении всего пути) — Иисус Христос.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99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Случайно ли появление Христа в последней главе поэмы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28800"/>
            <a:ext cx="9036496" cy="4302125"/>
          </a:xfrm>
        </p:spPr>
        <p:txBody>
          <a:bodyPr/>
          <a:lstStyle/>
          <a:p>
            <a:r>
              <a:rPr lang="ru-RU" i="1" dirty="0" smtClean="0"/>
              <a:t>«…я </a:t>
            </a:r>
            <a:r>
              <a:rPr lang="ru-RU" i="1" dirty="0"/>
              <a:t>сам удивился: почему Христос? Но чем больше я вглядывался, тем яснее видел Христа. И тогда же я записал у себя: «К сожалению, Христос». Что Христос идет перед ними — несомненно. Дело не в том, достойны ли они его, а страшно то, что опять он с ними и другого пока нет, а надо другого?» — </a:t>
            </a:r>
            <a:r>
              <a:rPr lang="ru-RU" dirty="0"/>
              <a:t>писал сам Блок.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4946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Трактовка образа Христа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i="1" dirty="0"/>
              <a:t>«Христос в поэме — антитеза «псу» как воплощению зла, центральному «знаку» старого мира, — самая светлая нота поэмы, традиционный образ добра и справедливости» (Л. Долгополов).</a:t>
            </a:r>
            <a:br>
              <a:rPr lang="ru-RU" sz="2800" i="1" dirty="0"/>
            </a:br>
            <a:r>
              <a:rPr lang="ru-RU" sz="2800" i="1" dirty="0"/>
              <a:t/>
            </a:r>
            <a:br>
              <a:rPr lang="ru-RU" sz="2800" i="1" dirty="0"/>
            </a:b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3652058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Monotype Corsiva" pitchFamily="66" charset="0"/>
              </a:rPr>
              <a:t>«…почему Христос?»</a:t>
            </a:r>
            <a:r>
              <a:rPr lang="ru-RU" dirty="0"/>
              <a:t>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46262"/>
            <a:ext cx="5400600" cy="4302125"/>
          </a:xfrm>
        </p:spPr>
        <p:txBody>
          <a:bodyPr/>
          <a:lstStyle/>
          <a:p>
            <a:r>
              <a:rPr lang="ru-RU" sz="2400" dirty="0"/>
              <a:t>«Блок ввел Христа не как образ церковной традиции, а народного, не замутненного церковью и государством представления о бесхитростной божьей правде. Блок вовсе не «благословлял» революцию этим заимствованным атрибутом народной веры, а лишь утверждал </a:t>
            </a:r>
            <a:r>
              <a:rPr lang="ru-RU" sz="2400" i="1" dirty="0"/>
              <a:t>историческую преемственность.</a:t>
            </a:r>
            <a:r>
              <a:rPr lang="ru-RU" sz="2400" dirty="0"/>
              <a:t> Революция принимала в наследство этическую веру народа!» (А. Горелов).</a:t>
            </a:r>
            <a:br>
              <a:rPr lang="ru-RU" sz="2400" dirty="0"/>
            </a:br>
            <a:endParaRPr lang="ru-RU" sz="2400" dirty="0"/>
          </a:p>
        </p:txBody>
      </p:sp>
      <p:pic>
        <p:nvPicPr>
          <p:cNvPr id="4" name="Picture 7" descr="сканирование0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t="3841" r="4378" b="8063"/>
          <a:stretch>
            <a:fillRect/>
          </a:stretch>
        </p:blipFill>
        <p:spPr bwMode="auto">
          <a:xfrm>
            <a:off x="5508104" y="1844824"/>
            <a:ext cx="3268646" cy="41050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0112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-1404664" y="908720"/>
            <a:ext cx="8229600" cy="8509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tx1"/>
                </a:solidFill>
                <a:latin typeface="Monotype Corsiva" pitchFamily="66" charset="0"/>
              </a:rPr>
              <a:t>«29 января…</a:t>
            </a:r>
            <a:br>
              <a:rPr lang="ru-RU" sz="4400" b="1" dirty="0" smtClean="0">
                <a:solidFill>
                  <a:schemeClr val="tx1"/>
                </a:solidFill>
                <a:latin typeface="Monotype Corsiva" pitchFamily="66" charset="0"/>
              </a:rPr>
            </a:br>
            <a:r>
              <a:rPr lang="ru-RU" sz="4400" b="1" dirty="0" smtClean="0">
                <a:solidFill>
                  <a:schemeClr val="tx1"/>
                </a:solidFill>
                <a:latin typeface="Monotype Corsiva" pitchFamily="66" charset="0"/>
              </a:rPr>
              <a:t>«Сегодня я – гений!»</a:t>
            </a:r>
          </a:p>
        </p:txBody>
      </p:sp>
      <p:sp>
        <p:nvSpPr>
          <p:cNvPr id="20582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95536" y="2132856"/>
            <a:ext cx="4968552" cy="3901405"/>
          </a:xfrm>
        </p:spPr>
        <p:txBody>
          <a:bodyPr>
            <a:normAutofit/>
          </a:bodyPr>
          <a:lstStyle/>
          <a:p>
            <a:pPr algn="ctr" eaLnBrk="1" fontAlgn="auto" hangingPunct="1">
              <a:buFont typeface="Wingdings" pitchFamily="2" charset="2"/>
              <a:buNone/>
              <a:defRPr/>
            </a:pPr>
            <a:r>
              <a:rPr lang="ru-RU" sz="2800" dirty="0" smtClean="0">
                <a:solidFill>
                  <a:srgbClr val="0070C0"/>
                </a:solidFill>
              </a:rPr>
              <a:t> </a:t>
            </a:r>
            <a:r>
              <a:rPr lang="ru-RU" sz="3200" b="1" i="1" dirty="0" smtClean="0">
                <a:solidFill>
                  <a:srgbClr val="0070C0"/>
                </a:solidFill>
                <a:latin typeface="Times New Roman" pitchFamily="18" charset="0"/>
              </a:rPr>
              <a:t>«Двенадцать» - какие бы они ни были – это лучшее, что я написал. Потому что тогда я жил современностью».</a:t>
            </a:r>
          </a:p>
          <a:p>
            <a:pPr algn="ctr" eaLnBrk="1" fontAlgn="auto" hangingPunct="1">
              <a:buFont typeface="Wingdings" pitchFamily="2" charset="2"/>
              <a:buNone/>
              <a:defRPr/>
            </a:pPr>
            <a:r>
              <a:rPr lang="ru-RU" sz="3200" dirty="0" smtClean="0">
                <a:latin typeface="Times New Roman" pitchFamily="18" charset="0"/>
              </a:rPr>
              <a:t>А. Блок (январь 1918 г.)</a:t>
            </a:r>
            <a:r>
              <a:rPr lang="ru-RU" sz="3600" dirty="0" smtClean="0"/>
              <a:t> </a:t>
            </a:r>
          </a:p>
        </p:txBody>
      </p:sp>
      <p:pic>
        <p:nvPicPr>
          <p:cNvPr id="6" name="Picture 5" descr="foto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1052736"/>
            <a:ext cx="3024188" cy="4608512"/>
          </a:xfrm>
          <a:prstGeom prst="rect">
            <a:avLst/>
          </a:prstGeom>
          <a:ln w="28575">
            <a:solidFill>
              <a:schemeClr val="tx1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92704944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ru-RU" dirty="0" smtClean="0"/>
              <a:t>Трактовка образа Христа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11960" y="1772816"/>
            <a:ext cx="4932040" cy="4608512"/>
          </a:xfrm>
        </p:spPr>
        <p:txBody>
          <a:bodyPr/>
          <a:lstStyle/>
          <a:p>
            <a:r>
              <a:rPr lang="ru-RU" sz="1800" dirty="0"/>
              <a:t>Христос в финале поэмы потому берет в руки кровавый флаг и оказывается с теми, кому он не нужен, что Он не волен в самом себе, ибо не вправе оставить слабое и несовершенное творение — человека — наедине с тем миром злобы, который этим же человеком и создан... </a:t>
            </a:r>
            <a:endParaRPr lang="ru-RU" sz="1800" dirty="0" smtClean="0"/>
          </a:p>
          <a:p>
            <a:r>
              <a:rPr lang="ru-RU" sz="1800" dirty="0" smtClean="0"/>
              <a:t>Ибо </a:t>
            </a:r>
            <a:r>
              <a:rPr lang="ru-RU" sz="1800" dirty="0"/>
              <a:t>если Он с ними, то есть пусть ничтожная, но все же надежда на то, что смута и тьма в душах людских уступят миру света, добра... </a:t>
            </a:r>
            <a:endParaRPr lang="ru-RU" sz="1800" dirty="0" smtClean="0"/>
          </a:p>
          <a:p>
            <a:r>
              <a:rPr lang="ru-RU" sz="1800" dirty="0" smtClean="0"/>
              <a:t>Без </a:t>
            </a:r>
            <a:r>
              <a:rPr lang="ru-RU" sz="1800" dirty="0"/>
              <a:t>Него такой надежды быть не может... Наверное, поэтому поэма, начинающаяся с черного цвета («Черный вечер»), заканчивается все-таки белым: «В белом венчике из роз...».</a:t>
            </a:r>
            <a:br>
              <a:rPr lang="ru-RU" sz="1800" dirty="0"/>
            </a:br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1772816"/>
            <a:ext cx="4572000" cy="378565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rgbClr val="002060"/>
                </a:solidFill>
              </a:rPr>
              <a:t>«18 февраля... 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i="1" dirty="0" smtClean="0">
                <a:solidFill>
                  <a:srgbClr val="002060"/>
                </a:solidFill>
              </a:rPr>
              <a:t>Что </a:t>
            </a:r>
            <a:r>
              <a:rPr lang="ru-RU" sz="2400" b="1" i="1" dirty="0">
                <a:solidFill>
                  <a:srgbClr val="002060"/>
                </a:solidFill>
              </a:rPr>
              <a:t>Христос идет перед ними — несомненно. Дело не в том, «достойны ли они Его», а страшно то, что опять Он с ними, и другого пока нет; а </a:t>
            </a:r>
            <a:r>
              <a:rPr lang="ru-RU" sz="2400" b="1" i="1" dirty="0">
                <a:solidFill>
                  <a:srgbClr val="C00000"/>
                </a:solidFill>
              </a:rPr>
              <a:t>надо Другого — ? </a:t>
            </a:r>
            <a:r>
              <a:rPr lang="ru-RU" sz="2400" b="1" i="1" dirty="0">
                <a:solidFill>
                  <a:srgbClr val="002060"/>
                </a:solidFill>
              </a:rPr>
              <a:t>— Я как-то </a:t>
            </a:r>
            <a:r>
              <a:rPr lang="ru-RU" sz="2400" b="1" i="1" dirty="0" err="1" smtClean="0">
                <a:solidFill>
                  <a:srgbClr val="002060"/>
                </a:solidFill>
              </a:rPr>
              <a:t>измечен</a:t>
            </a:r>
            <a:r>
              <a:rPr lang="ru-RU" sz="2400" b="1" i="1" dirty="0">
                <a:solidFill>
                  <a:srgbClr val="002060"/>
                </a:solidFill>
              </a:rPr>
              <a:t>».</a:t>
            </a:r>
            <a:br>
              <a:rPr lang="ru-RU" sz="2400" b="1" i="1" dirty="0">
                <a:solidFill>
                  <a:srgbClr val="002060"/>
                </a:solidFill>
              </a:rPr>
            </a:br>
            <a:endParaRPr lang="ru-RU" sz="2400" b="1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6980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528" y="620688"/>
            <a:ext cx="8229600" cy="80645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latin typeface="Monotype Corsiva" pitchFamily="66" charset="0"/>
              </a:rPr>
              <a:t>Образы - символы</a:t>
            </a:r>
          </a:p>
        </p:txBody>
      </p:sp>
      <p:pic>
        <p:nvPicPr>
          <p:cNvPr id="18435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>
            <a:lum bright="-18000"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72816"/>
            <a:ext cx="2935896" cy="38174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75856" y="1772816"/>
            <a:ext cx="576064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Ветер</a:t>
            </a:r>
            <a:r>
              <a:rPr lang="ru-RU" sz="2800" i="1" dirty="0">
                <a:solidFill>
                  <a:srgbClr val="C00000"/>
                </a:solidFill>
              </a:rPr>
              <a:t>, вьюга, снег </a:t>
            </a:r>
            <a:r>
              <a:rPr lang="ru-RU" sz="2800" i="1" dirty="0"/>
              <a:t>— постоянные блоковские мотивы; </a:t>
            </a:r>
            <a:endParaRPr lang="ru-RU" sz="2800" i="1" dirty="0" smtClean="0"/>
          </a:p>
          <a:p>
            <a:endParaRPr lang="ru-RU" sz="2800" i="1" dirty="0" smtClean="0"/>
          </a:p>
          <a:p>
            <a:r>
              <a:rPr lang="ru-RU" sz="2800" i="1" dirty="0" smtClean="0">
                <a:solidFill>
                  <a:srgbClr val="C00000"/>
                </a:solidFill>
              </a:rPr>
              <a:t>символика </a:t>
            </a:r>
            <a:r>
              <a:rPr lang="ru-RU" sz="2800" i="1" dirty="0">
                <a:solidFill>
                  <a:srgbClr val="C00000"/>
                </a:solidFill>
              </a:rPr>
              <a:t>цвета</a:t>
            </a:r>
            <a:r>
              <a:rPr lang="ru-RU" sz="2800" i="1" dirty="0"/>
              <a:t>: «Черный вечер. / Белый снег», кровавый флаг; </a:t>
            </a:r>
            <a:endParaRPr lang="ru-RU" sz="2800" i="1" dirty="0" smtClean="0"/>
          </a:p>
          <a:p>
            <a:endParaRPr lang="ru-RU" sz="2800" i="1" dirty="0" smtClean="0"/>
          </a:p>
          <a:p>
            <a:r>
              <a:rPr lang="ru-RU" sz="2800" i="1" dirty="0" smtClean="0">
                <a:solidFill>
                  <a:srgbClr val="C00000"/>
                </a:solidFill>
              </a:rPr>
              <a:t>число </a:t>
            </a:r>
            <a:r>
              <a:rPr lang="ru-RU" sz="2800" i="1" dirty="0">
                <a:solidFill>
                  <a:srgbClr val="C00000"/>
                </a:solidFill>
              </a:rPr>
              <a:t>«двенадцать», </a:t>
            </a:r>
            <a:endParaRPr lang="ru-RU" sz="2800" i="1" dirty="0" smtClean="0">
              <a:solidFill>
                <a:srgbClr val="C00000"/>
              </a:solidFill>
            </a:endParaRPr>
          </a:p>
          <a:p>
            <a:r>
              <a:rPr lang="ru-RU" sz="2800" i="1" dirty="0" smtClean="0">
                <a:solidFill>
                  <a:srgbClr val="C00000"/>
                </a:solidFill>
              </a:rPr>
              <a:t>«</a:t>
            </a:r>
            <a:r>
              <a:rPr lang="ru-RU" sz="2800" i="1" dirty="0">
                <a:solidFill>
                  <a:srgbClr val="C00000"/>
                </a:solidFill>
              </a:rPr>
              <a:t>пес безродный», </a:t>
            </a:r>
            <a:endParaRPr lang="ru-RU" sz="2800" i="1" dirty="0" smtClean="0">
              <a:solidFill>
                <a:srgbClr val="C00000"/>
              </a:solidFill>
            </a:endParaRPr>
          </a:p>
          <a:p>
            <a:r>
              <a:rPr lang="ru-RU" sz="2800" i="1" dirty="0" smtClean="0">
                <a:solidFill>
                  <a:srgbClr val="C00000"/>
                </a:solidFill>
              </a:rPr>
              <a:t>Христос.</a:t>
            </a:r>
            <a:r>
              <a:rPr lang="ru-RU" sz="2800" dirty="0">
                <a:solidFill>
                  <a:srgbClr val="C00000"/>
                </a:solidFill>
              </a:rPr>
              <a:t/>
            </a:r>
            <a:br>
              <a:rPr lang="ru-RU" sz="2800" dirty="0">
                <a:solidFill>
                  <a:srgbClr val="C00000"/>
                </a:solidFill>
              </a:rPr>
            </a:br>
            <a:r>
              <a:rPr lang="ru-RU" sz="2800" dirty="0">
                <a:solidFill>
                  <a:srgbClr val="C00000"/>
                </a:solidFill>
              </a:rPr>
              <a:t/>
            </a:r>
            <a:br>
              <a:rPr lang="ru-RU" sz="2800" dirty="0">
                <a:solidFill>
                  <a:srgbClr val="C00000"/>
                </a:solidFill>
              </a:rPr>
            </a:br>
            <a:endParaRPr lang="ru-RU" sz="2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88165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Д.З.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Дать трактовку образа Христа.</a:t>
            </a:r>
          </a:p>
          <a:p>
            <a:r>
              <a:rPr lang="ru-RU" dirty="0" smtClean="0"/>
              <a:t>Выписать образы-символы.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8505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60648"/>
            <a:ext cx="7315200" cy="1154097"/>
          </a:xfrm>
        </p:spPr>
        <p:txBody>
          <a:bodyPr/>
          <a:lstStyle/>
          <a:p>
            <a:pPr algn="ctr"/>
            <a:r>
              <a:rPr lang="ru-RU" b="1" dirty="0" smtClean="0"/>
              <a:t>Смысл названия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700808"/>
            <a:ext cx="8229600" cy="5157192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/>
              <a:t>Почему поэма названа «Двенадцать»? </a:t>
            </a:r>
            <a:endParaRPr lang="ru-RU" sz="2800" b="1" dirty="0" smtClean="0"/>
          </a:p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двенадцать глав </a:t>
            </a:r>
          </a:p>
          <a:p>
            <a:pPr algn="ctr"/>
            <a:endParaRPr lang="ru-RU" sz="2800" dirty="0" smtClean="0">
              <a:solidFill>
                <a:srgbClr val="C00000"/>
              </a:solidFill>
            </a:endParaRPr>
          </a:p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двенадцать красноармейцев 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 </a:t>
            </a:r>
            <a:r>
              <a:rPr lang="ru-RU" sz="2800" dirty="0">
                <a:solidFill>
                  <a:srgbClr val="C00000"/>
                </a:solidFill>
              </a:rPr>
              <a:t>образ Христа, идущего впереди этих красноармейцев </a:t>
            </a:r>
            <a:r>
              <a:rPr lang="ru-RU" sz="2800" dirty="0"/>
              <a:t>(в конце поэмы, вызывает ассоциации с двенадцатью </a:t>
            </a:r>
            <a:r>
              <a:rPr lang="ru-RU" sz="2800" dirty="0" smtClean="0"/>
              <a:t>апостолами)</a:t>
            </a:r>
          </a:p>
          <a:p>
            <a:pPr algn="ctr"/>
            <a:endParaRPr lang="ru-RU" sz="2800" dirty="0" smtClean="0"/>
          </a:p>
          <a:p>
            <a:pPr algn="ctr"/>
            <a:r>
              <a:rPr lang="ru-RU" sz="2800" b="1" dirty="0" smtClean="0"/>
              <a:t>Почему </a:t>
            </a:r>
            <a:r>
              <a:rPr lang="ru-RU" sz="2800" b="1" dirty="0"/>
              <a:t>Христос? </a:t>
            </a:r>
          </a:p>
        </p:txBody>
      </p:sp>
    </p:spTree>
    <p:extLst>
      <p:ext uri="{BB962C8B-B14F-4D97-AF65-F5344CB8AC3E}">
        <p14:creationId xmlns:p14="http://schemas.microsoft.com/office/powerpoint/2010/main" val="599937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21673"/>
            <a:ext cx="7315200" cy="1154097"/>
          </a:xfrm>
        </p:spPr>
        <p:txBody>
          <a:bodyPr>
            <a:normAutofit/>
          </a:bodyPr>
          <a:lstStyle/>
          <a:p>
            <a:r>
              <a:rPr lang="ru-RU" b="1" dirty="0"/>
              <a:t>Поэма </a:t>
            </a:r>
            <a:r>
              <a:rPr lang="ru-RU" b="1" dirty="0" smtClean="0"/>
              <a:t>«</a:t>
            </a:r>
            <a:r>
              <a:rPr lang="ru-RU" b="1" dirty="0"/>
              <a:t>Двенадцать»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8856984" cy="3539527"/>
          </a:xfrm>
        </p:spPr>
        <p:txBody>
          <a:bodyPr>
            <a:noAutofit/>
          </a:bodyPr>
          <a:lstStyle/>
          <a:p>
            <a:pPr algn="just"/>
            <a:r>
              <a:rPr lang="ru-RU" sz="2400" dirty="0" smtClean="0"/>
              <a:t>«</a:t>
            </a:r>
            <a:r>
              <a:rPr lang="ru-RU" sz="2400" dirty="0"/>
              <a:t>Двенадцать» — парадоксальное произведение. Оно написано в январе 1918 года, то есть по горячим следам, через два месяца после Октябрьской революции. </a:t>
            </a:r>
          </a:p>
          <a:p>
            <a:pPr algn="just"/>
            <a:r>
              <a:rPr lang="ru-RU" sz="2400" dirty="0" smtClean="0"/>
              <a:t>Осознать </a:t>
            </a:r>
            <a:r>
              <a:rPr lang="ru-RU" sz="2400" dirty="0"/>
              <a:t>значение события современнику очень сложно — «большое видится на расстоянье». </a:t>
            </a:r>
            <a:endParaRPr lang="ru-RU" sz="2400" dirty="0" smtClean="0"/>
          </a:p>
          <a:p>
            <a:pPr algn="just"/>
            <a:r>
              <a:rPr lang="ru-RU" sz="2400" dirty="0" smtClean="0"/>
              <a:t>Поэма </a:t>
            </a:r>
            <a:r>
              <a:rPr lang="ru-RU" sz="2400" dirty="0"/>
              <a:t>удивляла еще современников Блока. По утверждению В. Маяковского, </a:t>
            </a:r>
            <a:r>
              <a:rPr lang="ru-RU" sz="2400" b="1" i="1" dirty="0"/>
              <a:t>«одни прочли в этой поэме сатиру на </a:t>
            </a:r>
            <a:r>
              <a:rPr lang="ru-RU" sz="2400" b="1" i="1" dirty="0" smtClean="0"/>
              <a:t>революцию, </a:t>
            </a:r>
            <a:r>
              <a:rPr lang="ru-RU" sz="2400" b="1" i="1" dirty="0"/>
              <a:t>другие — славу ей». </a:t>
            </a:r>
            <a:endParaRPr lang="ru-RU" sz="2400" b="1" i="1" dirty="0" smtClean="0"/>
          </a:p>
          <a:p>
            <a:pPr algn="just"/>
            <a:r>
              <a:rPr lang="ru-RU" sz="2400" dirty="0" smtClean="0"/>
              <a:t>Но </a:t>
            </a:r>
            <a:r>
              <a:rPr lang="ru-RU" sz="2400" dirty="0"/>
              <a:t>если поэма о революции, почему в поэме не изображены революционные действия, вожди революции? </a:t>
            </a:r>
            <a:endParaRPr lang="ru-RU" sz="2400" dirty="0" smtClean="0"/>
          </a:p>
          <a:p>
            <a:pPr algn="just"/>
            <a:r>
              <a:rPr lang="ru-RU" sz="2400" dirty="0" smtClean="0"/>
              <a:t>Почему </a:t>
            </a:r>
            <a:r>
              <a:rPr lang="ru-RU" sz="2400" dirty="0"/>
              <a:t>в центре </a:t>
            </a:r>
            <a:r>
              <a:rPr lang="ru-RU" sz="2400" b="1" dirty="0"/>
              <a:t>эпического</a:t>
            </a:r>
            <a:r>
              <a:rPr lang="ru-RU" sz="2400" dirty="0"/>
              <a:t> повествования — погоня за «изменницей» Катькой </a:t>
            </a:r>
            <a:r>
              <a:rPr lang="ru-RU" sz="2400" dirty="0" smtClean="0"/>
              <a:t>и </a:t>
            </a:r>
            <a:r>
              <a:rPr lang="ru-RU" sz="2400" dirty="0"/>
              <a:t>ее убийство?</a:t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787700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48680"/>
            <a:ext cx="7315200" cy="1154097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/>
              <a:t>Ж</a:t>
            </a:r>
            <a:r>
              <a:rPr lang="ru-RU" dirty="0" smtClean="0"/>
              <a:t>анр, стиль </a:t>
            </a:r>
            <a:r>
              <a:rPr lang="ru-RU" dirty="0"/>
              <a:t>и </a:t>
            </a:r>
            <a:r>
              <a:rPr lang="ru-RU" dirty="0" smtClean="0"/>
              <a:t>композиция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844824"/>
            <a:ext cx="6444208" cy="5400600"/>
          </a:xfrm>
        </p:spPr>
        <p:txBody>
          <a:bodyPr>
            <a:normAutofit fontScale="92500" lnSpcReduction="20000"/>
          </a:bodyPr>
          <a:lstStyle/>
          <a:p>
            <a:r>
              <a:rPr lang="ru-RU" sz="2600" dirty="0"/>
              <a:t>«Двенадцать» — </a:t>
            </a:r>
            <a:r>
              <a:rPr lang="ru-RU" sz="2600" b="1" dirty="0">
                <a:solidFill>
                  <a:srgbClr val="FF0000"/>
                </a:solidFill>
              </a:rPr>
              <a:t>эпическая поэма</a:t>
            </a:r>
            <a:r>
              <a:rPr lang="ru-RU" sz="2600" dirty="0"/>
              <a:t>, как будто составленная из отдельных зарисовок, картинок с натуры, быстро сменяющих одна другую. </a:t>
            </a:r>
            <a:endParaRPr lang="ru-RU" sz="2600" dirty="0" smtClean="0"/>
          </a:p>
          <a:p>
            <a:endParaRPr lang="ru-RU" sz="2600" dirty="0" smtClean="0"/>
          </a:p>
          <a:p>
            <a:r>
              <a:rPr lang="ru-RU" sz="2600" dirty="0" smtClean="0"/>
              <a:t>Динамичность </a:t>
            </a:r>
            <a:r>
              <a:rPr lang="ru-RU" sz="2600" dirty="0"/>
              <a:t>и хаотичность сюжета, выразительность эпизодов, из которых складывается поэма, передают неразбериху, которая царила и на улицах, и в умах</a:t>
            </a:r>
            <a:r>
              <a:rPr lang="ru-RU" sz="2600" dirty="0" smtClean="0"/>
              <a:t>.</a:t>
            </a:r>
            <a:r>
              <a:rPr lang="ru-RU" sz="2600" dirty="0"/>
              <a:t> </a:t>
            </a:r>
            <a:endParaRPr lang="ru-RU" sz="2600" dirty="0" smtClean="0"/>
          </a:p>
          <a:p>
            <a:endParaRPr lang="ru-RU" sz="2600" dirty="0"/>
          </a:p>
          <a:p>
            <a:r>
              <a:rPr lang="ru-RU" sz="2600" dirty="0" smtClean="0"/>
              <a:t>Есть </a:t>
            </a:r>
            <a:r>
              <a:rPr lang="ru-RU" sz="2600" dirty="0"/>
              <a:t>ли в поэме лирические мотивы? Как проявляет себя автор?</a:t>
            </a:r>
            <a:br>
              <a:rPr lang="ru-RU" sz="2600" dirty="0"/>
            </a:br>
            <a:r>
              <a:rPr lang="ru-RU" sz="2600" dirty="0"/>
              <a:t/>
            </a:r>
            <a:br>
              <a:rPr lang="ru-RU" sz="26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Picture 10" descr="foto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795"/>
          <a:stretch>
            <a:fillRect/>
          </a:stretch>
        </p:blipFill>
        <p:spPr bwMode="auto">
          <a:xfrm>
            <a:off x="6444208" y="2060848"/>
            <a:ext cx="2494516" cy="40348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1686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4764"/>
            <a:ext cx="8136904" cy="115409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Ритм. </a:t>
            </a:r>
            <a:r>
              <a:rPr lang="ru-RU" dirty="0"/>
              <a:t>Какие ритмы вы услышали?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11960" y="1693053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/>
              <a:t>Не слышно шуму городского,</a:t>
            </a:r>
            <a:br>
              <a:rPr lang="ru-RU" i="1" dirty="0"/>
            </a:br>
            <a:r>
              <a:rPr lang="ru-RU" i="1" dirty="0"/>
              <a:t>Над невской башней тишина,</a:t>
            </a:r>
            <a:br>
              <a:rPr lang="ru-RU" i="1" dirty="0"/>
            </a:br>
            <a:r>
              <a:rPr lang="ru-RU" i="1" dirty="0"/>
              <a:t>И больше нет городового — </a:t>
            </a:r>
            <a:br>
              <a:rPr lang="ru-RU" i="1" dirty="0"/>
            </a:br>
            <a:r>
              <a:rPr lang="ru-RU" i="1" dirty="0"/>
              <a:t>Гуляй, ребята, без вина</a:t>
            </a:r>
            <a:r>
              <a:rPr lang="ru-RU" i="1" dirty="0" smtClean="0"/>
              <a:t>!</a:t>
            </a:r>
          </a:p>
          <a:p>
            <a:endParaRPr lang="ru-RU" i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752" y="1646668"/>
            <a:ext cx="358214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i="1" dirty="0"/>
              <a:t>В очи бьется</a:t>
            </a:r>
            <a:br>
              <a:rPr lang="ru-RU" i="1" dirty="0"/>
            </a:br>
            <a:r>
              <a:rPr lang="ru-RU" i="1" dirty="0"/>
              <a:t>Красный флаг.</a:t>
            </a:r>
            <a:br>
              <a:rPr lang="ru-RU" i="1" dirty="0"/>
            </a:br>
            <a:r>
              <a:rPr lang="ru-RU" i="1" dirty="0"/>
              <a:t>Раздается</a:t>
            </a:r>
            <a:br>
              <a:rPr lang="ru-RU" i="1" dirty="0"/>
            </a:br>
            <a:r>
              <a:rPr lang="ru-RU" i="1" dirty="0"/>
              <a:t>Мерный шаг.</a:t>
            </a:r>
            <a:br>
              <a:rPr lang="ru-RU" i="1" dirty="0"/>
            </a:br>
            <a:r>
              <a:rPr lang="ru-RU" i="1" dirty="0"/>
              <a:t>Вот — проснется</a:t>
            </a:r>
            <a:br>
              <a:rPr lang="ru-RU" i="1" dirty="0"/>
            </a:br>
            <a:r>
              <a:rPr lang="ru-RU" i="1" dirty="0"/>
              <a:t>Лютый враг.</a:t>
            </a:r>
          </a:p>
          <a:p>
            <a:pPr algn="ctr"/>
            <a:endParaRPr lang="ru-RU" dirty="0"/>
          </a:p>
          <a:p>
            <a:pPr algn="ctr"/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6209" y="4069737"/>
            <a:ext cx="3239647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/>
              <a:t>Запирайте </a:t>
            </a:r>
            <a:r>
              <a:rPr lang="ru-RU" i="1" dirty="0" err="1"/>
              <a:t>етажи</a:t>
            </a:r>
            <a:r>
              <a:rPr lang="ru-RU" i="1" dirty="0"/>
              <a:t/>
            </a:r>
            <a:br>
              <a:rPr lang="ru-RU" i="1" dirty="0"/>
            </a:br>
            <a:r>
              <a:rPr lang="ru-RU" i="1" dirty="0"/>
              <a:t>Нынче будут грабежи!</a:t>
            </a:r>
            <a:br>
              <a:rPr lang="ru-RU" i="1" dirty="0"/>
            </a:br>
            <a:r>
              <a:rPr lang="ru-RU" i="1" dirty="0"/>
              <a:t>Отмыкайте погреба — </a:t>
            </a:r>
            <a:br>
              <a:rPr lang="ru-RU" i="1" dirty="0"/>
            </a:br>
            <a:r>
              <a:rPr lang="ru-RU" i="1" dirty="0"/>
              <a:t>Гуляет нынче голытьба</a:t>
            </a:r>
            <a:r>
              <a:rPr lang="ru-RU" i="1" dirty="0" smtClean="0"/>
              <a:t>!</a:t>
            </a:r>
          </a:p>
          <a:p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 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55976" y="397665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i="1" dirty="0" smtClean="0"/>
              <a:t>Вперед, вперед,</a:t>
            </a:r>
            <a:br>
              <a:rPr lang="ru-RU" i="1" dirty="0" smtClean="0"/>
            </a:br>
            <a:r>
              <a:rPr lang="ru-RU" i="1" dirty="0" smtClean="0"/>
              <a:t>Рабочий народ!</a:t>
            </a:r>
          </a:p>
          <a:p>
            <a:endParaRPr lang="ru-RU" i="1" dirty="0" smtClean="0"/>
          </a:p>
        </p:txBody>
      </p:sp>
      <p:sp>
        <p:nvSpPr>
          <p:cNvPr id="11" name="Прямоугольник 10"/>
          <p:cNvSpPr/>
          <p:nvPr/>
        </p:nvSpPr>
        <p:spPr>
          <a:xfrm>
            <a:off x="4067944" y="565767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/>
              <a:t>«Вся власть Учредительному Собранию</a:t>
            </a:r>
            <a:r>
              <a:rPr lang="ru-RU" i="1" dirty="0" smtClean="0"/>
              <a:t>!»</a:t>
            </a:r>
          </a:p>
          <a:p>
            <a:endParaRPr lang="ru-RU" i="1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3429000"/>
            <a:ext cx="8418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Марш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50779" y="3290500"/>
            <a:ext cx="228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b="1" i="1" dirty="0">
                <a:solidFill>
                  <a:srgbClr val="FF0000"/>
                </a:solidFill>
              </a:rPr>
              <a:t>Городской романс</a:t>
            </a:r>
            <a:br>
              <a:rPr lang="ru-RU" b="1" i="1" dirty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827584" y="5806951"/>
            <a:ext cx="12897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i="1" dirty="0">
                <a:solidFill>
                  <a:srgbClr val="FF0000"/>
                </a:solidFill>
              </a:rPr>
              <a:t>Частушки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354960" y="4653136"/>
            <a:ext cx="228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i="1" dirty="0">
                <a:solidFill>
                  <a:srgbClr val="000000"/>
                </a:solidFill>
              </a:rPr>
              <a:t> </a:t>
            </a:r>
            <a:r>
              <a:rPr lang="ru-RU" b="1" i="1" dirty="0">
                <a:solidFill>
                  <a:srgbClr val="FF0000"/>
                </a:solidFill>
              </a:rPr>
              <a:t>революционная песня</a:t>
            </a:r>
            <a:br>
              <a:rPr lang="ru-RU" b="1" i="1" dirty="0">
                <a:solidFill>
                  <a:srgbClr val="FF0000"/>
                </a:solidFill>
              </a:rPr>
            </a:b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363041" y="6217722"/>
            <a:ext cx="10456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b="1" i="1" dirty="0">
                <a:solidFill>
                  <a:srgbClr val="FF0000"/>
                </a:solidFill>
              </a:rPr>
              <a:t>Лозунги 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633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  <p:bldP spid="10" grpId="0"/>
      <p:bldP spid="11" grpId="0"/>
      <p:bldP spid="3" grpId="0"/>
      <p:bldP spid="4" grpId="0"/>
      <p:bldP spid="5" grpId="0"/>
      <p:bldP spid="7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016" y="116632"/>
            <a:ext cx="8856984" cy="1154097"/>
          </a:xfrm>
        </p:spPr>
        <p:txBody>
          <a:bodyPr/>
          <a:lstStyle/>
          <a:p>
            <a:r>
              <a:rPr lang="ru-RU" b="1" dirty="0" smtClean="0"/>
              <a:t>Композиция. Ритм. Музыка.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0217" y="1988840"/>
            <a:ext cx="8640960" cy="4525963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/>
              <a:t>Композиция, отражающая стихию революции, определяет стилевое разнообразие поэмы</a:t>
            </a:r>
            <a:r>
              <a:rPr lang="ru-RU" sz="9600" dirty="0" smtClean="0"/>
              <a:t>.</a:t>
            </a:r>
          </a:p>
          <a:p>
            <a:endParaRPr lang="ru-RU" sz="9600" dirty="0" smtClean="0"/>
          </a:p>
          <a:p>
            <a:r>
              <a:rPr lang="ru-RU" sz="9600" dirty="0" smtClean="0"/>
              <a:t> </a:t>
            </a:r>
            <a:r>
              <a:rPr lang="ru-RU" sz="9600" dirty="0"/>
              <a:t>«Слушайте музыку революции», — призывал Блок. В поэме и звучит эта музыка</a:t>
            </a:r>
            <a:r>
              <a:rPr lang="ru-RU" sz="9600" dirty="0" smtClean="0"/>
              <a:t>.</a:t>
            </a:r>
            <a:r>
              <a:rPr lang="ru-RU" sz="9600" dirty="0"/>
              <a:t> </a:t>
            </a:r>
            <a:endParaRPr lang="ru-RU" sz="9600" dirty="0" smtClean="0"/>
          </a:p>
          <a:p>
            <a:endParaRPr lang="ru-RU" sz="9600" dirty="0" smtClean="0"/>
          </a:p>
          <a:p>
            <a:r>
              <a:rPr lang="ru-RU" sz="9600" b="1" dirty="0" smtClean="0"/>
              <a:t>Определите значение метафоры </a:t>
            </a:r>
            <a:r>
              <a:rPr lang="ru-RU" sz="9600" b="1" dirty="0"/>
              <a:t>«</a:t>
            </a:r>
            <a:r>
              <a:rPr lang="ru-RU" sz="9600" b="1" dirty="0" smtClean="0"/>
              <a:t>музыка </a:t>
            </a:r>
            <a:r>
              <a:rPr lang="ru-RU" sz="9600" b="1" dirty="0"/>
              <a:t>революции</a:t>
            </a:r>
            <a:r>
              <a:rPr lang="ru-RU" sz="9600" b="1" dirty="0" smtClean="0"/>
              <a:t>»?</a:t>
            </a:r>
          </a:p>
          <a:p>
            <a:endParaRPr lang="ru-RU" sz="9600" b="1" dirty="0" smtClean="0"/>
          </a:p>
          <a:p>
            <a:r>
              <a:rPr lang="ru-RU" sz="9600" dirty="0" smtClean="0"/>
              <a:t>Определите размер стиха, с помощью которого автор передаёт  звучание стихии жизни.</a:t>
            </a:r>
            <a:r>
              <a:rPr lang="ru-RU" sz="6000" dirty="0">
                <a:latin typeface="Times New Roman" pitchFamily="18" charset="0"/>
              </a:rPr>
              <a:t> </a:t>
            </a:r>
            <a:endParaRPr lang="ru-RU" sz="60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None/>
              <a:defRPr/>
            </a:pPr>
            <a:endParaRPr lang="ru-RU" sz="6000" dirty="0" smtClean="0">
              <a:latin typeface="Times New Roman" pitchFamily="18" charset="0"/>
            </a:endParaRPr>
          </a:p>
          <a:p>
            <a:pPr>
              <a:lnSpc>
                <a:spcPct val="120000"/>
              </a:lnSpc>
              <a:buNone/>
              <a:defRPr/>
            </a:pPr>
            <a:r>
              <a:rPr lang="ru-RU" sz="9600" b="1" dirty="0" smtClean="0">
                <a:latin typeface="Times New Roman" pitchFamily="18" charset="0"/>
              </a:rPr>
              <a:t>ямб </a:t>
            </a:r>
            <a:r>
              <a:rPr lang="ru-RU" sz="9600" b="1" dirty="0">
                <a:latin typeface="Times New Roman" pitchFamily="18" charset="0"/>
              </a:rPr>
              <a:t>и хорей </a:t>
            </a:r>
            <a:r>
              <a:rPr lang="ru-RU" sz="9600" dirty="0" smtClean="0">
                <a:latin typeface="Times New Roman" pitchFamily="18" charset="0"/>
              </a:rPr>
              <a:t>сочетаются </a:t>
            </a:r>
            <a:r>
              <a:rPr lang="ru-RU" sz="9600" dirty="0">
                <a:latin typeface="Times New Roman" pitchFamily="18" charset="0"/>
              </a:rPr>
              <a:t>с </a:t>
            </a:r>
            <a:r>
              <a:rPr lang="ru-RU" sz="9600" b="1" dirty="0">
                <a:latin typeface="Times New Roman" pitchFamily="18" charset="0"/>
              </a:rPr>
              <a:t>разностопными</a:t>
            </a:r>
            <a:r>
              <a:rPr lang="ru-RU" sz="9600" dirty="0">
                <a:latin typeface="Times New Roman" pitchFamily="18" charset="0"/>
              </a:rPr>
              <a:t> </a:t>
            </a:r>
            <a:r>
              <a:rPr lang="ru-RU" sz="9600" dirty="0" smtClean="0">
                <a:latin typeface="Times New Roman" pitchFamily="18" charset="0"/>
              </a:rPr>
              <a:t>размерами</a:t>
            </a:r>
            <a:r>
              <a:rPr lang="ru-RU" sz="9600" dirty="0">
                <a:latin typeface="Times New Roman" pitchFamily="18" charset="0"/>
              </a:rPr>
              <a:t>, иногда с </a:t>
            </a:r>
            <a:r>
              <a:rPr lang="ru-RU" sz="9600" dirty="0" smtClean="0">
                <a:latin typeface="Times New Roman" pitchFamily="18" charset="0"/>
              </a:rPr>
              <a:t>нерифмованным </a:t>
            </a:r>
            <a:r>
              <a:rPr lang="ru-RU" sz="9600" dirty="0">
                <a:latin typeface="Times New Roman" pitchFamily="18" charset="0"/>
              </a:rPr>
              <a:t>стихом. </a:t>
            </a:r>
          </a:p>
          <a:p>
            <a:r>
              <a:rPr lang="ru-RU" sz="6000" dirty="0"/>
              <a:t/>
            </a:r>
            <a:br>
              <a:rPr lang="ru-RU" sz="6000" dirty="0"/>
            </a:br>
            <a:endParaRPr lang="ru-RU" sz="6000" dirty="0" smtClean="0"/>
          </a:p>
        </p:txBody>
      </p:sp>
    </p:spTree>
    <p:extLst>
      <p:ext uri="{BB962C8B-B14F-4D97-AF65-F5344CB8AC3E}">
        <p14:creationId xmlns:p14="http://schemas.microsoft.com/office/powerpoint/2010/main" val="2149721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692696"/>
            <a:ext cx="9001000" cy="115409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О</a:t>
            </a:r>
            <a:r>
              <a:rPr lang="ru-RU" b="1" dirty="0" smtClean="0"/>
              <a:t>собенности </a:t>
            </a:r>
            <a:r>
              <a:rPr lang="ru-RU" b="1" dirty="0"/>
              <a:t>сюжета </a:t>
            </a:r>
            <a:r>
              <a:rPr lang="ru-RU" b="1" dirty="0" smtClean="0"/>
              <a:t>поэмы</a:t>
            </a:r>
            <a:r>
              <a:rPr lang="ru-RU" b="1" dirty="0"/>
              <a:t/>
            </a:r>
            <a:br>
              <a:rPr lang="ru-RU" b="1" dirty="0"/>
            </a:b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95536" y="1700809"/>
            <a:ext cx="8229600" cy="864096"/>
          </a:xfrm>
        </p:spPr>
        <p:txBody>
          <a:bodyPr/>
          <a:lstStyle/>
          <a:p>
            <a:pPr algn="ctr"/>
            <a:r>
              <a:rPr lang="ru-RU" b="1" i="1" dirty="0" smtClean="0"/>
              <a:t>Сюжет двухслойный </a:t>
            </a:r>
            <a:endParaRPr lang="ru-RU" b="1" i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-612576" y="2450541"/>
            <a:ext cx="381755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ctr" fontAlgn="base">
              <a:spcBef>
                <a:spcPct val="20000"/>
              </a:spcBef>
              <a:spcAft>
                <a:spcPct val="0"/>
              </a:spcAft>
              <a:buClr>
                <a:srgbClr val="660000"/>
              </a:buClr>
              <a:buSzPct val="70000"/>
              <a:buFont typeface="Wingdings" panose="05000000000000000000" pitchFamily="2" charset="2"/>
              <a:buChar char="q"/>
            </a:pPr>
            <a:r>
              <a:rPr lang="ru-RU" sz="3200" b="1" i="1" kern="0" dirty="0">
                <a:solidFill>
                  <a:srgbClr val="C00000"/>
                </a:solidFill>
              </a:rPr>
              <a:t>внешний, житейский: </a:t>
            </a:r>
            <a:r>
              <a:rPr lang="ru-RU" sz="3200" i="1" kern="0" dirty="0">
                <a:solidFill>
                  <a:srgbClr val="000000"/>
                </a:solidFill>
              </a:rPr>
              <a:t>зарисовки с петроградских улиц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156176" y="2432138"/>
            <a:ext cx="309634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q"/>
            </a:pPr>
            <a:r>
              <a:rPr lang="ru-RU" sz="3200" b="1" i="1" kern="0" dirty="0" smtClean="0">
                <a:solidFill>
                  <a:srgbClr val="C00000"/>
                </a:solidFill>
              </a:rPr>
              <a:t>внутренний</a:t>
            </a:r>
            <a:r>
              <a:rPr lang="ru-RU" sz="3200" b="1" i="1" kern="0" dirty="0">
                <a:solidFill>
                  <a:srgbClr val="C00000"/>
                </a:solidFill>
              </a:rPr>
              <a:t>: </a:t>
            </a:r>
            <a:r>
              <a:rPr lang="ru-RU" sz="3200" i="1" kern="0" dirty="0">
                <a:solidFill>
                  <a:srgbClr val="000000"/>
                </a:solidFill>
              </a:rPr>
              <a:t>побуждения, обоснование поступков двенадцати</a:t>
            </a:r>
            <a:endParaRPr lang="ru-RU" dirty="0"/>
          </a:p>
        </p:txBody>
      </p:sp>
      <p:pic>
        <p:nvPicPr>
          <p:cNvPr id="8" name="Picture 14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284984"/>
            <a:ext cx="2638858" cy="33556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854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Линия сверху">
  <a:themeElements>
    <a:clrScheme name="Квадрант 2">
      <a:dk1>
        <a:srgbClr val="000000"/>
      </a:dk1>
      <a:lt1>
        <a:srgbClr val="FFFFFF"/>
      </a:lt1>
      <a:dk2>
        <a:srgbClr val="420000"/>
      </a:dk2>
      <a:lt2>
        <a:srgbClr val="660000"/>
      </a:lt2>
      <a:accent1>
        <a:srgbClr val="CCCC00"/>
      </a:accent1>
      <a:accent2>
        <a:srgbClr val="999966"/>
      </a:accent2>
      <a:accent3>
        <a:srgbClr val="FFFFFF"/>
      </a:accent3>
      <a:accent4>
        <a:srgbClr val="000000"/>
      </a:accent4>
      <a:accent5>
        <a:srgbClr val="E2E2AA"/>
      </a:accent5>
      <a:accent6>
        <a:srgbClr val="8A8A5C"/>
      </a:accent6>
      <a:hlink>
        <a:srgbClr val="996633"/>
      </a:hlink>
      <a:folHlink>
        <a:srgbClr val="993300"/>
      </a:folHlink>
    </a:clrScheme>
    <a:fontScheme name="Квадрант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вадрант 1">
        <a:dk1>
          <a:srgbClr val="5C5674"/>
        </a:dk1>
        <a:lt1>
          <a:srgbClr val="FFFFFF"/>
        </a:lt1>
        <a:dk2>
          <a:srgbClr val="85986A"/>
        </a:dk2>
        <a:lt2>
          <a:srgbClr val="FFFFFF"/>
        </a:lt2>
        <a:accent1>
          <a:srgbClr val="666633"/>
        </a:accent1>
        <a:accent2>
          <a:srgbClr val="ADC5B8"/>
        </a:accent2>
        <a:accent3>
          <a:srgbClr val="C2CAB9"/>
        </a:accent3>
        <a:accent4>
          <a:srgbClr val="DADADA"/>
        </a:accent4>
        <a:accent5>
          <a:srgbClr val="B8B8AD"/>
        </a:accent5>
        <a:accent6>
          <a:srgbClr val="9CB2A6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вадрант 2">
        <a:dk1>
          <a:srgbClr val="000000"/>
        </a:dk1>
        <a:lt1>
          <a:srgbClr val="FFFFFF"/>
        </a:lt1>
        <a:dk2>
          <a:srgbClr val="420000"/>
        </a:dk2>
        <a:lt2>
          <a:srgbClr val="660000"/>
        </a:lt2>
        <a:accent1>
          <a:srgbClr val="CCCC00"/>
        </a:accent1>
        <a:accent2>
          <a:srgbClr val="999966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8A8A5C"/>
        </a:accent6>
        <a:hlink>
          <a:srgbClr val="996633"/>
        </a:hlink>
        <a:folHlink>
          <a:srgbClr val="99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вадрант 3">
        <a:dk1>
          <a:srgbClr val="618052"/>
        </a:dk1>
        <a:lt1>
          <a:srgbClr val="FFFFE3"/>
        </a:lt1>
        <a:dk2>
          <a:srgbClr val="162E36"/>
        </a:dk2>
        <a:lt2>
          <a:srgbClr val="FFFFFF"/>
        </a:lt2>
        <a:accent1>
          <a:srgbClr val="336699"/>
        </a:accent1>
        <a:accent2>
          <a:srgbClr val="69888B"/>
        </a:accent2>
        <a:accent3>
          <a:srgbClr val="ABADAE"/>
        </a:accent3>
        <a:accent4>
          <a:srgbClr val="DADAC2"/>
        </a:accent4>
        <a:accent5>
          <a:srgbClr val="ADB8CA"/>
        </a:accent5>
        <a:accent6>
          <a:srgbClr val="5E7B7D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вадрант 4">
        <a:dk1>
          <a:srgbClr val="000000"/>
        </a:dk1>
        <a:lt1>
          <a:srgbClr val="FFFFFF"/>
        </a:lt1>
        <a:dk2>
          <a:srgbClr val="000000"/>
        </a:dk2>
        <a:lt2>
          <a:srgbClr val="CC0000"/>
        </a:lt2>
        <a:accent1>
          <a:srgbClr val="FFCC00"/>
        </a:accent1>
        <a:accent2>
          <a:srgbClr val="3366CC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2D5CB9"/>
        </a:accent6>
        <a:hlink>
          <a:srgbClr val="666699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вадрант 5">
        <a:dk1>
          <a:srgbClr val="666699"/>
        </a:dk1>
        <a:lt1>
          <a:srgbClr val="FFFFFF"/>
        </a:lt1>
        <a:dk2>
          <a:srgbClr val="000033"/>
        </a:dk2>
        <a:lt2>
          <a:srgbClr val="FFFFFF"/>
        </a:lt2>
        <a:accent1>
          <a:srgbClr val="9966FF"/>
        </a:accent1>
        <a:accent2>
          <a:srgbClr val="CCCCFF"/>
        </a:accent2>
        <a:accent3>
          <a:srgbClr val="AAAAAD"/>
        </a:accent3>
        <a:accent4>
          <a:srgbClr val="DADADA"/>
        </a:accent4>
        <a:accent5>
          <a:srgbClr val="CAB8FF"/>
        </a:accent5>
        <a:accent6>
          <a:srgbClr val="B9B9E7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вадрант 6">
        <a:dk1>
          <a:srgbClr val="000000"/>
        </a:dk1>
        <a:lt1>
          <a:srgbClr val="FFFFFF"/>
        </a:lt1>
        <a:dk2>
          <a:srgbClr val="000000"/>
        </a:dk2>
        <a:lt2>
          <a:srgbClr val="669966"/>
        </a:lt2>
        <a:accent1>
          <a:srgbClr val="CCCC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8A8AB9"/>
        </a:accent6>
        <a:hlink>
          <a:srgbClr val="000066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вадрант 7">
        <a:dk1>
          <a:srgbClr val="0099CC"/>
        </a:dk1>
        <a:lt1>
          <a:srgbClr val="FFFFFF"/>
        </a:lt1>
        <a:dk2>
          <a:srgbClr val="000099"/>
        </a:dk2>
        <a:lt2>
          <a:srgbClr val="FFFFFF"/>
        </a:lt2>
        <a:accent1>
          <a:srgbClr val="0099CC"/>
        </a:accent1>
        <a:accent2>
          <a:srgbClr val="6600FF"/>
        </a:accent2>
        <a:accent3>
          <a:srgbClr val="AAAACA"/>
        </a:accent3>
        <a:accent4>
          <a:srgbClr val="DADADA"/>
        </a:accent4>
        <a:accent5>
          <a:srgbClr val="AACAE2"/>
        </a:accent5>
        <a:accent6>
          <a:srgbClr val="5C00E7"/>
        </a:accent6>
        <a:hlink>
          <a:srgbClr val="FFCC00"/>
        </a:hlink>
        <a:folHlink>
          <a:srgbClr val="00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вадрант 8">
        <a:dk1>
          <a:srgbClr val="000033"/>
        </a:dk1>
        <a:lt1>
          <a:srgbClr val="FFFFFF"/>
        </a:lt1>
        <a:dk2>
          <a:srgbClr val="003366"/>
        </a:dk2>
        <a:lt2>
          <a:srgbClr val="275C6D"/>
        </a:lt2>
        <a:accent1>
          <a:srgbClr val="A7D2DF"/>
        </a:accent1>
        <a:accent2>
          <a:srgbClr val="108DA6"/>
        </a:accent2>
        <a:accent3>
          <a:srgbClr val="FFFFFF"/>
        </a:accent3>
        <a:accent4>
          <a:srgbClr val="00002A"/>
        </a:accent4>
        <a:accent5>
          <a:srgbClr val="D0E5EC"/>
        </a:accent5>
        <a:accent6>
          <a:srgbClr val="0D7F96"/>
        </a:accent6>
        <a:hlink>
          <a:srgbClr val="666699"/>
        </a:hlink>
        <a:folHlink>
          <a:srgbClr val="99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вадрант 9">
        <a:dk1>
          <a:srgbClr val="CC3300"/>
        </a:dk1>
        <a:lt1>
          <a:srgbClr val="FFFFFF"/>
        </a:lt1>
        <a:dk2>
          <a:srgbClr val="000000"/>
        </a:dk2>
        <a:lt2>
          <a:srgbClr val="FFFFCC"/>
        </a:lt2>
        <a:accent1>
          <a:srgbClr val="FF9900"/>
        </a:accent1>
        <a:accent2>
          <a:srgbClr val="993300"/>
        </a:accent2>
        <a:accent3>
          <a:srgbClr val="AAAAAA"/>
        </a:accent3>
        <a:accent4>
          <a:srgbClr val="DADADA"/>
        </a:accent4>
        <a:accent5>
          <a:srgbClr val="FFCAAA"/>
        </a:accent5>
        <a:accent6>
          <a:srgbClr val="8A2D00"/>
        </a:accent6>
        <a:hlink>
          <a:srgbClr val="CEC5A2"/>
        </a:hlink>
        <a:folHlink>
          <a:srgbClr val="DDDDDD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Линия сверху</Template>
  <TotalTime>1221</TotalTime>
  <Words>1758</Words>
  <Application>Microsoft Office PowerPoint</Application>
  <PresentationFormat>Экран (4:3)</PresentationFormat>
  <Paragraphs>171</Paragraphs>
  <Slides>32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Линия сверху</vt:lpstr>
      <vt:lpstr>Поэма А. А. Блока «Двенадцать»  (1918)</vt:lpstr>
      <vt:lpstr>Вводно-ориентировочная беседа: первичное осмысление поэмы</vt:lpstr>
      <vt:lpstr>«29 января… «Сегодня я – гений!»</vt:lpstr>
      <vt:lpstr>Смысл названия</vt:lpstr>
      <vt:lpstr>Поэма «Двенадцать»</vt:lpstr>
      <vt:lpstr>Жанр, стиль и композиция </vt:lpstr>
      <vt:lpstr>Ритм. Какие ритмы вы услышали? </vt:lpstr>
      <vt:lpstr>Композиция. Ритм. Музыка.</vt:lpstr>
      <vt:lpstr>Особенности сюжета поэмы </vt:lpstr>
      <vt:lpstr>Лексика поэмы разнообразна</vt:lpstr>
      <vt:lpstr>Как рисует Блок образы героев поэмы? Анализ 1-й главы </vt:lpstr>
      <vt:lpstr>2-й урок Анализ поэмы «Двенадцать»</vt:lpstr>
      <vt:lpstr>Глава 1-я</vt:lpstr>
      <vt:lpstr>Глава 2-я</vt:lpstr>
      <vt:lpstr>Презентация PowerPoint</vt:lpstr>
      <vt:lpstr>3-я глава</vt:lpstr>
      <vt:lpstr>Главы 4-6</vt:lpstr>
      <vt:lpstr>Глава 7-я</vt:lpstr>
      <vt:lpstr>Глава 8-я</vt:lpstr>
      <vt:lpstr>9-я глава</vt:lpstr>
      <vt:lpstr>9-я глава</vt:lpstr>
      <vt:lpstr>10-я глава</vt:lpstr>
      <vt:lpstr>11-я глава</vt:lpstr>
      <vt:lpstr>Горький из «Несвоевременных мыслей»: </vt:lpstr>
      <vt:lpstr>12-я глава</vt:lpstr>
      <vt:lpstr>«расстановка» героев 12 –й главы: </vt:lpstr>
      <vt:lpstr>Случайно ли появление Христа в последней главе поэмы?</vt:lpstr>
      <vt:lpstr>Трактовка образа Христа</vt:lpstr>
      <vt:lpstr>«…почему Христос?» </vt:lpstr>
      <vt:lpstr>Трактовка образа Христа</vt:lpstr>
      <vt:lpstr>Образы - символы</vt:lpstr>
      <vt:lpstr>Д.З.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Поэма А. А. Блока «Двенадцать» (1918)</dc:title>
  <dc:creator>Говорухина Галина Владимировна</dc:creator>
  <cp:lastModifiedBy>Галина</cp:lastModifiedBy>
  <cp:revision>37</cp:revision>
  <dcterms:created xsi:type="dcterms:W3CDTF">2016-10-28T11:39:17Z</dcterms:created>
  <dcterms:modified xsi:type="dcterms:W3CDTF">2021-06-12T06:30:04Z</dcterms:modified>
</cp:coreProperties>
</file>