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2" r:id="rId9"/>
    <p:sldId id="273" r:id="rId10"/>
    <p:sldId id="266" r:id="rId11"/>
    <p:sldId id="267" r:id="rId12"/>
    <p:sldId id="268" r:id="rId13"/>
    <p:sldId id="270" r:id="rId14"/>
    <p:sldId id="271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B0B55BB-9130-4108-BBF9-9D4E1892F37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A68ED4-83A8-4396-8F90-B4651B57D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886728" cy="42148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«Организация самостоятельной двигательной активности детей в детском саду»</a:t>
            </a:r>
            <a:br>
              <a:rPr lang="ru-RU" dirty="0" smtClean="0"/>
            </a:br>
            <a:r>
              <a:rPr lang="ru-RU" sz="2700" dirty="0" smtClean="0"/>
              <a:t>Петрова Е.Ю. воспитатель</a:t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«Попади в цель»     «Тихий тренажер»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122" name="Picture 2" descr="D:\Рабочий стол\физ.уголок 9 гр\DSCN32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71678"/>
            <a:ext cx="3119459" cy="2500330"/>
          </a:xfrm>
          <a:prstGeom prst="rect">
            <a:avLst/>
          </a:prstGeom>
          <a:noFill/>
        </p:spPr>
      </p:pic>
      <p:pic>
        <p:nvPicPr>
          <p:cNvPr id="4" name="Picture 2" descr="D:\Рабочий стол\физ.уголок 9 гр\DSCN3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928802"/>
            <a:ext cx="3286148" cy="385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Кольцеброс</a:t>
            </a:r>
            <a:r>
              <a:rPr lang="ru-RU" dirty="0" smtClean="0"/>
              <a:t>»         «Серсо»</a:t>
            </a:r>
            <a:endParaRPr lang="ru-RU" dirty="0"/>
          </a:p>
        </p:txBody>
      </p:sp>
      <p:pic>
        <p:nvPicPr>
          <p:cNvPr id="6146" name="Picture 2" descr="D:\Рабочий стол\физ.уголок 9 гр\DSCN32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9"/>
            <a:ext cx="2571768" cy="1844964"/>
          </a:xfrm>
          <a:prstGeom prst="rect">
            <a:avLst/>
          </a:prstGeom>
          <a:noFill/>
        </p:spPr>
      </p:pic>
      <p:pic>
        <p:nvPicPr>
          <p:cNvPr id="6148" name="Picture 4" descr="D:\Рабочий стол\физ.уголок 9 гр\DSCN31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85860"/>
            <a:ext cx="2286016" cy="1862679"/>
          </a:xfrm>
          <a:prstGeom prst="rect">
            <a:avLst/>
          </a:prstGeom>
          <a:noFill/>
        </p:spPr>
      </p:pic>
      <p:pic>
        <p:nvPicPr>
          <p:cNvPr id="7" name="Picture 2" descr="D:\Рабочий стол\физ.уголок 9 гр\DSCN32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500438"/>
            <a:ext cx="435771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«Рыбки»             «Сбей кегли»</a:t>
            </a:r>
            <a:endParaRPr lang="ru-RU" dirty="0"/>
          </a:p>
        </p:txBody>
      </p:sp>
      <p:pic>
        <p:nvPicPr>
          <p:cNvPr id="7170" name="Picture 2" descr="D:\Рабочий стол\физ.уголок 9 гр\DSCN31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2233887" cy="1785950"/>
          </a:xfrm>
          <a:prstGeom prst="rect">
            <a:avLst/>
          </a:prstGeom>
          <a:noFill/>
        </p:spPr>
      </p:pic>
      <p:pic>
        <p:nvPicPr>
          <p:cNvPr id="7171" name="Picture 3" descr="D:\Рабочий стол\физ.уголок 9 гр\DSCN31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285860"/>
            <a:ext cx="3429024" cy="2286016"/>
          </a:xfrm>
          <a:prstGeom prst="rect">
            <a:avLst/>
          </a:prstGeom>
          <a:noFill/>
        </p:spPr>
      </p:pic>
      <p:pic>
        <p:nvPicPr>
          <p:cNvPr id="7172" name="Picture 4" descr="D:\Рабочий стол\физ.уголок 9 гр\DSCN3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222852" flipV="1">
            <a:off x="785339" y="3640627"/>
            <a:ext cx="2695482" cy="1931548"/>
          </a:xfrm>
          <a:prstGeom prst="rect">
            <a:avLst/>
          </a:prstGeom>
          <a:noFill/>
        </p:spPr>
      </p:pic>
      <p:pic>
        <p:nvPicPr>
          <p:cNvPr id="8" name="Picture 2" descr="D:\Рабочий стол\физ.уголок 9 гр\DSCN31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59231">
            <a:off x="4896937" y="4190058"/>
            <a:ext cx="3088746" cy="1928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Дартс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9218" name="Picture 2" descr="D:\Рабочий стол\физ.уголок 9 гр\DSCN31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285860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«Классики»</a:t>
            </a:r>
            <a:endParaRPr lang="ru-RU" dirty="0"/>
          </a:p>
        </p:txBody>
      </p:sp>
      <p:pic>
        <p:nvPicPr>
          <p:cNvPr id="10243" name="Picture 3" descr="D:\Рабочий стол\физ.уголок 9 гр\DSCN3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2286016" cy="1714512"/>
          </a:xfrm>
          <a:prstGeom prst="rect">
            <a:avLst/>
          </a:prstGeom>
          <a:noFill/>
        </p:spPr>
      </p:pic>
      <p:pic>
        <p:nvPicPr>
          <p:cNvPr id="8" name="Picture 3" descr="D:\Рабочий стол\физ.уголок 9 гр\DSCN31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714356"/>
            <a:ext cx="3677161" cy="2489978"/>
          </a:xfrm>
          <a:prstGeom prst="rect">
            <a:avLst/>
          </a:prstGeom>
          <a:noFill/>
        </p:spPr>
      </p:pic>
      <p:pic>
        <p:nvPicPr>
          <p:cNvPr id="9" name="Picture 4" descr="D:\Рабочий стол\физ.уголок 9 гр\DSCN31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643314"/>
            <a:ext cx="4429156" cy="2816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642910" y="1000108"/>
            <a:ext cx="8229600" cy="4883153"/>
          </a:xfrm>
        </p:spPr>
        <p:txBody>
          <a:bodyPr/>
          <a:lstStyle/>
          <a:p>
            <a:r>
              <a:rPr lang="ru-RU" dirty="0" smtClean="0"/>
              <a:t>Таким образом, создание благоприятной психологической обстановки, предметной и двигательной среды побуждает ребенка проявлять двигательную активность, удовлетворять интерес к разнообразным видам движений и потребность в них.</a:t>
            </a:r>
            <a:endParaRPr lang="ru-RU" dirty="0"/>
          </a:p>
        </p:txBody>
      </p:sp>
      <p:pic>
        <p:nvPicPr>
          <p:cNvPr id="18" name="Picture 2" descr="D:\Рабочий стол\физ.оборуд. и весна\detsad-544956-14598816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143380"/>
            <a:ext cx="2942888" cy="2143139"/>
          </a:xfrm>
          <a:prstGeom prst="rect">
            <a:avLst/>
          </a:prstGeom>
          <a:noFill/>
        </p:spPr>
      </p:pic>
      <p:pic>
        <p:nvPicPr>
          <p:cNvPr id="19" name="Picture 3" descr="D:\Рабочий стол\физ.оборуд. и весна\detsad-311566-14705793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643314"/>
            <a:ext cx="2000264" cy="1571636"/>
          </a:xfrm>
          <a:prstGeom prst="rect">
            <a:avLst/>
          </a:prstGeom>
          <a:noFill/>
        </p:spPr>
      </p:pic>
      <p:pic>
        <p:nvPicPr>
          <p:cNvPr id="20" name="Picture 4" descr="D:\Рабочий стол\физ.оборуд. и весна\detsad-17928-14291862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929066"/>
            <a:ext cx="2394481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150059"/>
          </a:xfrm>
        </p:spPr>
        <p:txBody>
          <a:bodyPr>
            <a:noAutofit/>
          </a:bodyPr>
          <a:lstStyle/>
          <a:p>
            <a:pPr lvl="1"/>
            <a:r>
              <a:rPr lang="ru-RU" sz="2400" b="1" dirty="0" smtClean="0"/>
              <a:t>Первое место </a:t>
            </a:r>
            <a:r>
              <a:rPr lang="ru-RU" sz="2400" dirty="0" smtClean="0"/>
              <a:t>в двигательном режиме детей принадлежит </a:t>
            </a:r>
            <a:r>
              <a:rPr lang="ru-RU" sz="2400" dirty="0" err="1" smtClean="0"/>
              <a:t>физкультурно</a:t>
            </a:r>
            <a:r>
              <a:rPr lang="ru-RU" sz="2400" dirty="0" smtClean="0"/>
              <a:t> – оздоровительным занятиям (утренняя гимнастика, подвижные игры и физические упражнения во время прогулок, физкультминутки на занятиях с умственной нагрузкой и.т.д.)</a:t>
            </a:r>
          </a:p>
          <a:p>
            <a:pPr lvl="1"/>
            <a:r>
              <a:rPr lang="ru-RU" sz="2400" b="1" dirty="0" smtClean="0"/>
              <a:t>Второе место </a:t>
            </a:r>
            <a:r>
              <a:rPr lang="ru-RU" sz="2400" dirty="0" smtClean="0"/>
              <a:t>занимают занятия по физическому развитию – как основная форма обучения двигательным навыкам и развития оптимальной двигательной активности детей.</a:t>
            </a:r>
          </a:p>
          <a:p>
            <a:pPr lvl="1"/>
            <a:r>
              <a:rPr lang="ru-RU" sz="2400" b="1" dirty="0" smtClean="0"/>
              <a:t>Третье место </a:t>
            </a:r>
            <a:r>
              <a:rPr lang="ru-RU" sz="2400" dirty="0" smtClean="0"/>
              <a:t>отводиться самостоятельной двигательной деятельности, возникающей по инициативе детей.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Самостоятельная деятельность является важным источником активности и саморазвития ребенка. Продолжительность ее зависит от индивидуальных проявлений детей в двигательной деятельности. Основным видом деятельности в дошкольном возрасте , как известно, является игра. Поэтому двигательная среда должна быть насыщена различным оборудованием и спортивным инвентарем, способствующим развитию игры.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2929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активизации самостоятельной двигательной активности значительную роль играет двигательная среда.</a:t>
            </a:r>
          </a:p>
          <a:p>
            <a:r>
              <a:rPr lang="ru-RU" sz="2400" dirty="0" smtClean="0"/>
              <a:t>Вступивший в силу ФГОС ставит к развивающей предметно – пространственной среде определенные требования:</a:t>
            </a:r>
          </a:p>
          <a:p>
            <a:r>
              <a:rPr lang="ru-RU" sz="2400" dirty="0" smtClean="0"/>
              <a:t>Насыщенность</a:t>
            </a:r>
          </a:p>
          <a:p>
            <a:r>
              <a:rPr lang="ru-RU" sz="2400" dirty="0" err="1" smtClean="0"/>
              <a:t>Полифункциональность</a:t>
            </a:r>
            <a:endParaRPr lang="ru-RU" sz="2400" dirty="0" smtClean="0"/>
          </a:p>
          <a:p>
            <a:r>
              <a:rPr lang="ru-RU" sz="2400" dirty="0" smtClean="0"/>
              <a:t>Вариативность</a:t>
            </a:r>
          </a:p>
          <a:p>
            <a:r>
              <a:rPr lang="ru-RU" sz="2400" dirty="0" smtClean="0"/>
              <a:t>Доступность</a:t>
            </a:r>
          </a:p>
          <a:p>
            <a:r>
              <a:rPr lang="ru-RU" sz="2400" dirty="0" smtClean="0"/>
              <a:t>Безопасность</a:t>
            </a:r>
          </a:p>
          <a:p>
            <a:r>
              <a:rPr lang="ru-RU" sz="2400" dirty="0" err="1" smtClean="0"/>
              <a:t>Трансформируемость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5785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стимулирования двигательной активности на участке можно создавать полосы препятствий, чтобы дети могли выполнять различные двигательные задания (пройти по дорожкам, перепрыгнуть с кочки на кочку, пролезть в туннель, залезть на лестницу и др.) Необходимо выносить игрушки (вожжи, вертушки, каталки и др.) и мелкие физкультурные пособия (палки, обручи, мячи, кольца, скакалки и др.) </a:t>
            </a:r>
          </a:p>
        </p:txBody>
      </p:sp>
      <p:pic>
        <p:nvPicPr>
          <p:cNvPr id="3" name="Picture 2" descr="D:\Рабочий стол\обруч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214818"/>
            <a:ext cx="2500330" cy="1665845"/>
          </a:xfrm>
          <a:prstGeom prst="rect">
            <a:avLst/>
          </a:prstGeom>
          <a:noFill/>
        </p:spPr>
      </p:pic>
      <p:pic>
        <p:nvPicPr>
          <p:cNvPr id="4" name="Picture 3" descr="D:\Рабочий стол\еж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572008"/>
            <a:ext cx="2071702" cy="1553777"/>
          </a:xfrm>
          <a:prstGeom prst="rect">
            <a:avLst/>
          </a:prstGeom>
          <a:noFill/>
        </p:spPr>
      </p:pic>
      <p:pic>
        <p:nvPicPr>
          <p:cNvPr id="5" name="Picture 4" descr="D:\Рабочий стол\жираф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072074"/>
            <a:ext cx="1810657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48577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 организации двигательной активности в условиях группы существует проблема. У детей нет достаточного опыта, чтобы правильно организовать самостоятельную деятельность, где пространство ограничено. Эта проблема решается с помощью серии игр, новых атрибутов, т.е. от наполняемости развивающей предметно – пространственной среды. И конечно организующая и мотивирующая работа педагогов в группе. Здесь нам помогают физкультурные уголки, которые есть во всех группах.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r>
              <a:rPr lang="ru-RU" dirty="0" smtClean="0"/>
              <a:t>«Чтобы сделать ребенка умным и рассудительным, сделайте его крепким и здоровым: пусть он работает, действует, бегает, пусть он находится в постоянном движении»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5" descr="D:\Рабочий стол\физ.уголок 9 гр\DSCN3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643182"/>
            <a:ext cx="2465778" cy="3644894"/>
          </a:xfrm>
          <a:prstGeom prst="rect">
            <a:avLst/>
          </a:prstGeom>
          <a:noFill/>
        </p:spPr>
      </p:pic>
      <p:pic>
        <p:nvPicPr>
          <p:cNvPr id="6" name="Picture 2" descr="D:\Рабочий стол\физ.уголок 9 гр\DSCN32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643182"/>
            <a:ext cx="2568606" cy="1928826"/>
          </a:xfrm>
          <a:prstGeom prst="rect">
            <a:avLst/>
          </a:prstGeom>
          <a:noFill/>
        </p:spPr>
      </p:pic>
      <p:pic>
        <p:nvPicPr>
          <p:cNvPr id="7" name="Picture 4" descr="D:\Рабочий стол\физ.уголок 9 гр\DSCN32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714752"/>
            <a:ext cx="2044825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9"/>
            <a:ext cx="8229600" cy="2714643"/>
          </a:xfrm>
        </p:spPr>
        <p:txBody>
          <a:bodyPr/>
          <a:lstStyle/>
          <a:p>
            <a:r>
              <a:rPr lang="ru-RU" dirty="0" smtClean="0"/>
              <a:t>Желательно организовать пространство таким образом, чтобы появилась возможность для </a:t>
            </a:r>
            <a:r>
              <a:rPr lang="ru-RU" dirty="0" err="1" smtClean="0"/>
              <a:t>многовариативных</a:t>
            </a:r>
            <a:r>
              <a:rPr lang="ru-RU" dirty="0" smtClean="0"/>
              <a:t> игр. Наряду с заводскими тренажерами можно использовать оборудование, изготовленное из бросового и природного материала. </a:t>
            </a:r>
          </a:p>
        </p:txBody>
      </p:sp>
      <p:pic>
        <p:nvPicPr>
          <p:cNvPr id="1026" name="Picture 2" descr="D:\Рабочий стол\физ.оборуд. и весна\itogi-konkursa-fizicheskoe-oborudov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357562"/>
            <a:ext cx="2071702" cy="2928958"/>
          </a:xfrm>
          <a:prstGeom prst="rect">
            <a:avLst/>
          </a:prstGeom>
          <a:noFill/>
        </p:spPr>
      </p:pic>
      <p:pic>
        <p:nvPicPr>
          <p:cNvPr id="6" name="Picture 2" descr="D:\Рабочий стол\физ.оборуд. и весна\Popadi-v-cel-Lesenka-Zmeja-Bozhi-korovki-Sledy-Ezhik-Gusenica.-Nestandartnoe-fizicheskoe-oborudovanie-v-rabote-s-doshkolnikam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429000"/>
            <a:ext cx="2731556" cy="2048667"/>
          </a:xfrm>
          <a:prstGeom prst="rect">
            <a:avLst/>
          </a:prstGeom>
          <a:noFill/>
        </p:spPr>
      </p:pic>
      <p:pic>
        <p:nvPicPr>
          <p:cNvPr id="7" name="Picture 4" descr="D:\Рабочий стол\физ.оборуд. и весна\img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143380"/>
            <a:ext cx="2428860" cy="1961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/>
          <a:lstStyle/>
          <a:p>
            <a:r>
              <a:rPr lang="ru-RU" dirty="0" smtClean="0"/>
              <a:t>Нестандартное физкультурное оборудование – это дополнительный стимул формирования у детей интереса и ценностного отношения к своему здоровью. Это позволяет нам повышать двигательную активность ребенка, формировать основные движения, поддерживать положительные эмоции.</a:t>
            </a:r>
          </a:p>
          <a:p>
            <a:endParaRPr lang="ru-RU" dirty="0"/>
          </a:p>
        </p:txBody>
      </p:sp>
      <p:pic>
        <p:nvPicPr>
          <p:cNvPr id="5" name="Picture 5" descr="D:\Рабочий стол\физ.оборуд. и весна\6ccc3b1e06ba89c6d67fe4eb22c58b09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143380"/>
            <a:ext cx="3657607" cy="2233666"/>
          </a:xfrm>
          <a:prstGeom prst="rect">
            <a:avLst/>
          </a:prstGeom>
          <a:noFill/>
        </p:spPr>
      </p:pic>
      <p:pic>
        <p:nvPicPr>
          <p:cNvPr id="7" name="Picture 6" descr="D:\Рабочий стол\физ.оборуд. и весна\foto_atributi_dlya_dou_svoimi_rukami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071942"/>
            <a:ext cx="3000396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291</TotalTime>
  <Words>432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«Организация самостоятельной двигательной активности детей в детском саду» Петрова Е.Ю. воспитатель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«Попади в цель»     «Тихий тренажер» </vt:lpstr>
      <vt:lpstr>«Кольцеброс»         «Серсо»</vt:lpstr>
      <vt:lpstr>«Рыбки»             «Сбей кегли»</vt:lpstr>
      <vt:lpstr>«Дартс»</vt:lpstr>
      <vt:lpstr>«Классики»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самостоятельной двигательной активности детей в детском саду»</dc:title>
  <dc:creator>Admin</dc:creator>
  <cp:lastModifiedBy>Admin</cp:lastModifiedBy>
  <cp:revision>58</cp:revision>
  <dcterms:created xsi:type="dcterms:W3CDTF">2018-03-14T15:15:54Z</dcterms:created>
  <dcterms:modified xsi:type="dcterms:W3CDTF">2021-06-12T19:36:19Z</dcterms:modified>
</cp:coreProperties>
</file>