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8" r:id="rId3"/>
    <p:sldId id="267" r:id="rId4"/>
    <p:sldId id="269" r:id="rId5"/>
    <p:sldId id="310" r:id="rId6"/>
    <p:sldId id="309" r:id="rId7"/>
    <p:sldId id="290" r:id="rId8"/>
    <p:sldId id="280" r:id="rId9"/>
    <p:sldId id="270" r:id="rId10"/>
    <p:sldId id="311" r:id="rId11"/>
    <p:sldId id="312" r:id="rId12"/>
    <p:sldId id="263" r:id="rId13"/>
    <p:sldId id="314" r:id="rId14"/>
    <p:sldId id="266" r:id="rId15"/>
    <p:sldId id="275" r:id="rId16"/>
    <p:sldId id="279" r:id="rId17"/>
    <p:sldId id="299" r:id="rId18"/>
    <p:sldId id="301" r:id="rId19"/>
    <p:sldId id="304" r:id="rId20"/>
    <p:sldId id="288" r:id="rId21"/>
    <p:sldId id="313" r:id="rId22"/>
    <p:sldId id="293" r:id="rId23"/>
    <p:sldId id="315" r:id="rId24"/>
    <p:sldId id="316" r:id="rId25"/>
    <p:sldId id="317" r:id="rId26"/>
    <p:sldId id="294" r:id="rId27"/>
    <p:sldId id="295" r:id="rId28"/>
    <p:sldId id="296" r:id="rId29"/>
    <p:sldId id="285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ма" initials="М" lastIdx="1" clrIdx="0">
    <p:extLst>
      <p:ext uri="{19B8F6BF-5375-455C-9EA6-DF929625EA0E}">
        <p15:presenceInfo xmlns:p15="http://schemas.microsoft.com/office/powerpoint/2012/main" userId="Мам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DB8"/>
    <a:srgbClr val="0033CC"/>
    <a:srgbClr val="0000FF"/>
    <a:srgbClr val="3727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149E2-F87D-4173-9C59-7A8964116CF7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97576-FB80-4E08-AFF5-82B37AA182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41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4CDEFD8-0BBD-49C1-922A-5664668012F1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E903EB7-BA7E-41E9-AC82-318D26FCE5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40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9.jpeg"/><Relationship Id="rId5" Type="http://schemas.openxmlformats.org/officeDocument/2006/relationships/image" Target="../media/image33.jpeg"/><Relationship Id="rId10" Type="http://schemas.openxmlformats.org/officeDocument/2006/relationships/image" Target="../media/image38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jpeg"/><Relationship Id="rId4" Type="http://schemas.openxmlformats.org/officeDocument/2006/relationships/image" Target="../media/image9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7.png"/><Relationship Id="rId4" Type="http://schemas.openxmlformats.org/officeDocument/2006/relationships/image" Target="../media/image9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jpeg"/><Relationship Id="rId4" Type="http://schemas.openxmlformats.org/officeDocument/2006/relationships/image" Target="../media/image100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01074"/>
            <a:ext cx="8136904" cy="5638324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МБДОУ д/с №52 «Белочка»              </a:t>
            </a: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b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ИТОГОВОЕ </a:t>
            </a:r>
            <a:br>
              <a:rPr lang="en-US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РОДИТЕЛЬСКОЕ СОБРАНИЕ</a:t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в старшей группе «Звездочки»</a:t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4400" b="1" dirty="0">
                <a:solidFill>
                  <a:srgbClr val="B56FF4">
                    <a:lumMod val="50000"/>
                  </a:srgbClr>
                </a:solidFill>
                <a:latin typeface="Monotype Corsiva" panose="03010101010201010101" pitchFamily="66" charset="0"/>
              </a:rPr>
              <a:t>«Вот и стали мы на год взрослей</a:t>
            </a:r>
            <a:r>
              <a:rPr lang="en-US" sz="4400" b="1" dirty="0">
                <a:solidFill>
                  <a:srgbClr val="B56FF4">
                    <a:lumMod val="50000"/>
                  </a:srgbClr>
                </a:solidFill>
                <a:latin typeface="Monotype Corsiva" panose="03010101010201010101" pitchFamily="66" charset="0"/>
              </a:rPr>
              <a:t>!</a:t>
            </a:r>
            <a:r>
              <a:rPr lang="ru-RU" sz="4400" b="1" dirty="0">
                <a:solidFill>
                  <a:srgbClr val="B56FF4">
                    <a:lumMod val="50000"/>
                  </a:srgbClr>
                </a:solidFill>
                <a:latin typeface="Monotype Corsiva" panose="03010101010201010101" pitchFamily="66" charset="0"/>
              </a:rPr>
              <a:t>»</a:t>
            </a: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br>
              <a:rPr lang="ru-RU" sz="44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endParaRPr lang="ru-RU" sz="4400" b="1" dirty="0">
              <a:solidFill>
                <a:schemeClr val="accent6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915262"/>
            <a:ext cx="7117180" cy="122413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Подготовила: Винокурова Марианна </a:t>
            </a:r>
          </a:p>
          <a:p>
            <a:pPr algn="r"/>
            <a:r>
              <a:rPr lang="ru-RU" sz="2400" b="1" dirty="0">
                <a:solidFill>
                  <a:srgbClr val="C00000"/>
                </a:solidFill>
                <a:latin typeface="Monotype Corsiva" panose="03010101010201010101" pitchFamily="66" charset="0"/>
              </a:rPr>
              <a:t>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2882948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616A7E-B14B-4602-BF16-B90C1A63C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2980" y="188640"/>
            <a:ext cx="7125113" cy="924475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00FF"/>
                </a:solidFill>
                <a:latin typeface="Gabriola" panose="04040605051002020D02" pitchFamily="82" charset="0"/>
              </a:rPr>
              <a:t>День Республики Саха (Якутия)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F33033A-2C3D-40D9-93F5-E105C73D3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045228"/>
            <a:ext cx="3960440" cy="288310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DAB6EA-5498-4D8B-98FA-52DFCA6B64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047803"/>
            <a:ext cx="4393332" cy="288052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539C830-5FE8-49C4-935C-A6C0DBC9502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308" y="4005064"/>
            <a:ext cx="3367286" cy="255393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3223337-B20E-4F27-8656-4B072EE4994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05064"/>
            <a:ext cx="2968759" cy="281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01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0232D6-67F2-4FD4-810C-1FB793B10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84584" y="404664"/>
            <a:ext cx="7125113" cy="924475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Gabriola" panose="04040605051002020D02" pitchFamily="82" charset="0"/>
              </a:rPr>
              <a:t>«ДЕНЬ ПОБЕДЫ»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C8CFC81-6F3A-43C6-A541-697A7079AC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700808"/>
            <a:ext cx="5296091" cy="397206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E27863-E0DF-4629-8222-D383A46FEA7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322" y="3248096"/>
            <a:ext cx="3183175" cy="34212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333E642-E181-4F03-BB74-C43AAF54E9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322" y="116632"/>
            <a:ext cx="3261477" cy="296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4701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125113" cy="928695"/>
          </a:xfrm>
        </p:spPr>
        <p:txBody>
          <a:bodyPr/>
          <a:lstStyle/>
          <a:p>
            <a:pPr algn="ctr"/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Станция «Музыкальная»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74194" y="836712"/>
            <a:ext cx="8532440" cy="139832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    Знайте, музыка  для  нас – удовольствие  высший  класс!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Все поём  мы  хорошо, весело  и  звонко!</a:t>
            </a:r>
            <a:b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  <a:cs typeface="Times New Roman" pitchFamily="18" charset="0"/>
              </a:rPr>
              <a:t>Вас порадуют  всегда  мальчишки  и  девчонки!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5023095-ED80-49C0-A719-F29F520AA2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2254029"/>
            <a:ext cx="2576884" cy="4127299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86A406C-FD1A-4263-B7B9-7F007CBFA3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7556" y="2893777"/>
            <a:ext cx="5560020" cy="312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140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E4A77-9227-48D6-B917-5B43ACCF1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-55574"/>
            <a:ext cx="8280920" cy="924475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accent4"/>
                </a:solidFill>
                <a:latin typeface="Gabriola" panose="04040605051002020D02" pitchFamily="82" charset="0"/>
              </a:rPr>
              <a:t>Станция  «Вперед, к здоровому образу жизни!»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6333E0-C1C7-4831-A0EF-15651EADF2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062732"/>
            <a:ext cx="2413893" cy="181042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B69B88-9739-4BED-9E68-93ACA91087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038289"/>
            <a:ext cx="2520280" cy="18902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9CC45EA-D099-4114-A0BA-92EECE3250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117" y="1113115"/>
            <a:ext cx="2413894" cy="181042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858FF42-AB70-4F23-8458-6449644E3E7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58" y="3096162"/>
            <a:ext cx="2267744" cy="1700808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794477F-4F89-4767-988A-46F29D455A7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859604"/>
            <a:ext cx="1440160" cy="19202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D1B2D46-F804-407E-AAEB-07BC057DCBA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238" y="4891099"/>
            <a:ext cx="1440161" cy="192021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2C7D5BC-19D9-48EA-97AF-4A863075DBB7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1708" y="3057139"/>
            <a:ext cx="2413895" cy="181042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71ABE47-C555-4AF5-8057-C4C2C9F141D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5741" y="4900386"/>
            <a:ext cx="1499862" cy="183865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53193978-2FAC-4DEA-BEE6-4FE2814A75C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0263" y="4859604"/>
            <a:ext cx="1599642" cy="192021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7AF0CA5-8280-487B-8780-47210611A99D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7853" y="4854642"/>
            <a:ext cx="1440160" cy="192021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DCC03B5-E88E-4971-877F-B71815FED80E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8176" y="3029768"/>
            <a:ext cx="2475776" cy="175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780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42853"/>
            <a:ext cx="7125113" cy="714380"/>
          </a:xfrm>
        </p:spPr>
        <p:txBody>
          <a:bodyPr/>
          <a:lstStyle/>
          <a:p>
            <a:pPr algn="ctr"/>
            <a:r>
              <a:rPr lang="ru-RU" sz="5400" b="1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</a:rPr>
              <a:t>Станция « Театральная»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CD08B7-8398-44B5-A711-62A3CB5CD8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960063"/>
            <a:ext cx="3858828" cy="289412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B555AD-7613-42F4-BBBC-2C1DB8DDA2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9637" y="1161490"/>
            <a:ext cx="4083918" cy="544522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380425-A8BD-49F0-891E-C6B6D7DEC5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568" y="3978968"/>
            <a:ext cx="3779912" cy="2834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5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4138"/>
            <a:ext cx="8784976" cy="696834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Станция «Наши руки не для скуки»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24997"/>
            <a:ext cx="3421043" cy="372446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десять пальцев – братьев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нужны, чтоб умываться,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Одеваться, обуваться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завязывать шнурки,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лепить из пластилина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пингвина, и дельфина,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Строить в парке космодром,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Дом, в котором мы живём,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Солнце, флаги рисовать,</a:t>
            </a:r>
            <a:b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слово «мир» писать.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B84DCC-49BE-41AC-A82F-1B062A53386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3867" y="5158414"/>
            <a:ext cx="2785688" cy="156695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01C7F5-2E97-4CB3-9C2D-8E6CAD7007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274" y="4005064"/>
            <a:ext cx="3075834" cy="17301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46631AD-33FE-42C4-9230-A82664920E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717115"/>
            <a:ext cx="4176464" cy="313234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62ABD39-6794-4EF2-ADBA-404FE2EEA78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4" y="3627539"/>
            <a:ext cx="3095655" cy="232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6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632848" cy="908720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Станция «Хочу всё знать»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01B2B0E-E192-4616-9E92-6D6F6ABD6E5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846832"/>
            <a:ext cx="4320480" cy="243027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120141-B910-4CBA-89E8-C08701AC43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197" y="3521042"/>
            <a:ext cx="4176464" cy="313234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A25354-A7D6-439B-824D-918A8D180B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3717032"/>
            <a:ext cx="2952328" cy="287629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BA629E-58E5-4BFC-94AB-6927C771ECA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2078" y="839185"/>
            <a:ext cx="4320480" cy="243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4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008" y="3284984"/>
            <a:ext cx="33478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Мы</a:t>
            </a:r>
          </a:p>
          <a:p>
            <a:pPr algn="ctr"/>
            <a:r>
              <a:rPr lang="ru-RU" sz="8800" b="1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играем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5AB88FBA-D43C-4F9E-9261-40810E525C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19" y="3429000"/>
            <a:ext cx="5120569" cy="288032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DCF2D45-C1A9-41FE-8A8B-D7961F0522E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7122" y="174350"/>
            <a:ext cx="2803363" cy="21025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B3062A0-0D03-4F94-B4D9-24FC6579D13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991" y="850613"/>
            <a:ext cx="3028851" cy="227163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F880E77-64CC-464B-A885-893CEE0CDE4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9" y="174350"/>
            <a:ext cx="2902997" cy="217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084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40651F7-5BDF-4ACF-B0BB-A8827E62A1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7716" y="4585212"/>
            <a:ext cx="2808312" cy="210623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C9EEDC9-8501-4891-A010-2D55C594D49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440" y="3501008"/>
            <a:ext cx="2091174" cy="27882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ABACC39-CC6A-4162-9A34-0B13129A1FE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3582" y="166554"/>
            <a:ext cx="3744416" cy="21062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F4CE2AC-A1C1-41C4-9E55-9A76D2C217E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6554"/>
            <a:ext cx="3932434" cy="210623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71FC51-1EE2-49B9-B96E-11D0272F2BE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994" y="2422764"/>
            <a:ext cx="3535898" cy="198894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AB68A9B-1E73-47A5-B584-85D6A3EDB763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1916" y="2422764"/>
            <a:ext cx="2668012" cy="1856883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650F93A-6B1C-41FF-9006-455F1DC9CDE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637" y="4202088"/>
            <a:ext cx="1991934" cy="265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9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id="{EC111317-4B72-41E1-8BC6-007A1EDC16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695" y="2420888"/>
            <a:ext cx="3240165" cy="2430124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EED430-43CC-4123-A54F-39924EB811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90" y="185309"/>
            <a:ext cx="2919442" cy="218958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5A47C1E-5997-4AA0-ABD2-CF74E77466F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8159" y="253986"/>
            <a:ext cx="3057026" cy="22927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ED60E72-108C-4586-9164-9BC40254FF1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886" y="260648"/>
            <a:ext cx="2279843" cy="170988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D6BA1F-F24C-4966-90C5-2A278B0B550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5226" y="2348880"/>
            <a:ext cx="2612957" cy="195971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60D5279-3EFC-402F-BC24-5EF880639DF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4202" y="2780928"/>
            <a:ext cx="1998222" cy="266429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3935C96-080C-4CB7-BA9F-6C34FBD0D28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27" y="4779150"/>
            <a:ext cx="2771800" cy="20788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3552402-F123-4FFC-8F27-9A859A8103A3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0829" y="4513811"/>
            <a:ext cx="2916875" cy="2187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74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85728"/>
            <a:ext cx="7378982" cy="1643074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Нашу группу посещают 34 ребёнка:</a:t>
            </a:r>
            <a:br>
              <a:rPr lang="ru-RU" sz="4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16 мальчиков и  18 девочек.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67562" y="1772816"/>
            <a:ext cx="8748464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В этом году помимо основной</a:t>
            </a:r>
            <a:b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</a:br>
            <a:r>
              <a:rPr lang="ru-RU" sz="4000" dirty="0">
                <a:solidFill>
                  <a:srgbClr val="7030A0"/>
                </a:solidFill>
                <a:latin typeface="Monotype Corsiva" panose="03010101010201010101" pitchFamily="66" charset="0"/>
              </a:rPr>
              <a:t> образовательной деятельности проводились следующие мероприятия:</a:t>
            </a:r>
          </a:p>
        </p:txBody>
      </p:sp>
    </p:spTree>
    <p:extLst>
      <p:ext uri="{BB962C8B-B14F-4D97-AF65-F5344CB8AC3E}">
        <p14:creationId xmlns:p14="http://schemas.microsoft.com/office/powerpoint/2010/main" val="2162050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2998"/>
            <a:ext cx="7632848" cy="857256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chemeClr val="accent4">
                    <a:lumMod val="75000"/>
                  </a:schemeClr>
                </a:solidFill>
                <a:latin typeface="Monotype Corsiva" panose="03010101010201010101" pitchFamily="66" charset="0"/>
              </a:rPr>
              <a:t>Станция «Прогулочная»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07A258D-B65D-4F5F-9FA4-AA058062F8B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0825" y="692696"/>
            <a:ext cx="2569396" cy="456781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895B1CB-D48C-4878-A3A6-A113B11617F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79" y="692696"/>
            <a:ext cx="2504877" cy="44531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8BB294-8145-4539-91DB-DE9CB605F6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8040" y="3958330"/>
            <a:ext cx="2016224" cy="27269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5CAB34B-454D-4329-9990-5984C416075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1799" y="793478"/>
            <a:ext cx="3515883" cy="263691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F1D4515-5939-4389-A6F6-8448872DFA8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958330"/>
            <a:ext cx="3635896" cy="272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49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FC4D94-DC97-481A-91F5-584F19F430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443" y="83842"/>
            <a:ext cx="7522997" cy="924475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3DB8"/>
                </a:solidFill>
                <a:latin typeface="Gabriola" panose="04040605051002020D02" pitchFamily="82" charset="0"/>
              </a:rPr>
              <a:t>Уровень освоения программного материала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20BC270-D0C8-4357-9331-12FCF6243C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952" y="1196752"/>
            <a:ext cx="6798096" cy="4086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104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661" y="-103366"/>
            <a:ext cx="7125113" cy="881067"/>
          </a:xfrm>
        </p:spPr>
        <p:txBody>
          <a:bodyPr/>
          <a:lstStyle/>
          <a:p>
            <a:r>
              <a:rPr lang="ru-RU" sz="72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Наши достижения</a:t>
            </a:r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DD01349B-9E1B-4142-A6AE-662E5AE61E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808" y="3910421"/>
            <a:ext cx="2703475" cy="181537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1624A3C-1C17-4254-8C17-094A237F50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36712"/>
            <a:ext cx="2304256" cy="21623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D1D9F0E-366A-41C1-8714-BDD9DD95F445}"/>
              </a:ext>
            </a:extLst>
          </p:cNvPr>
          <p:cNvSpPr txBox="1"/>
          <p:nvPr/>
        </p:nvSpPr>
        <p:spPr>
          <a:xfrm>
            <a:off x="107504" y="2852936"/>
            <a:ext cx="30524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  <a:latin typeface="Gabriola" panose="04040605051002020D02" pitchFamily="82" charset="0"/>
              </a:rPr>
              <a:t>Внутрисадовский</a:t>
            </a:r>
            <a:r>
              <a:rPr lang="ru-RU" b="1" dirty="0">
                <a:solidFill>
                  <a:srgbClr val="FF0000"/>
                </a:solidFill>
                <a:latin typeface="Gabriola" panose="04040605051002020D02" pitchFamily="82" charset="0"/>
              </a:rPr>
              <a:t> конкурс чтецов </a:t>
            </a:r>
          </a:p>
          <a:p>
            <a:r>
              <a:rPr lang="ru-RU" b="1" dirty="0">
                <a:solidFill>
                  <a:srgbClr val="FF0000"/>
                </a:solidFill>
                <a:latin typeface="Gabriola" panose="04040605051002020D02" pitchFamily="82" charset="0"/>
              </a:rPr>
              <a:t>«Я здоровье сберегу-сам себе я помогу»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C89FBA-02D6-498A-B2D4-15839196DCEB}"/>
              </a:ext>
            </a:extLst>
          </p:cNvPr>
          <p:cNvSpPr txBox="1"/>
          <p:nvPr/>
        </p:nvSpPr>
        <p:spPr>
          <a:xfrm>
            <a:off x="3204288" y="2852936"/>
            <a:ext cx="22333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Gabriola" panose="04040605051002020D02" pitchFamily="82" charset="0"/>
              </a:rPr>
              <a:t>Городской конкурс поделок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Gabriola" panose="04040605051002020D02" pitchFamily="82" charset="0"/>
              </a:rPr>
              <a:t>«Дорожный калейдоскоп»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F2F257C-CCB4-4CD0-8AB9-187E4AB4C18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2761" y="897094"/>
            <a:ext cx="2354412" cy="1955842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6F56B54-A979-4B92-B5B3-D7C9987D363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5190" y="3623161"/>
            <a:ext cx="3072995" cy="208086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687966CC-041E-4B93-856C-B6413801228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717" y="3898994"/>
            <a:ext cx="2703474" cy="18382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5D1BE6C-DAF4-4943-B34D-0ED6D0520566}"/>
              </a:ext>
            </a:extLst>
          </p:cNvPr>
          <p:cNvSpPr txBox="1"/>
          <p:nvPr/>
        </p:nvSpPr>
        <p:spPr>
          <a:xfrm>
            <a:off x="1456906" y="5813159"/>
            <a:ext cx="6287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Gabriola" panose="04040605051002020D02" pitchFamily="82" charset="0"/>
              </a:rPr>
              <a:t>Конкурс короткометражных мультфильмов по финансовой грамотности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Gabriola" panose="04040605051002020D02" pitchFamily="82" charset="0"/>
              </a:rPr>
              <a:t> в рамках проекта «Умка-финансист» (1, 2 место)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15B84-EB00-4E80-B2D0-D9665108EC66}"/>
              </a:ext>
            </a:extLst>
          </p:cNvPr>
          <p:cNvSpPr txBox="1"/>
          <p:nvPr/>
        </p:nvSpPr>
        <p:spPr>
          <a:xfrm>
            <a:off x="6156424" y="3091593"/>
            <a:ext cx="2799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Gabriola" panose="04040605051002020D02" pitchFamily="82" charset="0"/>
              </a:rPr>
              <a:t>Шашечная онлайн-викторина среди 9 д/с «Октябрьского округа»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46D4B56-AF1C-4527-A703-E237C8627C6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005" y="690433"/>
            <a:ext cx="2562710" cy="248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7029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07330F-EF80-487B-BA59-62C886897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053CA56-F5E7-4917-81B2-CE8D7A1824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59662" y="137841"/>
            <a:ext cx="2592287" cy="393023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4E4E88-C81D-4367-8877-EDFB785B0BA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106" y="872621"/>
            <a:ext cx="2680131" cy="357350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3200E7A-75C6-433B-B2AC-B90742BD31F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154160"/>
            <a:ext cx="2486242" cy="35735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34B4F1E-AD47-4CA4-845C-FDE2E5417095}"/>
              </a:ext>
            </a:extLst>
          </p:cNvPr>
          <p:cNvSpPr txBox="1"/>
          <p:nvPr/>
        </p:nvSpPr>
        <p:spPr>
          <a:xfrm>
            <a:off x="5739501" y="4108321"/>
            <a:ext cx="327205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Диплом 2 степени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Бадаева Аделина, Образцова Милана.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Окружной фестиваль творчества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 «С добротой в сердце»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307B8-1099-470E-90A7-E60F6608C858}"/>
              </a:ext>
            </a:extLst>
          </p:cNvPr>
          <p:cNvSpPr txBox="1"/>
          <p:nvPr/>
        </p:nvSpPr>
        <p:spPr>
          <a:xfrm>
            <a:off x="2756033" y="4418497"/>
            <a:ext cx="3025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Афанасьева Алиса 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Диплом 1 степени</a:t>
            </a:r>
          </a:p>
          <a:p>
            <a:pPr algn="ctr"/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Gabriola" panose="04040605051002020D02" pitchFamily="82" charset="0"/>
              </a:rPr>
              <a:t>Республиканский конкурс «Я исследователь»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15289C-550B-4AD9-9286-CFCF77717E30}"/>
              </a:ext>
            </a:extLst>
          </p:cNvPr>
          <p:cNvSpPr txBox="1"/>
          <p:nvPr/>
        </p:nvSpPr>
        <p:spPr>
          <a:xfrm>
            <a:off x="27609" y="3722005"/>
            <a:ext cx="2928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Потапов </a:t>
            </a:r>
            <a:r>
              <a:rPr lang="ru-RU" b="1" dirty="0" err="1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эрэл</a:t>
            </a:r>
            <a:endParaRPr lang="ru-RU" b="1" dirty="0">
              <a:solidFill>
                <a:schemeClr val="accent6">
                  <a:lumMod val="50000"/>
                </a:schemeClr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4 место  в конкурсе 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«Мои первые исследования»</a:t>
            </a:r>
          </a:p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Номинация «Я познаю мир»</a:t>
            </a:r>
          </a:p>
        </p:txBody>
      </p:sp>
    </p:spTree>
    <p:extLst>
      <p:ext uri="{BB962C8B-B14F-4D97-AF65-F5344CB8AC3E}">
        <p14:creationId xmlns:p14="http://schemas.microsoft.com/office/powerpoint/2010/main" val="10144501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A0210C-C849-4A38-962B-F2FF004E45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260648"/>
            <a:ext cx="3723878" cy="424847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9938C1-3776-4595-ACA3-E647BCE5F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C04F3A-08F5-4056-B52C-A371B87B0B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3D8C40B-A380-4B55-8710-25B29A92CA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2080" y="332656"/>
            <a:ext cx="3096344" cy="41579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71F5BF-5E38-4193-B4DA-7983B8CE0B42}"/>
              </a:ext>
            </a:extLst>
          </p:cNvPr>
          <p:cNvSpPr txBox="1"/>
          <p:nvPr/>
        </p:nvSpPr>
        <p:spPr>
          <a:xfrm>
            <a:off x="-64529" y="4490604"/>
            <a:ext cx="5076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33CC"/>
                </a:solidFill>
                <a:latin typeface="Gabriola" panose="04040605051002020D02" pitchFamily="82" charset="0"/>
              </a:rPr>
              <a:t>Диплом за 1 место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Gabriola" panose="04040605051002020D02" pitchFamily="82" charset="0"/>
              </a:rPr>
              <a:t>Окружной этап городской Смотр-конкурс  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Gabriola" panose="04040605051002020D02" pitchFamily="82" charset="0"/>
              </a:rPr>
              <a:t> Песни и строя приуроченный к празднованию Дня победы.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E4C49BD-1955-4E4F-92E3-CE1597256419}"/>
              </a:ext>
            </a:extLst>
          </p:cNvPr>
          <p:cNvSpPr txBox="1"/>
          <p:nvPr/>
        </p:nvSpPr>
        <p:spPr>
          <a:xfrm>
            <a:off x="5148064" y="4490604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Диплом Городского дистанционного фестиваля якутского фольклора </a:t>
            </a:r>
          </a:p>
          <a:p>
            <a:pPr algn="ctr"/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«</a:t>
            </a:r>
            <a:r>
              <a:rPr lang="ru-RU" b="1" dirty="0" err="1">
                <a:solidFill>
                  <a:srgbClr val="0033CC"/>
                </a:solidFill>
                <a:latin typeface="Gabriola" panose="04040605051002020D02" pitchFamily="82" charset="0"/>
              </a:rPr>
              <a:t>Туой</a:t>
            </a:r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, </a:t>
            </a:r>
            <a:r>
              <a:rPr lang="ru-RU" b="1" dirty="0" err="1">
                <a:solidFill>
                  <a:srgbClr val="0033CC"/>
                </a:solidFill>
                <a:latin typeface="Gabriola" panose="04040605051002020D02" pitchFamily="82" charset="0"/>
              </a:rPr>
              <a:t>хомус</a:t>
            </a:r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! </a:t>
            </a:r>
            <a:r>
              <a:rPr lang="ru-RU" b="1" dirty="0" err="1">
                <a:solidFill>
                  <a:srgbClr val="0033CC"/>
                </a:solidFill>
                <a:latin typeface="Gabriola" panose="04040605051002020D02" pitchFamily="82" charset="0"/>
              </a:rPr>
              <a:t>Дуорай</a:t>
            </a:r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, </a:t>
            </a:r>
            <a:r>
              <a:rPr lang="ru-RU" b="1" dirty="0" err="1">
                <a:solidFill>
                  <a:srgbClr val="0033CC"/>
                </a:solidFill>
                <a:latin typeface="Gabriola" panose="04040605051002020D02" pitchFamily="82" charset="0"/>
              </a:rPr>
              <a:t>тойук</a:t>
            </a:r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! </a:t>
            </a:r>
          </a:p>
          <a:p>
            <a:pPr algn="ctr"/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Среди воспитанников ДОУ </a:t>
            </a:r>
            <a:r>
              <a:rPr lang="ru-RU" b="1" dirty="0" err="1">
                <a:solidFill>
                  <a:srgbClr val="0033CC"/>
                </a:solidFill>
                <a:latin typeface="Gabriola" panose="04040605051002020D02" pitchFamily="82" charset="0"/>
              </a:rPr>
              <a:t>г.Якутск</a:t>
            </a:r>
            <a:endParaRPr lang="ru-RU" b="1" dirty="0">
              <a:solidFill>
                <a:srgbClr val="0033CC"/>
              </a:solidFill>
              <a:latin typeface="Gabriola" panose="04040605051002020D02" pitchFamily="82" charset="0"/>
            </a:endParaRPr>
          </a:p>
          <a:p>
            <a:pPr algn="ctr"/>
            <a:r>
              <a:rPr lang="ru-RU" b="1" dirty="0">
                <a:solidFill>
                  <a:srgbClr val="0033CC"/>
                </a:solidFill>
                <a:latin typeface="Gabriola" panose="04040605051002020D02" pitchFamily="82" charset="0"/>
              </a:rPr>
              <a:t>Посвященному Дню Республики С (Я).</a:t>
            </a:r>
          </a:p>
          <a:p>
            <a:pPr algn="ctr"/>
            <a:r>
              <a:rPr lang="ru-RU" b="1" dirty="0">
                <a:solidFill>
                  <a:srgbClr val="002060"/>
                </a:solidFill>
                <a:latin typeface="Gabriola" panose="04040605051002020D02" pitchFamily="82" charset="0"/>
              </a:rPr>
              <a:t>Афанасьева Алиса, Тимофеев Оскар.</a:t>
            </a:r>
          </a:p>
        </p:txBody>
      </p:sp>
    </p:spTree>
    <p:extLst>
      <p:ext uri="{BB962C8B-B14F-4D97-AF65-F5344CB8AC3E}">
        <p14:creationId xmlns:p14="http://schemas.microsoft.com/office/powerpoint/2010/main" val="9370359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05C59F-F5D0-429D-9651-7F9D7C9BA1F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332656"/>
            <a:ext cx="3672408" cy="525780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439881-87A4-4AB2-80A1-B358005EC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1EAFB2-72F8-4B82-850D-2C74ED1456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41E62B-4FA3-4114-8F9D-EF98E3B2C1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14586"/>
            <a:ext cx="3358283" cy="33123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C4F343-F0E5-4533-B683-22960FCAFF51}"/>
              </a:ext>
            </a:extLst>
          </p:cNvPr>
          <p:cNvSpPr txBox="1"/>
          <p:nvPr/>
        </p:nvSpPr>
        <p:spPr>
          <a:xfrm>
            <a:off x="24652" y="4365104"/>
            <a:ext cx="53394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Gabriola" panose="04040605051002020D02" pitchFamily="82" charset="0"/>
              </a:rPr>
              <a:t>Грамота за 2 место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Gabriola" panose="04040605051002020D02" pitchFamily="82" charset="0"/>
              </a:rPr>
              <a:t>в смотре конкурсе физкультурных уголков 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Gabriola" panose="04040605051002020D02" pitchFamily="82" charset="0"/>
              </a:rPr>
              <a:t>«Здоровый дошкольник»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latin typeface="Gabriola" panose="04040605051002020D02" pitchFamily="82" charset="0"/>
              </a:rPr>
              <a:t>В рамках городского месячника психологического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108628852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8887" y="134982"/>
            <a:ext cx="7125113" cy="692696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Gabriola" panose="04040605051002020D02" pitchFamily="82" charset="0"/>
              </a:rPr>
              <a:t>Кружок по робототехнике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BD178FA-2DAD-43B3-AB18-5E76A972CCD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2742" y="1196752"/>
            <a:ext cx="2808312" cy="374441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3EA9191-D217-4B8C-8C54-E736A76CF96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58" y="271812"/>
            <a:ext cx="2447709" cy="24525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0B3302-C8FC-4E8F-908C-6B8A7FF3A92D}"/>
              </a:ext>
            </a:extLst>
          </p:cNvPr>
          <p:cNvSpPr txBox="1"/>
          <p:nvPr/>
        </p:nvSpPr>
        <p:spPr>
          <a:xfrm>
            <a:off x="3347864" y="5153416"/>
            <a:ext cx="540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Диплом 2 степени, 4 открытого фестиваля по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лего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-конструированию и робототехнике «Идея-проект ЛЕГО» Дворец детского творчества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39578099-E227-4249-943B-4E068E6E9F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418" y="2981604"/>
            <a:ext cx="2722492" cy="381642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8890238-5060-438B-8312-749C74A6CBD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2952" y="1498062"/>
            <a:ext cx="3004442" cy="293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6131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74965"/>
            <a:ext cx="7125113" cy="689739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7030A0"/>
                </a:solidFill>
                <a:latin typeface="Gabriola" panose="04040605051002020D02" pitchFamily="82" charset="0"/>
              </a:rPr>
              <a:t>Кружок английского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29C67C-D50A-475B-8D80-E47D964162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AF92801-2F89-4063-A1AD-9AB5216680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833079"/>
            <a:ext cx="5220072" cy="293629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93398B8-F03C-4C29-88BF-B86DC553D4F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348" y="750741"/>
            <a:ext cx="3851922" cy="2888941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2AF5B20-AFD4-4719-BC51-DB38BFF4DAF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646" y="2980330"/>
            <a:ext cx="2841780" cy="378904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582E41EA-0161-47CD-8198-3664C22742D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794725"/>
            <a:ext cx="2953660" cy="208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1594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83843"/>
            <a:ext cx="7125113" cy="608854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 Ансамбль «</a:t>
            </a:r>
            <a:r>
              <a:rPr lang="ru-RU" sz="4000" b="1" dirty="0" err="1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Домисольки</a:t>
            </a: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A928DA4-D868-46F8-A04F-E53A697C043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15816" y="4357941"/>
            <a:ext cx="3461977" cy="24162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59555E-B689-41C7-BB7F-ACA287428E4A}"/>
              </a:ext>
            </a:extLst>
          </p:cNvPr>
          <p:cNvSpPr txBox="1"/>
          <p:nvPr/>
        </p:nvSpPr>
        <p:spPr>
          <a:xfrm>
            <a:off x="827584" y="548680"/>
            <a:ext cx="79752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Дипломанты 1 степени Республиканских, городских конкурсов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«Таланты Земли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Олонхо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», «Зима начинается с Якутии», «Русский фольклор»</a:t>
            </a:r>
          </a:p>
          <a:p>
            <a:pPr algn="ctr"/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Руководитель Валиева Е.И.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D4C8D4-3231-41CF-AAF0-D636B9A455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5323" y="2205566"/>
            <a:ext cx="2971573" cy="210607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8BA8D6D-F6F4-49E4-87BB-B6BF060BFE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8130" y="1738469"/>
            <a:ext cx="2343497" cy="311843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9FBC15-B673-4553-8E2E-76F3B118D86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4225" y="1873456"/>
            <a:ext cx="3461977" cy="230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100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7234966" cy="4464496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chemeClr val="accent6">
                    <a:lumMod val="50000"/>
                  </a:schemeClr>
                </a:solidFill>
                <a:latin typeface="Monotype Corsiva" panose="03010101010201010101" pitchFamily="66" charset="0"/>
              </a:rPr>
              <a:t>Огромную благодарность выражаем всем родителям, которые не остались равнодушными к делам и проблемам детского сада и группы!</a:t>
            </a:r>
          </a:p>
        </p:txBody>
      </p:sp>
    </p:spTree>
    <p:extLst>
      <p:ext uri="{BB962C8B-B14F-4D97-AF65-F5344CB8AC3E}">
        <p14:creationId xmlns:p14="http://schemas.microsoft.com/office/powerpoint/2010/main" val="311596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80928"/>
            <a:ext cx="7955046" cy="1625303"/>
          </a:xfrm>
        </p:spPr>
        <p:txBody>
          <a:bodyPr/>
          <a:lstStyle/>
          <a:p>
            <a:pPr algn="ctr"/>
            <a:r>
              <a:rPr lang="ru-RU" sz="60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Проводились традиционные утренники:</a:t>
            </a:r>
            <a:endParaRPr lang="ru-RU" sz="5400" b="1" dirty="0">
              <a:solidFill>
                <a:schemeClr val="accent5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3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071678"/>
            <a:ext cx="8715436" cy="2000264"/>
          </a:xfrm>
        </p:spPr>
        <p:txBody>
          <a:bodyPr>
            <a:prstTxWarp prst="textWave1">
              <a:avLst>
                <a:gd name="adj1" fmla="val 12500"/>
                <a:gd name="adj2" fmla="val 1577"/>
              </a:avLst>
            </a:prstTxWarp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Спасибо за внимание!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5500702"/>
            <a:ext cx="7125112" cy="358096"/>
          </a:xfrm>
        </p:spPr>
        <p:txBody>
          <a:bodyPr>
            <a:normAutofit lnSpcReduction="1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4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14291"/>
            <a:ext cx="7125113" cy="785817"/>
          </a:xfrm>
        </p:spPr>
        <p:txBody>
          <a:bodyPr/>
          <a:lstStyle/>
          <a:p>
            <a:pPr algn="ctr"/>
            <a:r>
              <a:rPr lang="ru-RU" sz="6600" b="1" dirty="0">
                <a:solidFill>
                  <a:schemeClr val="accent3">
                    <a:lumMod val="75000"/>
                  </a:schemeClr>
                </a:solidFill>
                <a:latin typeface="Monotype Corsiva" panose="03010101010201010101" pitchFamily="66" charset="0"/>
              </a:rPr>
              <a:t>«Праздник   Осени»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E0405C0-537A-41EE-B0DB-5D5CEA995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08" y="4069479"/>
            <a:ext cx="3542243" cy="25742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C8CEA9B-90B4-4551-B7A0-955093C253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2" y="1124744"/>
            <a:ext cx="4402016" cy="273595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6045CB-DEB6-48A1-83A1-9A10C6B44E1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174" y="1124744"/>
            <a:ext cx="3764786" cy="27359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6E598B-B571-43D3-8718-8D56B7D497D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8357" y="4069479"/>
            <a:ext cx="3764786" cy="260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1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C117E6-D607-4B63-8780-606DF34D4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Праздник посвященный ко </a:t>
            </a:r>
            <a:b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</a:br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Gabriola" panose="04040605051002020D02" pitchFamily="82" charset="0"/>
              </a:rPr>
              <a:t>Дню Матери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12092D4D-3C53-425D-B1A7-091D60A95A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495" y="1988840"/>
            <a:ext cx="7124700" cy="400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219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E8E85-D556-47EF-BA7F-08E341C23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116632"/>
            <a:ext cx="7125113" cy="924475"/>
          </a:xfrm>
        </p:spPr>
        <p:txBody>
          <a:bodyPr/>
          <a:lstStyle/>
          <a:p>
            <a:pPr algn="ctr"/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Развлечение ко </a:t>
            </a:r>
            <a:b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</a:b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Gabriola" panose="04040605051002020D02" pitchFamily="82" charset="0"/>
              </a:rPr>
              <a:t>Дню Народного Единства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56468CC2-6413-4208-8739-386AB36C118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4919" y="1340768"/>
            <a:ext cx="4634161" cy="26067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BBCAE23-C6DA-402E-A96E-7CD6850793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151143"/>
            <a:ext cx="2288237" cy="242088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FAD3A7-A792-4FFD-B5F7-25F1A7EF11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4151143"/>
            <a:ext cx="2773647" cy="263768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632286D-FC52-4000-961A-B96B00DA3FE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4464" y="4067635"/>
            <a:ext cx="1994000" cy="258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296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8868" y="5845189"/>
            <a:ext cx="58185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Новый год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5937522"/>
            <a:ext cx="2336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rgbClr val="0000FF"/>
                </a:solidFill>
                <a:latin typeface="Monotype Corsiva" panose="03010101010201010101" pitchFamily="66" charset="0"/>
              </a:rPr>
              <a:t>2 0 2 1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A62ABC3-4562-4BCB-AC7D-11C1E6AAAEB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89207"/>
            <a:ext cx="4142844" cy="289548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D7EA11A-456A-4759-94F0-5A3E7C8443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3140968"/>
            <a:ext cx="3168762" cy="287755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63C2044-CF49-43B8-8BF4-B469BB6E2A0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8189" y="3132005"/>
            <a:ext cx="3168763" cy="289548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172145D-D378-4A61-9CCC-9FC3E04BD3A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812" y="106220"/>
            <a:ext cx="3549690" cy="289548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ABAC3B0-BD30-402A-A533-5F713B22CC55}"/>
              </a:ext>
            </a:extLst>
          </p:cNvPr>
          <p:cNvSpPr txBox="1"/>
          <p:nvPr/>
        </p:nvSpPr>
        <p:spPr>
          <a:xfrm>
            <a:off x="1331640" y="188640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Gabriola" panose="04040605051002020D02" pitchFamily="82" charset="0"/>
              </a:rPr>
              <a:t>Спортивный праздник </a:t>
            </a: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Gabriola" panose="04040605051002020D02" pitchFamily="82" charset="0"/>
              </a:rPr>
              <a:t>к 23 февраля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E675DA7-FEE8-48C2-91BB-67A9762F07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1388969"/>
            <a:ext cx="4320480" cy="305098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C086EE9-D452-4CB0-9733-64D4166FB1D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511" y="4536145"/>
            <a:ext cx="3290516" cy="220826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DB52EA-3478-44AE-B60C-1C82BFFE059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426391"/>
            <a:ext cx="4157541" cy="297613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F7740A6-8DDC-40B7-A028-8AC9BC597AE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6" y="4478292"/>
            <a:ext cx="3565721" cy="232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637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69186" y="1052736"/>
            <a:ext cx="1678693" cy="857255"/>
          </a:xfrm>
        </p:spPr>
        <p:txBody>
          <a:bodyPr/>
          <a:lstStyle/>
          <a:p>
            <a:pPr algn="ctr"/>
            <a:r>
              <a:rPr lang="ru-RU" sz="28700" b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96136" y="2373328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i="1" dirty="0">
                <a:solidFill>
                  <a:schemeClr val="accent5">
                    <a:lumMod val="75000"/>
                  </a:schemeClr>
                </a:solidFill>
                <a:latin typeface="Monotype Corsiva" panose="03010101010201010101" pitchFamily="66" charset="0"/>
              </a:rPr>
              <a:t>марта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CE8C28-EE90-49DD-9EC3-3684A6A8AD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52" y="123215"/>
            <a:ext cx="5277371" cy="35735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5B5D776-015C-42E6-A5B4-59AEEC74EB9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3083" y="3889347"/>
            <a:ext cx="4053373" cy="258476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6379362-D922-43A6-9787-D17C4897232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923619"/>
            <a:ext cx="3636953" cy="267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2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1285</TotalTime>
  <Words>363</Words>
  <Application>Microsoft Office PowerPoint</Application>
  <PresentationFormat>Экран (4:3)</PresentationFormat>
  <Paragraphs>68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9" baseType="lpstr">
      <vt:lpstr>Arial</vt:lpstr>
      <vt:lpstr>Calibri</vt:lpstr>
      <vt:lpstr>Courier New</vt:lpstr>
      <vt:lpstr>Gabriola</vt:lpstr>
      <vt:lpstr>Monotype Corsiva</vt:lpstr>
      <vt:lpstr>Times New Roman</vt:lpstr>
      <vt:lpstr>Verdana</vt:lpstr>
      <vt:lpstr>Wingdings 2</vt:lpstr>
      <vt:lpstr>Spring</vt:lpstr>
      <vt:lpstr>МБДОУ д/с №52 «Белочка»                ИТОГОВОЕ  РОДИТЕЛЬСКОЕ СОБРАНИЕ в старшей группе «Звездочки» «Вот и стали мы на год взрослей!»   </vt:lpstr>
      <vt:lpstr>Нашу группу посещают 34 ребёнка: 16 мальчиков и  18 девочек.</vt:lpstr>
      <vt:lpstr>Проводились традиционные утренники:</vt:lpstr>
      <vt:lpstr>«Праздник   Осени»</vt:lpstr>
      <vt:lpstr>Праздник посвященный ко  Дню Матери</vt:lpstr>
      <vt:lpstr>Развлечение ко  Дню Народного Единства</vt:lpstr>
      <vt:lpstr>Презентация PowerPoint</vt:lpstr>
      <vt:lpstr>Презентация PowerPoint</vt:lpstr>
      <vt:lpstr>8</vt:lpstr>
      <vt:lpstr>День Республики Саха (Якутия)</vt:lpstr>
      <vt:lpstr>«ДЕНЬ ПОБЕДЫ»</vt:lpstr>
      <vt:lpstr>Станция «Музыкальная»</vt:lpstr>
      <vt:lpstr>Станция  «Вперед, к здоровому образу жизни!»</vt:lpstr>
      <vt:lpstr>Станция « Театральная»</vt:lpstr>
      <vt:lpstr>Станция «Наши руки не для скуки» </vt:lpstr>
      <vt:lpstr>Станция «Хочу всё знать»</vt:lpstr>
      <vt:lpstr>Презентация PowerPoint</vt:lpstr>
      <vt:lpstr>Презентация PowerPoint</vt:lpstr>
      <vt:lpstr>Презентация PowerPoint</vt:lpstr>
      <vt:lpstr>Станция «Прогулочная»</vt:lpstr>
      <vt:lpstr>Уровень освоения программного материала</vt:lpstr>
      <vt:lpstr>Наши достижения</vt:lpstr>
      <vt:lpstr>Презентация PowerPoint</vt:lpstr>
      <vt:lpstr>Презентация PowerPoint</vt:lpstr>
      <vt:lpstr>Презентация PowerPoint</vt:lpstr>
      <vt:lpstr>Кружок по робототехнике</vt:lpstr>
      <vt:lpstr>Кружок английского</vt:lpstr>
      <vt:lpstr> Ансамбль «Домисольки»</vt:lpstr>
      <vt:lpstr>Огромную благодарность выражаем всем родителям, которые не остались равнодушными к делам и проблемам детского сада и группы!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за прошедший 2012 – 2013 учебный год.</dc:title>
  <dc:creator>админ</dc:creator>
  <cp:lastModifiedBy>Мама</cp:lastModifiedBy>
  <cp:revision>110</cp:revision>
  <dcterms:created xsi:type="dcterms:W3CDTF">2013-05-13T14:25:55Z</dcterms:created>
  <dcterms:modified xsi:type="dcterms:W3CDTF">2021-06-12T12:16:46Z</dcterms:modified>
</cp:coreProperties>
</file>