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6" r:id="rId1"/>
  </p:sldMasterIdLst>
  <p:notesMasterIdLst>
    <p:notesMasterId r:id="rId20"/>
  </p:notesMasterIdLst>
  <p:sldIdLst>
    <p:sldId id="256" r:id="rId2"/>
    <p:sldId id="285" r:id="rId3"/>
    <p:sldId id="272" r:id="rId4"/>
    <p:sldId id="257" r:id="rId5"/>
    <p:sldId id="283" r:id="rId6"/>
    <p:sldId id="258" r:id="rId7"/>
    <p:sldId id="273" r:id="rId8"/>
    <p:sldId id="275" r:id="rId9"/>
    <p:sldId id="276" r:id="rId10"/>
    <p:sldId id="274" r:id="rId11"/>
    <p:sldId id="277" r:id="rId12"/>
    <p:sldId id="284" r:id="rId13"/>
    <p:sldId id="278" r:id="rId14"/>
    <p:sldId id="279" r:id="rId15"/>
    <p:sldId id="262" r:id="rId16"/>
    <p:sldId id="281" r:id="rId17"/>
    <p:sldId id="282" r:id="rId18"/>
    <p:sldId id="286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6600"/>
    <a:srgbClr val="FFFF99"/>
    <a:srgbClr val="FFFFCC"/>
    <a:srgbClr val="CC0000"/>
    <a:srgbClr val="9900CC"/>
    <a:srgbClr val="FF99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1158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iagrams/_rels/data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0.png"/></Relationships>
</file>

<file path=ppt/diagrams/_rels/data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0.png"/></Relationships>
</file>

<file path=ppt/diagrams/_rels/data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0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D64280B-C1A2-413D-8B13-6577C99DAB9E}" type="doc">
      <dgm:prSet loTypeId="urn:microsoft.com/office/officeart/2005/8/layout/vList3#1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ru-RU"/>
        </a:p>
      </dgm:t>
    </dgm:pt>
    <dgm:pt modelId="{BF2E22C8-6D8C-49D2-8DE2-CCE0493EEDD6}">
      <dgm:prSet phldrT="[Текст]" custT="1"/>
      <dgm:spPr>
        <a:solidFill>
          <a:schemeClr val="accent5">
            <a:lumMod val="20000"/>
            <a:lumOff val="80000"/>
          </a:schemeClr>
        </a:solidFill>
        <a:ln w="50800"/>
      </dgm:spPr>
      <dgm:t>
        <a:bodyPr/>
        <a:lstStyle/>
        <a:p>
          <a:r>
            <a:rPr lang="ru-RU" sz="2800" b="1" dirty="0" smtClean="0">
              <a:solidFill>
                <a:schemeClr val="tx1"/>
              </a:solidFill>
            </a:rPr>
            <a:t>рассказывать об однополой любви</a:t>
          </a:r>
          <a:endParaRPr lang="ru-RU" sz="2800" b="1" dirty="0">
            <a:solidFill>
              <a:schemeClr val="tx1"/>
            </a:solidFill>
          </a:endParaRPr>
        </a:p>
      </dgm:t>
    </dgm:pt>
    <dgm:pt modelId="{4B3E0E32-6B82-4F41-9350-2DE68C3D44B4}" type="parTrans" cxnId="{76B2991B-5692-4449-99B5-C378F39DE5A2}">
      <dgm:prSet/>
      <dgm:spPr/>
      <dgm:t>
        <a:bodyPr/>
        <a:lstStyle/>
        <a:p>
          <a:endParaRPr lang="ru-RU"/>
        </a:p>
      </dgm:t>
    </dgm:pt>
    <dgm:pt modelId="{CECA435A-38DF-4444-829A-5936B9C52A9C}" type="sibTrans" cxnId="{76B2991B-5692-4449-99B5-C378F39DE5A2}">
      <dgm:prSet/>
      <dgm:spPr/>
      <dgm:t>
        <a:bodyPr/>
        <a:lstStyle/>
        <a:p>
          <a:endParaRPr lang="ru-RU"/>
        </a:p>
      </dgm:t>
    </dgm:pt>
    <dgm:pt modelId="{559B0440-8FA8-473C-B5B3-6D8804BFC5C0}">
      <dgm:prSet phldrT="[Текст]" custT="1"/>
      <dgm:spPr>
        <a:solidFill>
          <a:schemeClr val="accent4">
            <a:lumMod val="40000"/>
            <a:lumOff val="60000"/>
          </a:schemeClr>
        </a:solidFill>
        <a:ln w="50800"/>
      </dgm:spPr>
      <dgm:t>
        <a:bodyPr/>
        <a:lstStyle/>
        <a:p>
          <a:r>
            <a:rPr lang="ru-RU" sz="2800" b="1" dirty="0" smtClean="0">
              <a:solidFill>
                <a:schemeClr val="tx1"/>
              </a:solidFill>
            </a:rPr>
            <a:t>дружить с самураями</a:t>
          </a:r>
          <a:endParaRPr lang="ru-RU" sz="2800" b="1" dirty="0">
            <a:solidFill>
              <a:schemeClr val="tx1"/>
            </a:solidFill>
          </a:endParaRPr>
        </a:p>
      </dgm:t>
    </dgm:pt>
    <dgm:pt modelId="{982082B1-95A1-442B-ACA4-87B07661AF21}" type="parTrans" cxnId="{A399F24A-4C57-42E4-99D3-647AED3FEDDC}">
      <dgm:prSet/>
      <dgm:spPr/>
      <dgm:t>
        <a:bodyPr/>
        <a:lstStyle/>
        <a:p>
          <a:endParaRPr lang="ru-RU"/>
        </a:p>
      </dgm:t>
    </dgm:pt>
    <dgm:pt modelId="{6FEA233C-A426-4F20-98C8-2BA1CCF628DC}" type="sibTrans" cxnId="{A399F24A-4C57-42E4-99D3-647AED3FEDDC}">
      <dgm:prSet/>
      <dgm:spPr/>
      <dgm:t>
        <a:bodyPr/>
        <a:lstStyle/>
        <a:p>
          <a:endParaRPr lang="ru-RU"/>
        </a:p>
      </dgm:t>
    </dgm:pt>
    <dgm:pt modelId="{0ADFDC3F-1D9F-41C9-9236-BA6E2950B804}">
      <dgm:prSet phldrT="[Текст]" custT="1"/>
      <dgm:spPr>
        <a:solidFill>
          <a:schemeClr val="accent1">
            <a:lumMod val="40000"/>
            <a:lumOff val="60000"/>
          </a:schemeClr>
        </a:solidFill>
        <a:ln w="50800"/>
      </dgm:spPr>
      <dgm:t>
        <a:bodyPr/>
        <a:lstStyle/>
        <a:p>
          <a:r>
            <a:rPr lang="ru-RU" sz="2800" b="1" dirty="0" smtClean="0">
              <a:solidFill>
                <a:schemeClr val="tx1"/>
              </a:solidFill>
            </a:rPr>
            <a:t>не стоит объяснять подрастающему поколению связь между ложкой, шприцем и зажигалкой</a:t>
          </a:r>
          <a:endParaRPr lang="ru-RU" sz="2800" b="1" dirty="0">
            <a:solidFill>
              <a:schemeClr val="tx1"/>
            </a:solidFill>
          </a:endParaRPr>
        </a:p>
      </dgm:t>
    </dgm:pt>
    <dgm:pt modelId="{87926A1E-78D6-4A7E-B96F-1A4909CD514D}" type="parTrans" cxnId="{ED56BC03-F859-4160-B705-A6F176A64268}">
      <dgm:prSet/>
      <dgm:spPr/>
      <dgm:t>
        <a:bodyPr/>
        <a:lstStyle/>
        <a:p>
          <a:endParaRPr lang="ru-RU"/>
        </a:p>
      </dgm:t>
    </dgm:pt>
    <dgm:pt modelId="{984B68B0-D894-4703-ACE0-2971B92A5711}" type="sibTrans" cxnId="{ED56BC03-F859-4160-B705-A6F176A64268}">
      <dgm:prSet/>
      <dgm:spPr/>
      <dgm:t>
        <a:bodyPr/>
        <a:lstStyle/>
        <a:p>
          <a:endParaRPr lang="ru-RU"/>
        </a:p>
      </dgm:t>
    </dgm:pt>
    <dgm:pt modelId="{70DB2883-C0C2-4F47-8A2B-E2B81A2B8937}">
      <dgm:prSet custT="1"/>
      <dgm:spPr>
        <a:solidFill>
          <a:srgbClr val="FFFF99"/>
        </a:solidFill>
        <a:ln w="50800"/>
      </dgm:spPr>
      <dgm:t>
        <a:bodyPr/>
        <a:lstStyle/>
        <a:p>
          <a:r>
            <a:rPr lang="ru-RU" sz="2800" b="1" dirty="0" smtClean="0">
              <a:solidFill>
                <a:schemeClr val="tx1"/>
              </a:solidFill>
            </a:rPr>
            <a:t>«</a:t>
          </a:r>
          <a:r>
            <a:rPr lang="ru-RU" sz="2800" b="1" dirty="0" err="1" smtClean="0">
              <a:solidFill>
                <a:schemeClr val="tx1"/>
              </a:solidFill>
            </a:rPr>
            <a:t>Репостить</a:t>
          </a:r>
          <a:r>
            <a:rPr lang="ru-RU" sz="2800" b="1" dirty="0" smtClean="0">
              <a:solidFill>
                <a:schemeClr val="tx1"/>
              </a:solidFill>
            </a:rPr>
            <a:t>» разжигающие темы</a:t>
          </a:r>
          <a:endParaRPr lang="ru-RU" sz="2800" b="1" dirty="0">
            <a:solidFill>
              <a:schemeClr val="tx1"/>
            </a:solidFill>
          </a:endParaRPr>
        </a:p>
      </dgm:t>
    </dgm:pt>
    <dgm:pt modelId="{485482F7-F965-49CC-B828-4BF7B4B78FF2}" type="parTrans" cxnId="{E389EF18-A55B-42D4-AE27-1D5001F76F2A}">
      <dgm:prSet/>
      <dgm:spPr/>
      <dgm:t>
        <a:bodyPr/>
        <a:lstStyle/>
        <a:p>
          <a:endParaRPr lang="ru-RU"/>
        </a:p>
      </dgm:t>
    </dgm:pt>
    <dgm:pt modelId="{C4CB4249-8B33-4E51-B6C2-ABF125F6C99F}" type="sibTrans" cxnId="{E389EF18-A55B-42D4-AE27-1D5001F76F2A}">
      <dgm:prSet/>
      <dgm:spPr/>
      <dgm:t>
        <a:bodyPr/>
        <a:lstStyle/>
        <a:p>
          <a:endParaRPr lang="ru-RU"/>
        </a:p>
      </dgm:t>
    </dgm:pt>
    <dgm:pt modelId="{9FE18997-750B-4162-9352-28115DD6F0D4}" type="pres">
      <dgm:prSet presAssocID="{4D64280B-C1A2-413D-8B13-6577C99DAB9E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B49FB57-5E70-4372-9EFE-4974EDD786E5}" type="pres">
      <dgm:prSet presAssocID="{BF2E22C8-6D8C-49D2-8DE2-CCE0493EEDD6}" presName="composite" presStyleCnt="0"/>
      <dgm:spPr/>
    </dgm:pt>
    <dgm:pt modelId="{A22B53FA-7048-47F1-8B63-FB4BF258D99B}" type="pres">
      <dgm:prSet presAssocID="{BF2E22C8-6D8C-49D2-8DE2-CCE0493EEDD6}" presName="imgShp" presStyleLbl="fgImgPlace1" presStyleIdx="0" presStyleCnt="4" custLinFactX="-6765" custLinFactNeighborX="-100000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BB236244-C8C2-4F9C-9FC6-97D3C0BC257E}" type="pres">
      <dgm:prSet presAssocID="{BF2E22C8-6D8C-49D2-8DE2-CCE0493EEDD6}" presName="txShp" presStyleLbl="node1" presStyleIdx="0" presStyleCnt="4" custScaleX="107993" custLinFactNeighborX="-526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5318543-C6FF-4261-94D3-61C3F412E69D}" type="pres">
      <dgm:prSet presAssocID="{CECA435A-38DF-4444-829A-5936B9C52A9C}" presName="spacing" presStyleCnt="0"/>
      <dgm:spPr/>
    </dgm:pt>
    <dgm:pt modelId="{670E8CBF-4BB3-4ED3-98C8-B6503367EECD}" type="pres">
      <dgm:prSet presAssocID="{559B0440-8FA8-473C-B5B3-6D8804BFC5C0}" presName="composite" presStyleCnt="0"/>
      <dgm:spPr/>
    </dgm:pt>
    <dgm:pt modelId="{1260BD8F-F8C3-4F6F-B6CD-6B98836240B8}" type="pres">
      <dgm:prSet presAssocID="{559B0440-8FA8-473C-B5B3-6D8804BFC5C0}" presName="imgShp" presStyleLbl="fgImgPlace1" presStyleIdx="1" presStyleCnt="4" custLinFactX="-75473" custLinFactNeighborX="-100000" custLinFactNeighborY="-631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9A9A8FB1-7433-43A2-839D-2419DC0E4533}" type="pres">
      <dgm:prSet presAssocID="{559B0440-8FA8-473C-B5B3-6D8804BFC5C0}" presName="txShp" presStyleLbl="node1" presStyleIdx="1" presStyleCnt="4" custScaleX="109451" custScaleY="89781" custLinFactNeighborX="-4732" custLinFactNeighborY="-571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92C24B8-2B05-4FE9-86A6-05F08C4F64F1}" type="pres">
      <dgm:prSet presAssocID="{6FEA233C-A426-4F20-98C8-2BA1CCF628DC}" presName="spacing" presStyleCnt="0"/>
      <dgm:spPr/>
    </dgm:pt>
    <dgm:pt modelId="{B7CE118A-E657-4A37-8FBB-F1C3910FB99C}" type="pres">
      <dgm:prSet presAssocID="{0ADFDC3F-1D9F-41C9-9236-BA6E2950B804}" presName="composite" presStyleCnt="0"/>
      <dgm:spPr/>
    </dgm:pt>
    <dgm:pt modelId="{F722ECFE-0F05-45E2-83F5-019A64F58417}" type="pres">
      <dgm:prSet presAssocID="{0ADFDC3F-1D9F-41C9-9236-BA6E2950B804}" presName="imgShp" presStyleLbl="fgImgPlace1" presStyleIdx="2" presStyleCnt="4" custLinFactX="-23019" custLinFactNeighborX="-100000" custLinFactNeighborY="-6320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3DBC2E0B-EDC7-4ADE-8DF7-EA3709425565}" type="pres">
      <dgm:prSet presAssocID="{0ADFDC3F-1D9F-41C9-9236-BA6E2950B804}" presName="txShp" presStyleLbl="node1" presStyleIdx="2" presStyleCnt="4" custScaleX="108174" custScaleY="178757" custLinFactNeighborX="-5690" custLinFactNeighborY="-520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F0E4275-4550-48CC-9DA0-8B84BB648840}" type="pres">
      <dgm:prSet presAssocID="{984B68B0-D894-4703-ACE0-2971B92A5711}" presName="spacing" presStyleCnt="0"/>
      <dgm:spPr/>
    </dgm:pt>
    <dgm:pt modelId="{3F4C7315-DE93-4543-91ED-19D5A5AEEB3F}" type="pres">
      <dgm:prSet presAssocID="{70DB2883-C0C2-4F47-8A2B-E2B81A2B8937}" presName="composite" presStyleCnt="0"/>
      <dgm:spPr/>
    </dgm:pt>
    <dgm:pt modelId="{F2FE4C25-A8A0-4ECD-9AD9-0A7D8DB1B5FF}" type="pres">
      <dgm:prSet presAssocID="{70DB2883-C0C2-4F47-8A2B-E2B81A2B8937}" presName="imgShp" presStyleLbl="fgImgPlace1" presStyleIdx="3" presStyleCnt="4" custLinFactX="-23019" custLinFactNeighborX="-100000" custLinFactNeighborY="-7085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C72A6263-09B6-4870-B5BA-B7B6B1E13CEA}" type="pres">
      <dgm:prSet presAssocID="{70DB2883-C0C2-4F47-8A2B-E2B81A2B8937}" presName="txShp" presStyleLbl="node1" presStyleIdx="3" presStyleCnt="4" custScaleX="108553" custLinFactNeighborX="-5405" custLinFactNeighborY="-968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76B2991B-5692-4449-99B5-C378F39DE5A2}" srcId="{4D64280B-C1A2-413D-8B13-6577C99DAB9E}" destId="{BF2E22C8-6D8C-49D2-8DE2-CCE0493EEDD6}" srcOrd="0" destOrd="0" parTransId="{4B3E0E32-6B82-4F41-9350-2DE68C3D44B4}" sibTransId="{CECA435A-38DF-4444-829A-5936B9C52A9C}"/>
    <dgm:cxn modelId="{ED56BC03-F859-4160-B705-A6F176A64268}" srcId="{4D64280B-C1A2-413D-8B13-6577C99DAB9E}" destId="{0ADFDC3F-1D9F-41C9-9236-BA6E2950B804}" srcOrd="2" destOrd="0" parTransId="{87926A1E-78D6-4A7E-B96F-1A4909CD514D}" sibTransId="{984B68B0-D894-4703-ACE0-2971B92A5711}"/>
    <dgm:cxn modelId="{0214F6E1-3442-4CFC-BC5C-33F78EE726FC}" type="presOf" srcId="{4D64280B-C1A2-413D-8B13-6577C99DAB9E}" destId="{9FE18997-750B-4162-9352-28115DD6F0D4}" srcOrd="0" destOrd="0" presId="urn:microsoft.com/office/officeart/2005/8/layout/vList3#1"/>
    <dgm:cxn modelId="{A399F24A-4C57-42E4-99D3-647AED3FEDDC}" srcId="{4D64280B-C1A2-413D-8B13-6577C99DAB9E}" destId="{559B0440-8FA8-473C-B5B3-6D8804BFC5C0}" srcOrd="1" destOrd="0" parTransId="{982082B1-95A1-442B-ACA4-87B07661AF21}" sibTransId="{6FEA233C-A426-4F20-98C8-2BA1CCF628DC}"/>
    <dgm:cxn modelId="{CE43E910-05D3-48D8-96C9-969FC60B4F29}" type="presOf" srcId="{0ADFDC3F-1D9F-41C9-9236-BA6E2950B804}" destId="{3DBC2E0B-EDC7-4ADE-8DF7-EA3709425565}" srcOrd="0" destOrd="0" presId="urn:microsoft.com/office/officeart/2005/8/layout/vList3#1"/>
    <dgm:cxn modelId="{BA20155F-50B2-47F8-8CE5-3B99729AF709}" type="presOf" srcId="{70DB2883-C0C2-4F47-8A2B-E2B81A2B8937}" destId="{C72A6263-09B6-4870-B5BA-B7B6B1E13CEA}" srcOrd="0" destOrd="0" presId="urn:microsoft.com/office/officeart/2005/8/layout/vList3#1"/>
    <dgm:cxn modelId="{41477E01-D7B0-4ED8-BD8D-620AAFB625E0}" type="presOf" srcId="{559B0440-8FA8-473C-B5B3-6D8804BFC5C0}" destId="{9A9A8FB1-7433-43A2-839D-2419DC0E4533}" srcOrd="0" destOrd="0" presId="urn:microsoft.com/office/officeart/2005/8/layout/vList3#1"/>
    <dgm:cxn modelId="{CB9E78EA-4346-4872-9555-88C12336FD4B}" type="presOf" srcId="{BF2E22C8-6D8C-49D2-8DE2-CCE0493EEDD6}" destId="{BB236244-C8C2-4F9C-9FC6-97D3C0BC257E}" srcOrd="0" destOrd="0" presId="urn:microsoft.com/office/officeart/2005/8/layout/vList3#1"/>
    <dgm:cxn modelId="{E389EF18-A55B-42D4-AE27-1D5001F76F2A}" srcId="{4D64280B-C1A2-413D-8B13-6577C99DAB9E}" destId="{70DB2883-C0C2-4F47-8A2B-E2B81A2B8937}" srcOrd="3" destOrd="0" parTransId="{485482F7-F965-49CC-B828-4BF7B4B78FF2}" sibTransId="{C4CB4249-8B33-4E51-B6C2-ABF125F6C99F}"/>
    <dgm:cxn modelId="{A61C73AA-1194-4645-BEE1-4DD364E1A7DD}" type="presParOf" srcId="{9FE18997-750B-4162-9352-28115DD6F0D4}" destId="{EB49FB57-5E70-4372-9EFE-4974EDD786E5}" srcOrd="0" destOrd="0" presId="urn:microsoft.com/office/officeart/2005/8/layout/vList3#1"/>
    <dgm:cxn modelId="{AA4CCCC0-F3EB-41B8-80F1-1D2B9C891462}" type="presParOf" srcId="{EB49FB57-5E70-4372-9EFE-4974EDD786E5}" destId="{A22B53FA-7048-47F1-8B63-FB4BF258D99B}" srcOrd="0" destOrd="0" presId="urn:microsoft.com/office/officeart/2005/8/layout/vList3#1"/>
    <dgm:cxn modelId="{60672B31-82B3-401F-917C-0F32137F7D35}" type="presParOf" srcId="{EB49FB57-5E70-4372-9EFE-4974EDD786E5}" destId="{BB236244-C8C2-4F9C-9FC6-97D3C0BC257E}" srcOrd="1" destOrd="0" presId="urn:microsoft.com/office/officeart/2005/8/layout/vList3#1"/>
    <dgm:cxn modelId="{58ACDA52-1144-4EEF-B399-8605E62EE40E}" type="presParOf" srcId="{9FE18997-750B-4162-9352-28115DD6F0D4}" destId="{15318543-C6FF-4261-94D3-61C3F412E69D}" srcOrd="1" destOrd="0" presId="urn:microsoft.com/office/officeart/2005/8/layout/vList3#1"/>
    <dgm:cxn modelId="{E4AEBD09-6956-497E-9EC1-600A39AF1EDF}" type="presParOf" srcId="{9FE18997-750B-4162-9352-28115DD6F0D4}" destId="{670E8CBF-4BB3-4ED3-98C8-B6503367EECD}" srcOrd="2" destOrd="0" presId="urn:microsoft.com/office/officeart/2005/8/layout/vList3#1"/>
    <dgm:cxn modelId="{99BABF23-8272-4C01-94BD-8997282C949A}" type="presParOf" srcId="{670E8CBF-4BB3-4ED3-98C8-B6503367EECD}" destId="{1260BD8F-F8C3-4F6F-B6CD-6B98836240B8}" srcOrd="0" destOrd="0" presId="urn:microsoft.com/office/officeart/2005/8/layout/vList3#1"/>
    <dgm:cxn modelId="{6F80443E-5825-443F-9EA4-4B6ACB93E2BA}" type="presParOf" srcId="{670E8CBF-4BB3-4ED3-98C8-B6503367EECD}" destId="{9A9A8FB1-7433-43A2-839D-2419DC0E4533}" srcOrd="1" destOrd="0" presId="urn:microsoft.com/office/officeart/2005/8/layout/vList3#1"/>
    <dgm:cxn modelId="{FBD42D4B-7881-4FE5-A750-609931D430AC}" type="presParOf" srcId="{9FE18997-750B-4162-9352-28115DD6F0D4}" destId="{992C24B8-2B05-4FE9-86A6-05F08C4F64F1}" srcOrd="3" destOrd="0" presId="urn:microsoft.com/office/officeart/2005/8/layout/vList3#1"/>
    <dgm:cxn modelId="{E000DB02-55FD-47D6-8831-CEEA1B173EA4}" type="presParOf" srcId="{9FE18997-750B-4162-9352-28115DD6F0D4}" destId="{B7CE118A-E657-4A37-8FBB-F1C3910FB99C}" srcOrd="4" destOrd="0" presId="urn:microsoft.com/office/officeart/2005/8/layout/vList3#1"/>
    <dgm:cxn modelId="{2AD96B6D-8B99-4110-B2B9-D6E13E939B68}" type="presParOf" srcId="{B7CE118A-E657-4A37-8FBB-F1C3910FB99C}" destId="{F722ECFE-0F05-45E2-83F5-019A64F58417}" srcOrd="0" destOrd="0" presId="urn:microsoft.com/office/officeart/2005/8/layout/vList3#1"/>
    <dgm:cxn modelId="{978A6362-84BE-4785-AC73-79F73FC1F6CC}" type="presParOf" srcId="{B7CE118A-E657-4A37-8FBB-F1C3910FB99C}" destId="{3DBC2E0B-EDC7-4ADE-8DF7-EA3709425565}" srcOrd="1" destOrd="0" presId="urn:microsoft.com/office/officeart/2005/8/layout/vList3#1"/>
    <dgm:cxn modelId="{81D26EC9-3EC3-430C-9642-8A1F59A6F100}" type="presParOf" srcId="{9FE18997-750B-4162-9352-28115DD6F0D4}" destId="{AF0E4275-4550-48CC-9DA0-8B84BB648840}" srcOrd="5" destOrd="0" presId="urn:microsoft.com/office/officeart/2005/8/layout/vList3#1"/>
    <dgm:cxn modelId="{DE0510BA-272E-454C-868E-25473937FD7C}" type="presParOf" srcId="{9FE18997-750B-4162-9352-28115DD6F0D4}" destId="{3F4C7315-DE93-4543-91ED-19D5A5AEEB3F}" srcOrd="6" destOrd="0" presId="urn:microsoft.com/office/officeart/2005/8/layout/vList3#1"/>
    <dgm:cxn modelId="{A1E946A0-D910-4846-B961-C6764CD4AF06}" type="presParOf" srcId="{3F4C7315-DE93-4543-91ED-19D5A5AEEB3F}" destId="{F2FE4C25-A8A0-4ECD-9AD9-0A7D8DB1B5FF}" srcOrd="0" destOrd="0" presId="urn:microsoft.com/office/officeart/2005/8/layout/vList3#1"/>
    <dgm:cxn modelId="{DBE0FFA1-F6E4-4D5D-82AC-B746EDF6B731}" type="presParOf" srcId="{3F4C7315-DE93-4543-91ED-19D5A5AEEB3F}" destId="{C72A6263-09B6-4870-B5BA-B7B6B1E13CEA}" srcOrd="1" destOrd="0" presId="urn:microsoft.com/office/officeart/2005/8/layout/vList3#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D64280B-C1A2-413D-8B13-6577C99DAB9E}" type="doc">
      <dgm:prSet loTypeId="urn:microsoft.com/office/officeart/2005/8/layout/vList3#2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ru-RU"/>
        </a:p>
      </dgm:t>
    </dgm:pt>
    <dgm:pt modelId="{BF2E22C8-6D8C-49D2-8DE2-CCE0493EEDD6}">
      <dgm:prSet phldrT="[Текст]" custT="1"/>
      <dgm:spPr>
        <a:solidFill>
          <a:schemeClr val="accent5">
            <a:lumMod val="20000"/>
            <a:lumOff val="80000"/>
          </a:schemeClr>
        </a:solidFill>
        <a:ln w="50800"/>
      </dgm:spPr>
      <dgm:t>
        <a:bodyPr/>
        <a:lstStyle/>
        <a:p>
          <a:pPr algn="l"/>
          <a:r>
            <a:rPr lang="ru-RU" sz="2400" b="1" dirty="0" smtClean="0">
              <a:solidFill>
                <a:schemeClr val="tx1"/>
              </a:solidFill>
            </a:rPr>
            <a:t>позитивное </a:t>
          </a:r>
          <a:r>
            <a:rPr lang="ru-RU" sz="2400" b="1" dirty="0" err="1" smtClean="0">
              <a:solidFill>
                <a:schemeClr val="tx1"/>
              </a:solidFill>
            </a:rPr>
            <a:t>обязывание</a:t>
          </a:r>
          <a:r>
            <a:rPr lang="ru-RU" sz="2400" b="1" dirty="0" smtClean="0">
              <a:solidFill>
                <a:schemeClr val="tx1"/>
              </a:solidFill>
            </a:rPr>
            <a:t> – возложение на субъекты обязанности к активному поведению в информационной сфере</a:t>
          </a:r>
          <a:endParaRPr lang="ru-RU" sz="2400" b="1" dirty="0">
            <a:solidFill>
              <a:schemeClr val="tx1"/>
            </a:solidFill>
          </a:endParaRPr>
        </a:p>
      </dgm:t>
    </dgm:pt>
    <dgm:pt modelId="{4B3E0E32-6B82-4F41-9350-2DE68C3D44B4}" type="parTrans" cxnId="{76B2991B-5692-4449-99B5-C378F39DE5A2}">
      <dgm:prSet/>
      <dgm:spPr/>
      <dgm:t>
        <a:bodyPr/>
        <a:lstStyle/>
        <a:p>
          <a:endParaRPr lang="ru-RU"/>
        </a:p>
      </dgm:t>
    </dgm:pt>
    <dgm:pt modelId="{CECA435A-38DF-4444-829A-5936B9C52A9C}" type="sibTrans" cxnId="{76B2991B-5692-4449-99B5-C378F39DE5A2}">
      <dgm:prSet/>
      <dgm:spPr/>
      <dgm:t>
        <a:bodyPr/>
        <a:lstStyle/>
        <a:p>
          <a:endParaRPr lang="ru-RU"/>
        </a:p>
      </dgm:t>
    </dgm:pt>
    <dgm:pt modelId="{559B0440-8FA8-473C-B5B3-6D8804BFC5C0}">
      <dgm:prSet phldrT="[Текст]" custT="1"/>
      <dgm:spPr>
        <a:solidFill>
          <a:schemeClr val="accent4">
            <a:lumMod val="40000"/>
            <a:lumOff val="60000"/>
          </a:schemeClr>
        </a:solidFill>
        <a:ln w="50800"/>
      </dgm:spPr>
      <dgm:t>
        <a:bodyPr/>
        <a:lstStyle/>
        <a:p>
          <a:pPr algn="l"/>
          <a:r>
            <a:rPr lang="ru-RU" sz="2400" b="1" dirty="0" smtClean="0">
              <a:solidFill>
                <a:schemeClr val="tx1"/>
              </a:solidFill>
            </a:rPr>
            <a:t>дозволение – предоставление субъектам права на свои собственные активные действия в этой сфере;</a:t>
          </a:r>
          <a:endParaRPr lang="ru-RU" sz="2400" b="1" dirty="0">
            <a:solidFill>
              <a:schemeClr val="tx1"/>
            </a:solidFill>
          </a:endParaRPr>
        </a:p>
      </dgm:t>
    </dgm:pt>
    <dgm:pt modelId="{982082B1-95A1-442B-ACA4-87B07661AF21}" type="parTrans" cxnId="{A399F24A-4C57-42E4-99D3-647AED3FEDDC}">
      <dgm:prSet/>
      <dgm:spPr/>
      <dgm:t>
        <a:bodyPr/>
        <a:lstStyle/>
        <a:p>
          <a:endParaRPr lang="ru-RU"/>
        </a:p>
      </dgm:t>
    </dgm:pt>
    <dgm:pt modelId="{6FEA233C-A426-4F20-98C8-2BA1CCF628DC}" type="sibTrans" cxnId="{A399F24A-4C57-42E4-99D3-647AED3FEDDC}">
      <dgm:prSet/>
      <dgm:spPr/>
      <dgm:t>
        <a:bodyPr/>
        <a:lstStyle/>
        <a:p>
          <a:endParaRPr lang="ru-RU"/>
        </a:p>
      </dgm:t>
    </dgm:pt>
    <dgm:pt modelId="{0ADFDC3F-1D9F-41C9-9236-BA6E2950B804}">
      <dgm:prSet phldrT="[Текст]" custT="1"/>
      <dgm:spPr>
        <a:solidFill>
          <a:schemeClr val="accent1">
            <a:lumMod val="40000"/>
            <a:lumOff val="60000"/>
          </a:schemeClr>
        </a:solidFill>
        <a:ln w="50800"/>
      </dgm:spPr>
      <dgm:t>
        <a:bodyPr/>
        <a:lstStyle/>
        <a:p>
          <a:pPr algn="l"/>
          <a:r>
            <a:rPr lang="ru-RU" sz="2400" b="1" dirty="0" smtClean="0">
              <a:solidFill>
                <a:schemeClr val="tx1"/>
              </a:solidFill>
            </a:rPr>
            <a:t>запрещение – возложение на субъекты обязанности воздерживаться от совершения действий, запрещенных законом.</a:t>
          </a:r>
          <a:endParaRPr lang="ru-RU" sz="2400" b="1" dirty="0">
            <a:solidFill>
              <a:schemeClr val="tx1"/>
            </a:solidFill>
          </a:endParaRPr>
        </a:p>
      </dgm:t>
    </dgm:pt>
    <dgm:pt modelId="{87926A1E-78D6-4A7E-B96F-1A4909CD514D}" type="parTrans" cxnId="{ED56BC03-F859-4160-B705-A6F176A64268}">
      <dgm:prSet/>
      <dgm:spPr/>
      <dgm:t>
        <a:bodyPr/>
        <a:lstStyle/>
        <a:p>
          <a:endParaRPr lang="ru-RU"/>
        </a:p>
      </dgm:t>
    </dgm:pt>
    <dgm:pt modelId="{984B68B0-D894-4703-ACE0-2971B92A5711}" type="sibTrans" cxnId="{ED56BC03-F859-4160-B705-A6F176A64268}">
      <dgm:prSet/>
      <dgm:spPr/>
      <dgm:t>
        <a:bodyPr/>
        <a:lstStyle/>
        <a:p>
          <a:endParaRPr lang="ru-RU"/>
        </a:p>
      </dgm:t>
    </dgm:pt>
    <dgm:pt modelId="{70DB2883-C0C2-4F47-8A2B-E2B81A2B8937}">
      <dgm:prSet custT="1"/>
      <dgm:spPr>
        <a:solidFill>
          <a:srgbClr val="FFFF99"/>
        </a:solidFill>
        <a:ln w="50800"/>
      </dgm:spPr>
      <dgm:t>
        <a:bodyPr/>
        <a:lstStyle/>
        <a:p>
          <a:r>
            <a:rPr lang="ru-RU" sz="2400" b="1" dirty="0" smtClean="0">
              <a:solidFill>
                <a:schemeClr val="tx1"/>
              </a:solidFill>
            </a:rPr>
            <a:t>поощрение и рекомендации – своеобразные стимулы к правовому поведению в информационной области</a:t>
          </a:r>
          <a:endParaRPr lang="ru-RU" sz="2400" b="1" dirty="0">
            <a:solidFill>
              <a:schemeClr val="tx1"/>
            </a:solidFill>
          </a:endParaRPr>
        </a:p>
      </dgm:t>
    </dgm:pt>
    <dgm:pt modelId="{485482F7-F965-49CC-B828-4BF7B4B78FF2}" type="parTrans" cxnId="{E389EF18-A55B-42D4-AE27-1D5001F76F2A}">
      <dgm:prSet/>
      <dgm:spPr/>
      <dgm:t>
        <a:bodyPr/>
        <a:lstStyle/>
        <a:p>
          <a:endParaRPr lang="ru-RU"/>
        </a:p>
      </dgm:t>
    </dgm:pt>
    <dgm:pt modelId="{C4CB4249-8B33-4E51-B6C2-ABF125F6C99F}" type="sibTrans" cxnId="{E389EF18-A55B-42D4-AE27-1D5001F76F2A}">
      <dgm:prSet/>
      <dgm:spPr/>
      <dgm:t>
        <a:bodyPr/>
        <a:lstStyle/>
        <a:p>
          <a:endParaRPr lang="ru-RU"/>
        </a:p>
      </dgm:t>
    </dgm:pt>
    <dgm:pt modelId="{9FE18997-750B-4162-9352-28115DD6F0D4}" type="pres">
      <dgm:prSet presAssocID="{4D64280B-C1A2-413D-8B13-6577C99DAB9E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B49FB57-5E70-4372-9EFE-4974EDD786E5}" type="pres">
      <dgm:prSet presAssocID="{BF2E22C8-6D8C-49D2-8DE2-CCE0493EEDD6}" presName="composite" presStyleCnt="0"/>
      <dgm:spPr/>
    </dgm:pt>
    <dgm:pt modelId="{A22B53FA-7048-47F1-8B63-FB4BF258D99B}" type="pres">
      <dgm:prSet presAssocID="{BF2E22C8-6D8C-49D2-8DE2-CCE0493EEDD6}" presName="imgShp" presStyleLbl="fgImgPlace1" presStyleIdx="0" presStyleCnt="4" custLinFactX="-6765" custLinFactNeighborX="-100000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BB236244-C8C2-4F9C-9FC6-97D3C0BC257E}" type="pres">
      <dgm:prSet presAssocID="{BF2E22C8-6D8C-49D2-8DE2-CCE0493EEDD6}" presName="txShp" presStyleLbl="node1" presStyleIdx="0" presStyleCnt="4" custScaleX="130549" custLinFactNeighborX="794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5318543-C6FF-4261-94D3-61C3F412E69D}" type="pres">
      <dgm:prSet presAssocID="{CECA435A-38DF-4444-829A-5936B9C52A9C}" presName="spacing" presStyleCnt="0"/>
      <dgm:spPr/>
    </dgm:pt>
    <dgm:pt modelId="{670E8CBF-4BB3-4ED3-98C8-B6503367EECD}" type="pres">
      <dgm:prSet presAssocID="{559B0440-8FA8-473C-B5B3-6D8804BFC5C0}" presName="composite" presStyleCnt="0"/>
      <dgm:spPr/>
    </dgm:pt>
    <dgm:pt modelId="{1260BD8F-F8C3-4F6F-B6CD-6B98836240B8}" type="pres">
      <dgm:prSet presAssocID="{559B0440-8FA8-473C-B5B3-6D8804BFC5C0}" presName="imgShp" presStyleLbl="fgImgPlace1" presStyleIdx="1" presStyleCnt="4" custLinFactX="-75473" custLinFactNeighborX="-100000" custLinFactNeighborY="-631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9A9A8FB1-7433-43A2-839D-2419DC0E4533}" type="pres">
      <dgm:prSet presAssocID="{559B0440-8FA8-473C-B5B3-6D8804BFC5C0}" presName="txShp" presStyleLbl="node1" presStyleIdx="1" presStyleCnt="4" custScaleX="129766" custScaleY="137812" custLinFactNeighborX="7956" custLinFactNeighborY="-571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92C24B8-2B05-4FE9-86A6-05F08C4F64F1}" type="pres">
      <dgm:prSet presAssocID="{6FEA233C-A426-4F20-98C8-2BA1CCF628DC}" presName="spacing" presStyleCnt="0"/>
      <dgm:spPr/>
    </dgm:pt>
    <dgm:pt modelId="{B7CE118A-E657-4A37-8FBB-F1C3910FB99C}" type="pres">
      <dgm:prSet presAssocID="{0ADFDC3F-1D9F-41C9-9236-BA6E2950B804}" presName="composite" presStyleCnt="0"/>
      <dgm:spPr/>
    </dgm:pt>
    <dgm:pt modelId="{F722ECFE-0F05-45E2-83F5-019A64F58417}" type="pres">
      <dgm:prSet presAssocID="{0ADFDC3F-1D9F-41C9-9236-BA6E2950B804}" presName="imgShp" presStyleLbl="fgImgPlace1" presStyleIdx="2" presStyleCnt="4" custLinFactX="-23019" custLinFactNeighborX="-100000" custLinFactNeighborY="-6320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3DBC2E0B-EDC7-4ADE-8DF7-EA3709425565}" type="pres">
      <dgm:prSet presAssocID="{0ADFDC3F-1D9F-41C9-9236-BA6E2950B804}" presName="txShp" presStyleLbl="node1" presStyleIdx="2" presStyleCnt="4" custScaleX="130732" custScaleY="148137" custLinFactNeighborX="8505" custLinFactNeighborY="-932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F0E4275-4550-48CC-9DA0-8B84BB648840}" type="pres">
      <dgm:prSet presAssocID="{984B68B0-D894-4703-ACE0-2971B92A5711}" presName="spacing" presStyleCnt="0"/>
      <dgm:spPr/>
    </dgm:pt>
    <dgm:pt modelId="{3F4C7315-DE93-4543-91ED-19D5A5AEEB3F}" type="pres">
      <dgm:prSet presAssocID="{70DB2883-C0C2-4F47-8A2B-E2B81A2B8937}" presName="composite" presStyleCnt="0"/>
      <dgm:spPr/>
    </dgm:pt>
    <dgm:pt modelId="{F2FE4C25-A8A0-4ECD-9AD9-0A7D8DB1B5FF}" type="pres">
      <dgm:prSet presAssocID="{70DB2883-C0C2-4F47-8A2B-E2B81A2B8937}" presName="imgShp" presStyleLbl="fgImgPlace1" presStyleIdx="3" presStyleCnt="4" custLinFactX="-23019" custLinFactNeighborX="-100000" custLinFactNeighborY="-7085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C72A6263-09B6-4870-B5BA-B7B6B1E13CEA}" type="pres">
      <dgm:prSet presAssocID="{70DB2883-C0C2-4F47-8A2B-E2B81A2B8937}" presName="txShp" presStyleLbl="node1" presStyleIdx="3" presStyleCnt="4" custScaleX="129342" custScaleY="128619" custLinFactNeighborX="8169" custLinFactNeighborY="-968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B34902F5-DB60-4BAC-9E28-42943507BF28}" type="presOf" srcId="{559B0440-8FA8-473C-B5B3-6D8804BFC5C0}" destId="{9A9A8FB1-7433-43A2-839D-2419DC0E4533}" srcOrd="0" destOrd="0" presId="urn:microsoft.com/office/officeart/2005/8/layout/vList3#2"/>
    <dgm:cxn modelId="{76B2991B-5692-4449-99B5-C378F39DE5A2}" srcId="{4D64280B-C1A2-413D-8B13-6577C99DAB9E}" destId="{BF2E22C8-6D8C-49D2-8DE2-CCE0493EEDD6}" srcOrd="0" destOrd="0" parTransId="{4B3E0E32-6B82-4F41-9350-2DE68C3D44B4}" sibTransId="{CECA435A-38DF-4444-829A-5936B9C52A9C}"/>
    <dgm:cxn modelId="{565EB070-2AFD-447E-B78A-6010E32D89D6}" type="presOf" srcId="{4D64280B-C1A2-413D-8B13-6577C99DAB9E}" destId="{9FE18997-750B-4162-9352-28115DD6F0D4}" srcOrd="0" destOrd="0" presId="urn:microsoft.com/office/officeart/2005/8/layout/vList3#2"/>
    <dgm:cxn modelId="{ED56BC03-F859-4160-B705-A6F176A64268}" srcId="{4D64280B-C1A2-413D-8B13-6577C99DAB9E}" destId="{0ADFDC3F-1D9F-41C9-9236-BA6E2950B804}" srcOrd="2" destOrd="0" parTransId="{87926A1E-78D6-4A7E-B96F-1A4909CD514D}" sibTransId="{984B68B0-D894-4703-ACE0-2971B92A5711}"/>
    <dgm:cxn modelId="{A399F24A-4C57-42E4-99D3-647AED3FEDDC}" srcId="{4D64280B-C1A2-413D-8B13-6577C99DAB9E}" destId="{559B0440-8FA8-473C-B5B3-6D8804BFC5C0}" srcOrd="1" destOrd="0" parTransId="{982082B1-95A1-442B-ACA4-87B07661AF21}" sibTransId="{6FEA233C-A426-4F20-98C8-2BA1CCF628DC}"/>
    <dgm:cxn modelId="{57AB1822-B5F3-4AD6-868B-C06FD30151C5}" type="presOf" srcId="{0ADFDC3F-1D9F-41C9-9236-BA6E2950B804}" destId="{3DBC2E0B-EDC7-4ADE-8DF7-EA3709425565}" srcOrd="0" destOrd="0" presId="urn:microsoft.com/office/officeart/2005/8/layout/vList3#2"/>
    <dgm:cxn modelId="{DF64EE21-0D58-4012-90EC-C08F37578FDA}" type="presOf" srcId="{70DB2883-C0C2-4F47-8A2B-E2B81A2B8937}" destId="{C72A6263-09B6-4870-B5BA-B7B6B1E13CEA}" srcOrd="0" destOrd="0" presId="urn:microsoft.com/office/officeart/2005/8/layout/vList3#2"/>
    <dgm:cxn modelId="{B7B94323-DB96-46F5-A372-8773136F0027}" type="presOf" srcId="{BF2E22C8-6D8C-49D2-8DE2-CCE0493EEDD6}" destId="{BB236244-C8C2-4F9C-9FC6-97D3C0BC257E}" srcOrd="0" destOrd="0" presId="urn:microsoft.com/office/officeart/2005/8/layout/vList3#2"/>
    <dgm:cxn modelId="{E389EF18-A55B-42D4-AE27-1D5001F76F2A}" srcId="{4D64280B-C1A2-413D-8B13-6577C99DAB9E}" destId="{70DB2883-C0C2-4F47-8A2B-E2B81A2B8937}" srcOrd="3" destOrd="0" parTransId="{485482F7-F965-49CC-B828-4BF7B4B78FF2}" sibTransId="{C4CB4249-8B33-4E51-B6C2-ABF125F6C99F}"/>
    <dgm:cxn modelId="{A3113A2F-F76B-44B8-AC5F-FD7FEE81BF8E}" type="presParOf" srcId="{9FE18997-750B-4162-9352-28115DD6F0D4}" destId="{EB49FB57-5E70-4372-9EFE-4974EDD786E5}" srcOrd="0" destOrd="0" presId="urn:microsoft.com/office/officeart/2005/8/layout/vList3#2"/>
    <dgm:cxn modelId="{647035D3-D1DE-42E9-84D8-29960E84FCDF}" type="presParOf" srcId="{EB49FB57-5E70-4372-9EFE-4974EDD786E5}" destId="{A22B53FA-7048-47F1-8B63-FB4BF258D99B}" srcOrd="0" destOrd="0" presId="urn:microsoft.com/office/officeart/2005/8/layout/vList3#2"/>
    <dgm:cxn modelId="{5C047992-E3F2-4F9D-9DB5-5C4A3CAD70B1}" type="presParOf" srcId="{EB49FB57-5E70-4372-9EFE-4974EDD786E5}" destId="{BB236244-C8C2-4F9C-9FC6-97D3C0BC257E}" srcOrd="1" destOrd="0" presId="urn:microsoft.com/office/officeart/2005/8/layout/vList3#2"/>
    <dgm:cxn modelId="{5B4F49BA-3E53-40E2-BD0B-0E9AB0983AD5}" type="presParOf" srcId="{9FE18997-750B-4162-9352-28115DD6F0D4}" destId="{15318543-C6FF-4261-94D3-61C3F412E69D}" srcOrd="1" destOrd="0" presId="urn:microsoft.com/office/officeart/2005/8/layout/vList3#2"/>
    <dgm:cxn modelId="{2847E63A-E0A0-4B61-A3C9-E4EE593BA434}" type="presParOf" srcId="{9FE18997-750B-4162-9352-28115DD6F0D4}" destId="{670E8CBF-4BB3-4ED3-98C8-B6503367EECD}" srcOrd="2" destOrd="0" presId="urn:microsoft.com/office/officeart/2005/8/layout/vList3#2"/>
    <dgm:cxn modelId="{01FC23D4-73E5-4906-9CD6-F69A019D1CCB}" type="presParOf" srcId="{670E8CBF-4BB3-4ED3-98C8-B6503367EECD}" destId="{1260BD8F-F8C3-4F6F-B6CD-6B98836240B8}" srcOrd="0" destOrd="0" presId="urn:microsoft.com/office/officeart/2005/8/layout/vList3#2"/>
    <dgm:cxn modelId="{CA0F4D2D-2AC2-4943-9281-DD30E9C490CB}" type="presParOf" srcId="{670E8CBF-4BB3-4ED3-98C8-B6503367EECD}" destId="{9A9A8FB1-7433-43A2-839D-2419DC0E4533}" srcOrd="1" destOrd="0" presId="urn:microsoft.com/office/officeart/2005/8/layout/vList3#2"/>
    <dgm:cxn modelId="{EF92C62B-B190-41CE-AA5F-DC95F4EF8EAD}" type="presParOf" srcId="{9FE18997-750B-4162-9352-28115DD6F0D4}" destId="{992C24B8-2B05-4FE9-86A6-05F08C4F64F1}" srcOrd="3" destOrd="0" presId="urn:microsoft.com/office/officeart/2005/8/layout/vList3#2"/>
    <dgm:cxn modelId="{184C6891-F519-464C-A7E1-76E005496785}" type="presParOf" srcId="{9FE18997-750B-4162-9352-28115DD6F0D4}" destId="{B7CE118A-E657-4A37-8FBB-F1C3910FB99C}" srcOrd="4" destOrd="0" presId="urn:microsoft.com/office/officeart/2005/8/layout/vList3#2"/>
    <dgm:cxn modelId="{1D6609D0-74E2-49DB-ACAC-5D05F4961974}" type="presParOf" srcId="{B7CE118A-E657-4A37-8FBB-F1C3910FB99C}" destId="{F722ECFE-0F05-45E2-83F5-019A64F58417}" srcOrd="0" destOrd="0" presId="urn:microsoft.com/office/officeart/2005/8/layout/vList3#2"/>
    <dgm:cxn modelId="{A46385CC-D4FF-412C-A8D2-B5730E8843BF}" type="presParOf" srcId="{B7CE118A-E657-4A37-8FBB-F1C3910FB99C}" destId="{3DBC2E0B-EDC7-4ADE-8DF7-EA3709425565}" srcOrd="1" destOrd="0" presId="urn:microsoft.com/office/officeart/2005/8/layout/vList3#2"/>
    <dgm:cxn modelId="{2C2DB3B2-F5AA-46A7-8F40-B64CD28CB240}" type="presParOf" srcId="{9FE18997-750B-4162-9352-28115DD6F0D4}" destId="{AF0E4275-4550-48CC-9DA0-8B84BB648840}" srcOrd="5" destOrd="0" presId="urn:microsoft.com/office/officeart/2005/8/layout/vList3#2"/>
    <dgm:cxn modelId="{95CDE66B-D2FF-4093-9DAC-25F82D728066}" type="presParOf" srcId="{9FE18997-750B-4162-9352-28115DD6F0D4}" destId="{3F4C7315-DE93-4543-91ED-19D5A5AEEB3F}" srcOrd="6" destOrd="0" presId="urn:microsoft.com/office/officeart/2005/8/layout/vList3#2"/>
    <dgm:cxn modelId="{42A86A3F-7B28-40D4-9F19-D503AB2EB518}" type="presParOf" srcId="{3F4C7315-DE93-4543-91ED-19D5A5AEEB3F}" destId="{F2FE4C25-A8A0-4ECD-9AD9-0A7D8DB1B5FF}" srcOrd="0" destOrd="0" presId="urn:microsoft.com/office/officeart/2005/8/layout/vList3#2"/>
    <dgm:cxn modelId="{3075ED18-6D67-4FCC-BCB2-AF263ECBD6F7}" type="presParOf" srcId="{3F4C7315-DE93-4543-91ED-19D5A5AEEB3F}" destId="{C72A6263-09B6-4870-B5BA-B7B6B1E13CEA}" srcOrd="1" destOrd="0" presId="urn:microsoft.com/office/officeart/2005/8/layout/vList3#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4D64280B-C1A2-413D-8B13-6577C99DAB9E}" type="doc">
      <dgm:prSet loTypeId="urn:microsoft.com/office/officeart/2005/8/layout/vList3#3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ru-RU"/>
        </a:p>
      </dgm:t>
    </dgm:pt>
    <dgm:pt modelId="{BF2E22C8-6D8C-49D2-8DE2-CCE0493EEDD6}">
      <dgm:prSet phldrT="[Текст]" custT="1"/>
      <dgm:spPr>
        <a:solidFill>
          <a:schemeClr val="accent5">
            <a:lumMod val="20000"/>
            <a:lumOff val="80000"/>
          </a:schemeClr>
        </a:solidFill>
        <a:ln w="50800"/>
      </dgm:spPr>
      <dgm:t>
        <a:bodyPr/>
        <a:lstStyle/>
        <a:p>
          <a:pPr algn="l"/>
          <a:r>
            <a:rPr lang="ru-RU" sz="2400" b="1" dirty="0" err="1" smtClean="0">
              <a:solidFill>
                <a:schemeClr val="tx1"/>
              </a:solidFill>
            </a:rPr>
            <a:t>общедозволительный</a:t>
          </a:r>
          <a:r>
            <a:rPr lang="ru-RU" sz="2400" b="1" dirty="0" smtClean="0">
              <a:solidFill>
                <a:schemeClr val="tx1"/>
              </a:solidFill>
            </a:rPr>
            <a:t> – выражается формулой «дозволено все, кроме запрещенного законом»</a:t>
          </a:r>
          <a:endParaRPr lang="ru-RU" sz="2400" b="1" dirty="0">
            <a:solidFill>
              <a:schemeClr val="tx1"/>
            </a:solidFill>
          </a:endParaRPr>
        </a:p>
      </dgm:t>
    </dgm:pt>
    <dgm:pt modelId="{4B3E0E32-6B82-4F41-9350-2DE68C3D44B4}" type="parTrans" cxnId="{76B2991B-5692-4449-99B5-C378F39DE5A2}">
      <dgm:prSet/>
      <dgm:spPr/>
      <dgm:t>
        <a:bodyPr/>
        <a:lstStyle/>
        <a:p>
          <a:endParaRPr lang="ru-RU"/>
        </a:p>
      </dgm:t>
    </dgm:pt>
    <dgm:pt modelId="{CECA435A-38DF-4444-829A-5936B9C52A9C}" type="sibTrans" cxnId="{76B2991B-5692-4449-99B5-C378F39DE5A2}">
      <dgm:prSet/>
      <dgm:spPr/>
      <dgm:t>
        <a:bodyPr/>
        <a:lstStyle/>
        <a:p>
          <a:endParaRPr lang="ru-RU"/>
        </a:p>
      </dgm:t>
    </dgm:pt>
    <dgm:pt modelId="{559B0440-8FA8-473C-B5B3-6D8804BFC5C0}">
      <dgm:prSet phldrT="[Текст]" custT="1"/>
      <dgm:spPr>
        <a:solidFill>
          <a:schemeClr val="accent4">
            <a:lumMod val="40000"/>
            <a:lumOff val="60000"/>
          </a:schemeClr>
        </a:solidFill>
        <a:ln w="50800"/>
      </dgm:spPr>
      <dgm:t>
        <a:bodyPr/>
        <a:lstStyle/>
        <a:p>
          <a:pPr algn="l"/>
          <a:r>
            <a:rPr lang="ru-RU" sz="2400" b="1" dirty="0" smtClean="0">
              <a:solidFill>
                <a:schemeClr val="tx1"/>
              </a:solidFill>
            </a:rPr>
            <a:t>разрешительный – выражается формулой: «запрещено все, кроме разрешенного законом»</a:t>
          </a:r>
          <a:endParaRPr lang="ru-RU" sz="2400" b="1" dirty="0">
            <a:solidFill>
              <a:schemeClr val="tx1"/>
            </a:solidFill>
          </a:endParaRPr>
        </a:p>
      </dgm:t>
    </dgm:pt>
    <dgm:pt modelId="{982082B1-95A1-442B-ACA4-87B07661AF21}" type="parTrans" cxnId="{A399F24A-4C57-42E4-99D3-647AED3FEDDC}">
      <dgm:prSet/>
      <dgm:spPr/>
      <dgm:t>
        <a:bodyPr/>
        <a:lstStyle/>
        <a:p>
          <a:endParaRPr lang="ru-RU"/>
        </a:p>
      </dgm:t>
    </dgm:pt>
    <dgm:pt modelId="{6FEA233C-A426-4F20-98C8-2BA1CCF628DC}" type="sibTrans" cxnId="{A399F24A-4C57-42E4-99D3-647AED3FEDDC}">
      <dgm:prSet/>
      <dgm:spPr/>
      <dgm:t>
        <a:bodyPr/>
        <a:lstStyle/>
        <a:p>
          <a:endParaRPr lang="ru-RU"/>
        </a:p>
      </dgm:t>
    </dgm:pt>
    <dgm:pt modelId="{9FE18997-750B-4162-9352-28115DD6F0D4}" type="pres">
      <dgm:prSet presAssocID="{4D64280B-C1A2-413D-8B13-6577C99DAB9E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B49FB57-5E70-4372-9EFE-4974EDD786E5}" type="pres">
      <dgm:prSet presAssocID="{BF2E22C8-6D8C-49D2-8DE2-CCE0493EEDD6}" presName="composite" presStyleCnt="0"/>
      <dgm:spPr/>
    </dgm:pt>
    <dgm:pt modelId="{A22B53FA-7048-47F1-8B63-FB4BF258D99B}" type="pres">
      <dgm:prSet presAssocID="{BF2E22C8-6D8C-49D2-8DE2-CCE0493EEDD6}" presName="imgShp" presStyleLbl="fgImgPlace1" presStyleIdx="0" presStyleCnt="2" custLinFactNeighborX="-30785" custLinFactNeighborY="4557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BB236244-C8C2-4F9C-9FC6-97D3C0BC257E}" type="pres">
      <dgm:prSet presAssocID="{BF2E22C8-6D8C-49D2-8DE2-CCE0493EEDD6}" presName="txShp" presStyleLbl="node1" presStyleIdx="0" presStyleCnt="2" custScaleX="107993" custLinFactNeighborX="1147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5318543-C6FF-4261-94D3-61C3F412E69D}" type="pres">
      <dgm:prSet presAssocID="{CECA435A-38DF-4444-829A-5936B9C52A9C}" presName="spacing" presStyleCnt="0"/>
      <dgm:spPr/>
    </dgm:pt>
    <dgm:pt modelId="{670E8CBF-4BB3-4ED3-98C8-B6503367EECD}" type="pres">
      <dgm:prSet presAssocID="{559B0440-8FA8-473C-B5B3-6D8804BFC5C0}" presName="composite" presStyleCnt="0"/>
      <dgm:spPr/>
    </dgm:pt>
    <dgm:pt modelId="{1260BD8F-F8C3-4F6F-B6CD-6B98836240B8}" type="pres">
      <dgm:prSet presAssocID="{559B0440-8FA8-473C-B5B3-6D8804BFC5C0}" presName="imgShp" presStyleLbl="fgImgPlace1" presStyleIdx="1" presStyleCnt="2" custLinFactNeighborX="-33081" custLinFactNeighborY="-631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9A9A8FB1-7433-43A2-839D-2419DC0E4533}" type="pres">
      <dgm:prSet presAssocID="{559B0440-8FA8-473C-B5B3-6D8804BFC5C0}" presName="txShp" presStyleLbl="node1" presStyleIdx="1" presStyleCnt="2" custScaleX="109451" custScaleY="89781" custLinFactNeighborX="11114" custLinFactNeighborY="-571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76B2991B-5692-4449-99B5-C378F39DE5A2}" srcId="{4D64280B-C1A2-413D-8B13-6577C99DAB9E}" destId="{BF2E22C8-6D8C-49D2-8DE2-CCE0493EEDD6}" srcOrd="0" destOrd="0" parTransId="{4B3E0E32-6B82-4F41-9350-2DE68C3D44B4}" sibTransId="{CECA435A-38DF-4444-829A-5936B9C52A9C}"/>
    <dgm:cxn modelId="{BBFF9B09-514E-4788-A645-F5430E46699C}" type="presOf" srcId="{4D64280B-C1A2-413D-8B13-6577C99DAB9E}" destId="{9FE18997-750B-4162-9352-28115DD6F0D4}" srcOrd="0" destOrd="0" presId="urn:microsoft.com/office/officeart/2005/8/layout/vList3#3"/>
    <dgm:cxn modelId="{08E17B14-31F2-466C-8511-D33DB37910AD}" type="presOf" srcId="{BF2E22C8-6D8C-49D2-8DE2-CCE0493EEDD6}" destId="{BB236244-C8C2-4F9C-9FC6-97D3C0BC257E}" srcOrd="0" destOrd="0" presId="urn:microsoft.com/office/officeart/2005/8/layout/vList3#3"/>
    <dgm:cxn modelId="{17271B98-CDC1-4432-97EB-0ADFE495EBA7}" type="presOf" srcId="{559B0440-8FA8-473C-B5B3-6D8804BFC5C0}" destId="{9A9A8FB1-7433-43A2-839D-2419DC0E4533}" srcOrd="0" destOrd="0" presId="urn:microsoft.com/office/officeart/2005/8/layout/vList3#3"/>
    <dgm:cxn modelId="{A399F24A-4C57-42E4-99D3-647AED3FEDDC}" srcId="{4D64280B-C1A2-413D-8B13-6577C99DAB9E}" destId="{559B0440-8FA8-473C-B5B3-6D8804BFC5C0}" srcOrd="1" destOrd="0" parTransId="{982082B1-95A1-442B-ACA4-87B07661AF21}" sibTransId="{6FEA233C-A426-4F20-98C8-2BA1CCF628DC}"/>
    <dgm:cxn modelId="{C4BDFB87-28FC-47CC-B82D-51F60287D0B5}" type="presParOf" srcId="{9FE18997-750B-4162-9352-28115DD6F0D4}" destId="{EB49FB57-5E70-4372-9EFE-4974EDD786E5}" srcOrd="0" destOrd="0" presId="urn:microsoft.com/office/officeart/2005/8/layout/vList3#3"/>
    <dgm:cxn modelId="{11D0CD0F-0D38-497D-AC99-4539A31BED25}" type="presParOf" srcId="{EB49FB57-5E70-4372-9EFE-4974EDD786E5}" destId="{A22B53FA-7048-47F1-8B63-FB4BF258D99B}" srcOrd="0" destOrd="0" presId="urn:microsoft.com/office/officeart/2005/8/layout/vList3#3"/>
    <dgm:cxn modelId="{4EC48DE6-0F7C-4B0A-8B57-44A750035F39}" type="presParOf" srcId="{EB49FB57-5E70-4372-9EFE-4974EDD786E5}" destId="{BB236244-C8C2-4F9C-9FC6-97D3C0BC257E}" srcOrd="1" destOrd="0" presId="urn:microsoft.com/office/officeart/2005/8/layout/vList3#3"/>
    <dgm:cxn modelId="{950F2C6D-AD30-41E2-A40D-B546E287763D}" type="presParOf" srcId="{9FE18997-750B-4162-9352-28115DD6F0D4}" destId="{15318543-C6FF-4261-94D3-61C3F412E69D}" srcOrd="1" destOrd="0" presId="urn:microsoft.com/office/officeart/2005/8/layout/vList3#3"/>
    <dgm:cxn modelId="{D3D5A840-9DBB-4346-A3DC-8E0C647AFA6C}" type="presParOf" srcId="{9FE18997-750B-4162-9352-28115DD6F0D4}" destId="{670E8CBF-4BB3-4ED3-98C8-B6503367EECD}" srcOrd="2" destOrd="0" presId="urn:microsoft.com/office/officeart/2005/8/layout/vList3#3"/>
    <dgm:cxn modelId="{7397B72F-E31F-4360-BB9E-718D1DB41F39}" type="presParOf" srcId="{670E8CBF-4BB3-4ED3-98C8-B6503367EECD}" destId="{1260BD8F-F8C3-4F6F-B6CD-6B98836240B8}" srcOrd="0" destOrd="0" presId="urn:microsoft.com/office/officeart/2005/8/layout/vList3#3"/>
    <dgm:cxn modelId="{12E84BFB-6D2D-424E-B45F-A5F86F9DA817}" type="presParOf" srcId="{670E8CBF-4BB3-4ED3-98C8-B6503367EECD}" destId="{9A9A8FB1-7433-43A2-839D-2419DC0E4533}" srcOrd="1" destOrd="0" presId="urn:microsoft.com/office/officeart/2005/8/layout/vList3#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3#1">
  <dgm:title val=""/>
  <dgm:desc val=""/>
  <dgm:catLst>
    <dgm:cat type="list" pri="14000"/>
    <dgm:cat type="convert" pri="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3#2">
  <dgm:title val=""/>
  <dgm:desc val=""/>
  <dgm:catLst>
    <dgm:cat type="list" pri="14000"/>
    <dgm:cat type="convert" pri="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3#3">
  <dgm:title val=""/>
  <dgm:desc val=""/>
  <dgm:catLst>
    <dgm:cat type="list" pri="14000"/>
    <dgm:cat type="convert" pri="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B8EFF5F-C924-4055-8461-08E59997FEDB}" type="datetimeFigureOut">
              <a:rPr lang="ru-RU" smtClean="0"/>
              <a:pPr/>
              <a:t>12.06.2021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0830560-9052-4DC9-955D-EE17D3A42BA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47875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i="1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830560-9052-4DC9-955D-EE17D3A42BA4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2980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12.06.2021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12.06.2021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12.06.2021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12.06.2021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12.06.2021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12.06.2021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12.06.2021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12.06.2021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12.06.2021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12.06.2021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12.06.2021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12.06.2021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hyperlink" Target="http://www.consultant.ru/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3.jpe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3.jpe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7" Type="http://schemas.openxmlformats.org/officeDocument/2006/relationships/image" Target="../media/image3.jpeg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596" y="0"/>
            <a:ext cx="9144000" cy="1071569"/>
          </a:xfrm>
        </p:spPr>
        <p:txBody>
          <a:bodyPr>
            <a:noAutofit/>
          </a:bodyPr>
          <a:lstStyle/>
          <a:p>
            <a:pPr algn="ctr"/>
            <a:r>
              <a:rPr lang="ru-RU" sz="2000" dirty="0" smtClean="0">
                <a:latin typeface="Calibri" pitchFamily="34" charset="0"/>
                <a:cs typeface="Times New Roman" pitchFamily="18" charset="0"/>
              </a:rPr>
              <a:t>ГБПОУ «Сахалинский промышленно-экономический техникум»</a:t>
            </a:r>
            <a:br>
              <a:rPr lang="ru-RU" sz="2000" dirty="0" smtClean="0">
                <a:latin typeface="Calibri" pitchFamily="34" charset="0"/>
                <a:cs typeface="Times New Roman" pitchFamily="18" charset="0"/>
              </a:rPr>
            </a:br>
            <a:r>
              <a:rPr lang="ru-RU" sz="2000" dirty="0" smtClean="0">
                <a:latin typeface="Calibri" pitchFamily="34" charset="0"/>
                <a:cs typeface="Times New Roman" pitchFamily="18" charset="0"/>
              </a:rPr>
              <a:t> XI </a:t>
            </a:r>
            <a:r>
              <a:rPr lang="ru-RU" sz="2000" dirty="0" err="1" smtClean="0">
                <a:latin typeface="Calibri" pitchFamily="34" charset="0"/>
                <a:cs typeface="Times New Roman" pitchFamily="18" charset="0"/>
              </a:rPr>
              <a:t>внутритехникумовская</a:t>
            </a:r>
            <a:r>
              <a:rPr lang="ru-RU" sz="2000" dirty="0" smtClean="0">
                <a:latin typeface="Calibri" pitchFamily="34" charset="0"/>
                <a:cs typeface="Times New Roman" pitchFamily="18" charset="0"/>
              </a:rPr>
              <a:t> студенческая</a:t>
            </a:r>
            <a:br>
              <a:rPr lang="ru-RU" sz="2000" dirty="0" smtClean="0">
                <a:latin typeface="Calibri" pitchFamily="34" charset="0"/>
                <a:cs typeface="Times New Roman" pitchFamily="18" charset="0"/>
              </a:rPr>
            </a:br>
            <a:r>
              <a:rPr lang="ru-RU" sz="2000" dirty="0" smtClean="0">
                <a:latin typeface="Calibri" pitchFamily="34" charset="0"/>
                <a:cs typeface="Times New Roman" pitchFamily="18" charset="0"/>
              </a:rPr>
              <a:t>учебно-исследовательская конференция </a:t>
            </a:r>
            <a:endParaRPr lang="ru-RU" sz="2000" dirty="0">
              <a:latin typeface="Calibri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71836" y="3929066"/>
            <a:ext cx="5572164" cy="1928826"/>
          </a:xfrm>
        </p:spPr>
        <p:txBody>
          <a:bodyPr>
            <a:noAutofit/>
          </a:bodyPr>
          <a:lstStyle/>
          <a:p>
            <a:pPr algn="l"/>
            <a:r>
              <a:rPr lang="ru-RU" sz="2000" i="1" dirty="0" err="1" smtClean="0">
                <a:solidFill>
                  <a:schemeClr val="tx1"/>
                </a:solidFill>
                <a:latin typeface="Calibri" pitchFamily="34" charset="0"/>
              </a:rPr>
              <a:t>Прекраснов</a:t>
            </a:r>
            <a:r>
              <a:rPr lang="ru-RU" sz="2000" i="1" dirty="0" smtClean="0">
                <a:solidFill>
                  <a:schemeClr val="tx1"/>
                </a:solidFill>
                <a:latin typeface="Calibri" pitchFamily="34" charset="0"/>
              </a:rPr>
              <a:t> Алексей, </a:t>
            </a:r>
            <a:br>
              <a:rPr lang="ru-RU" sz="2000" i="1" dirty="0" smtClean="0">
                <a:solidFill>
                  <a:schemeClr val="tx1"/>
                </a:solidFill>
                <a:latin typeface="Calibri" pitchFamily="34" charset="0"/>
              </a:rPr>
            </a:br>
            <a:r>
              <a:rPr lang="ru-RU" sz="2000" i="1" dirty="0" smtClean="0">
                <a:solidFill>
                  <a:schemeClr val="tx1"/>
                </a:solidFill>
                <a:latin typeface="Calibri" pitchFamily="34" charset="0"/>
              </a:rPr>
              <a:t>студент 3 курса группы ОС-1601, </a:t>
            </a:r>
            <a:br>
              <a:rPr lang="ru-RU" sz="2000" i="1" dirty="0" smtClean="0">
                <a:solidFill>
                  <a:schemeClr val="tx1"/>
                </a:solidFill>
                <a:latin typeface="Calibri" pitchFamily="34" charset="0"/>
              </a:rPr>
            </a:br>
            <a:r>
              <a:rPr lang="ru-RU" sz="2000" i="1" dirty="0" err="1" smtClean="0">
                <a:solidFill>
                  <a:schemeClr val="tx1"/>
                </a:solidFill>
                <a:latin typeface="Calibri" pitchFamily="34" charset="0"/>
              </a:rPr>
              <a:t>специальностиь</a:t>
            </a:r>
            <a:r>
              <a:rPr lang="ru-RU" sz="2000" i="1" dirty="0" smtClean="0">
                <a:solidFill>
                  <a:schemeClr val="tx1"/>
                </a:solidFill>
                <a:latin typeface="Calibri" pitchFamily="34" charset="0"/>
              </a:rPr>
              <a:t>: 40.02.01 </a:t>
            </a:r>
          </a:p>
          <a:p>
            <a:pPr algn="l"/>
            <a:r>
              <a:rPr lang="ru-RU" sz="2000" i="1" dirty="0" smtClean="0">
                <a:solidFill>
                  <a:schemeClr val="tx1"/>
                </a:solidFill>
                <a:latin typeface="Calibri" pitchFamily="34" charset="0"/>
              </a:rPr>
              <a:t>Право и организация социального обеспечения</a:t>
            </a:r>
            <a:br>
              <a:rPr lang="ru-RU" sz="2000" i="1" dirty="0" smtClean="0">
                <a:solidFill>
                  <a:schemeClr val="tx1"/>
                </a:solidFill>
                <a:latin typeface="Calibri" pitchFamily="34" charset="0"/>
              </a:rPr>
            </a:br>
            <a:r>
              <a:rPr lang="ru-RU" sz="2000" i="1" dirty="0" smtClean="0">
                <a:solidFill>
                  <a:schemeClr val="tx1"/>
                </a:solidFill>
                <a:latin typeface="Calibri" pitchFamily="34" charset="0"/>
              </a:rPr>
              <a:t>Научный руководитель: Степина С.Н., </a:t>
            </a:r>
            <a:br>
              <a:rPr lang="ru-RU" sz="2000" i="1" dirty="0" smtClean="0">
                <a:solidFill>
                  <a:schemeClr val="tx1"/>
                </a:solidFill>
                <a:latin typeface="Calibri" pitchFamily="34" charset="0"/>
              </a:rPr>
            </a:br>
            <a:r>
              <a:rPr lang="ru-RU" sz="2000" i="1" dirty="0" smtClean="0">
                <a:solidFill>
                  <a:schemeClr val="tx1"/>
                </a:solidFill>
                <a:latin typeface="Calibri" pitchFamily="34" charset="0"/>
              </a:rPr>
              <a:t>преподаватель ПЦК </a:t>
            </a:r>
            <a:r>
              <a:rPr lang="ru-RU" sz="2000" i="1" dirty="0" err="1" smtClean="0">
                <a:solidFill>
                  <a:schemeClr val="tx1"/>
                </a:solidFill>
                <a:latin typeface="Calibri" pitchFamily="34" charset="0"/>
              </a:rPr>
              <a:t>ИиОТ</a:t>
            </a:r>
            <a:endParaRPr lang="ru-RU" sz="2000" dirty="0">
              <a:solidFill>
                <a:schemeClr val="tx1"/>
              </a:solidFill>
              <a:latin typeface="Calibri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071802" y="6286520"/>
            <a:ext cx="32861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Calibri" pitchFamily="34" charset="0"/>
              </a:rPr>
              <a:t>г. Южно-Сахалинск , 2019 </a:t>
            </a:r>
            <a:endParaRPr lang="ru-RU" b="1" dirty="0">
              <a:latin typeface="Calibri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0" y="1285860"/>
            <a:ext cx="9144000" cy="2492990"/>
          </a:xfrm>
          <a:prstGeom prst="rect">
            <a:avLst/>
          </a:prstGeom>
          <a:gradFill flip="none" rotWithShape="1">
            <a:gsLst>
              <a:gs pos="0">
                <a:srgbClr val="FBE4AE"/>
              </a:gs>
              <a:gs pos="13000">
                <a:srgbClr val="BD922A"/>
              </a:gs>
              <a:gs pos="21001">
                <a:srgbClr val="BD922A"/>
              </a:gs>
              <a:gs pos="63000">
                <a:srgbClr val="FBE4AE"/>
              </a:gs>
              <a:gs pos="67000">
                <a:srgbClr val="BD922A"/>
              </a:gs>
              <a:gs pos="69000">
                <a:srgbClr val="835E17"/>
              </a:gs>
              <a:gs pos="82001">
                <a:srgbClr val="A28949"/>
              </a:gs>
              <a:gs pos="100000">
                <a:srgbClr val="FAE3B7"/>
              </a:gs>
            </a:gsLst>
            <a:path path="circle">
              <a:fillToRect t="100000" r="100000"/>
            </a:path>
            <a:tileRect l="-100000" b="-100000"/>
          </a:gradFill>
        </p:spPr>
        <p:txBody>
          <a:bodyPr wrap="square" lIns="91440" tIns="45720" rIns="91440" bIns="45720">
            <a:spAutoFit/>
          </a:bodyPr>
          <a:lstStyle/>
          <a:p>
            <a:pPr algn="ctr"/>
            <a:endParaRPr lang="ru-RU" sz="1200" b="1" cap="none" spc="0" dirty="0" smtClean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rgbClr val="9900CC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  <a:p>
            <a:pPr algn="ctr"/>
            <a:r>
              <a:rPr lang="ru-RU" sz="44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9900CC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Тема: Приемы правового</a:t>
            </a:r>
          </a:p>
          <a:p>
            <a:pPr algn="ctr"/>
            <a:r>
              <a:rPr lang="ru-RU" sz="4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9900CC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р</a:t>
            </a:r>
            <a:r>
              <a:rPr lang="ru-RU" sz="44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9900CC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егулирования информационных отношений</a:t>
            </a:r>
          </a:p>
          <a:p>
            <a:pPr algn="ctr"/>
            <a:endParaRPr lang="ru-RU" sz="12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rgbClr val="9900CC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31746" name="AutoShape 2" descr="https://cdn.slidesharecdn.com/ss_thumbnails/random-130330124006-phpapp01-thumbnail-4.jpg?cb=1364647286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1747" name="Picture 3"/>
          <p:cNvPicPr>
            <a:picLocks noChangeAspect="1" noChangeArrowheads="1"/>
          </p:cNvPicPr>
          <p:nvPr/>
        </p:nvPicPr>
        <p:blipFill>
          <a:blip r:embed="rId3"/>
          <a:srcRect l="11718" t="35000" r="72168" b="33750"/>
          <a:stretch>
            <a:fillRect/>
          </a:stretch>
        </p:blipFill>
        <p:spPr bwMode="auto">
          <a:xfrm>
            <a:off x="500034" y="3429000"/>
            <a:ext cx="2500330" cy="28412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" name="Picture 2" descr="http://vtgtvolgograd.ru/img/big/news228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62126" y="142876"/>
            <a:ext cx="1266602" cy="92867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1071538" y="0"/>
            <a:ext cx="8072462" cy="928694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000" b="1" dirty="0" smtClean="0">
                <a:solidFill>
                  <a:srgbClr val="99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Основные направления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99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правового регулирования:</a:t>
            </a:r>
            <a:endParaRPr kumimoji="0" lang="ru-RU" sz="4000" b="1" i="0" u="none" strike="noStrike" kern="1200" cap="none" spc="0" normalizeH="0" baseline="0" noProof="0" dirty="0">
              <a:ln>
                <a:noFill/>
              </a:ln>
              <a:solidFill>
                <a:srgbClr val="99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142976" y="1071546"/>
            <a:ext cx="7572428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Wingdings" pitchFamily="2" charset="2"/>
              <a:buChar char="ü"/>
            </a:pPr>
            <a:r>
              <a:rPr lang="ru-RU" sz="2400" b="1" dirty="0" smtClean="0"/>
              <a:t>защита от вредной и незаконной информации; </a:t>
            </a:r>
          </a:p>
          <a:p>
            <a:pPr marL="457200" indent="-457200">
              <a:buFont typeface="Wingdings" pitchFamily="2" charset="2"/>
              <a:buChar char="ü"/>
            </a:pPr>
            <a:r>
              <a:rPr lang="ru-RU" sz="2400" b="1" dirty="0" smtClean="0"/>
              <a:t>соблюдение авторских и смежных прав;</a:t>
            </a:r>
          </a:p>
          <a:p>
            <a:pPr marL="457200" indent="-457200">
              <a:buFont typeface="Wingdings" pitchFamily="2" charset="2"/>
              <a:buChar char="ü"/>
            </a:pPr>
            <a:r>
              <a:rPr lang="ru-RU" sz="2400" b="1" dirty="0" smtClean="0"/>
              <a:t>вопросы электронного документооборота, доменные имена, правовое регулирование отношений при использовании электронной цифровой подписи; </a:t>
            </a:r>
          </a:p>
          <a:p>
            <a:pPr marL="457200" indent="-457200">
              <a:buFont typeface="Wingdings" pitchFamily="2" charset="2"/>
              <a:buChar char="ü"/>
            </a:pPr>
            <a:r>
              <a:rPr lang="ru-RU" sz="2400" b="1" dirty="0" smtClean="0"/>
              <a:t>вопросы </a:t>
            </a:r>
            <a:r>
              <a:rPr lang="ru-RU" sz="2400" b="1" dirty="0" err="1" smtClean="0"/>
              <a:t>киберэкономики</a:t>
            </a:r>
            <a:r>
              <a:rPr lang="ru-RU" sz="2400" b="1" dirty="0" smtClean="0"/>
              <a:t> (электронные деньги, реклама, маркетинг, электронные публикации, электронные контракты, налог на передачу информации, ЭЦП; </a:t>
            </a:r>
          </a:p>
          <a:p>
            <a:pPr marL="457200" indent="-457200">
              <a:buFont typeface="Wingdings" pitchFamily="2" charset="2"/>
              <a:buChar char="ü"/>
            </a:pPr>
            <a:r>
              <a:rPr lang="ru-RU" sz="2400" b="1" dirty="0" smtClean="0"/>
              <a:t>информационная безопасность; </a:t>
            </a:r>
          </a:p>
          <a:p>
            <a:pPr marL="457200" indent="-457200">
              <a:buFont typeface="Wingdings" pitchFamily="2" charset="2"/>
              <a:buChar char="ü"/>
            </a:pPr>
            <a:r>
              <a:rPr lang="ru-RU" sz="2400" b="1" dirty="0" smtClean="0"/>
              <a:t>правонарушения в Интернете.</a:t>
            </a:r>
            <a:endParaRPr lang="ru-RU" sz="2400" b="1" dirty="0"/>
          </a:p>
        </p:txBody>
      </p:sp>
      <p:pic>
        <p:nvPicPr>
          <p:cNvPr id="11265" name="Picture 1" descr="E:\2018-2019\Конференция 2019\Конференция студентов 2019\Конференция Прекраснов Алексей\Рисунки\yelektronnyy-dokumentooboro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36483" y="4786322"/>
            <a:ext cx="3107517" cy="2071678"/>
          </a:xfrm>
          <a:prstGeom prst="rect">
            <a:avLst/>
          </a:prstGeom>
          <a:noFill/>
        </p:spPr>
      </p:pic>
      <p:pic>
        <p:nvPicPr>
          <p:cNvPr id="7" name="Picture 2" descr="http://vtgtvolgograd.ru/img/big/news228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2126" y="142876"/>
            <a:ext cx="1266602" cy="92867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1071538" y="428604"/>
            <a:ext cx="8072462" cy="928694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 lvl="0" algn="ctr">
              <a:spcBef>
                <a:spcPct val="0"/>
              </a:spcBef>
            </a:pPr>
            <a:r>
              <a:rPr lang="ru-RU" sz="4000" b="1" dirty="0" smtClean="0">
                <a:solidFill>
                  <a:srgbClr val="99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Основной законодательный акт</a:t>
            </a:r>
            <a:endParaRPr kumimoji="0" lang="ru-RU" sz="4000" b="1" i="0" u="none" strike="noStrike" kern="1200" cap="none" spc="0" normalizeH="0" baseline="0" noProof="0" dirty="0">
              <a:ln>
                <a:noFill/>
              </a:ln>
              <a:solidFill>
                <a:srgbClr val="99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142976" y="1357298"/>
            <a:ext cx="7643866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/>
              <a:t>регулирующий отношения, которые возникают при формировании и использовании информационных ресурсов, защите информации и прав субъектов, участвующих в информационных процессах – это </a:t>
            </a:r>
          </a:p>
          <a:p>
            <a:pPr algn="ctr"/>
            <a:r>
              <a:rPr lang="ru-RU" sz="3200" b="1" dirty="0" smtClean="0"/>
              <a:t>Федеральный закон от 27.07.2006 № 149-ФЗ (ред. от 18.12.2018) "Об информации, информационных технологиях и о защите информации".</a:t>
            </a:r>
            <a:endParaRPr lang="ru-RU" sz="3200" b="1" dirty="0"/>
          </a:p>
        </p:txBody>
      </p:sp>
      <p:pic>
        <p:nvPicPr>
          <p:cNvPr id="6" name="Picture 2" descr="http://vtgtvolgograd.ru/img/big/news228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2126" y="142876"/>
            <a:ext cx="1266602" cy="92867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45920" y="0"/>
            <a:ext cx="749808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400" b="1" dirty="0" smtClean="0">
                <a:solidFill>
                  <a:srgbClr val="996600"/>
                </a:solidFill>
                <a:latin typeface="Calibri" pitchFamily="34" charset="0"/>
              </a:rPr>
              <a:t>Законы, регулирующие информационные отношения </a:t>
            </a:r>
            <a:endParaRPr lang="ru-RU" dirty="0">
              <a:solidFill>
                <a:srgbClr val="9966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1538" y="1285860"/>
            <a:ext cx="4429156" cy="5214974"/>
          </a:xfrm>
        </p:spPr>
        <p:txBody>
          <a:bodyPr>
            <a:normAutofit/>
          </a:bodyPr>
          <a:lstStyle/>
          <a:p>
            <a:pPr marL="92075" indent="-9525" algn="ctr">
              <a:buNone/>
            </a:pPr>
            <a:r>
              <a:rPr lang="ru-RU" sz="2800" b="1" dirty="0" smtClean="0">
                <a:latin typeface="Calibri" pitchFamily="34" charset="0"/>
              </a:rPr>
              <a:t>Законы </a:t>
            </a:r>
            <a:r>
              <a:rPr lang="ru-RU" sz="2800" b="1" dirty="0">
                <a:latin typeface="Calibri" pitchFamily="34" charset="0"/>
              </a:rPr>
              <a:t>субъектов РФ принимаются в соответствии с Конституцией РФ и Федеральным законом "Об информации, информационных технологиях и о защите информации".</a:t>
            </a:r>
          </a:p>
          <a:p>
            <a:pPr algn="ctr"/>
            <a:endParaRPr lang="ru-RU" dirty="0"/>
          </a:p>
        </p:txBody>
      </p:sp>
      <p:pic>
        <p:nvPicPr>
          <p:cNvPr id="2050" name="Picture 2" descr="https://mmedia.ozone.ru/multimedia/1016632280.jpg?maxWidth=2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72132" y="1285860"/>
            <a:ext cx="3286148" cy="5246069"/>
          </a:xfrm>
          <a:prstGeom prst="rect">
            <a:avLst/>
          </a:prstGeom>
          <a:noFill/>
        </p:spPr>
      </p:pic>
      <p:pic>
        <p:nvPicPr>
          <p:cNvPr id="5" name="Picture 2" descr="http://vtgtvolgograd.ru/img/big/news228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2126" y="142876"/>
            <a:ext cx="1266602" cy="92867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4446" y="357166"/>
            <a:ext cx="8072462" cy="1143000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 smtClean="0">
                <a:solidFill>
                  <a:srgbClr val="996600"/>
                </a:solidFill>
              </a:rPr>
              <a:t>Большую роль в регулировании информационных отношений играют подзаконные нормативные акты </a:t>
            </a:r>
            <a:endParaRPr lang="ru-RU" sz="3600" b="1" dirty="0">
              <a:solidFill>
                <a:srgbClr val="9966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14414" y="2057400"/>
            <a:ext cx="7498080" cy="1585914"/>
          </a:xfrm>
        </p:spPr>
        <p:txBody>
          <a:bodyPr/>
          <a:lstStyle/>
          <a:p>
            <a:pPr marL="0" indent="0" algn="ctr">
              <a:buNone/>
            </a:pPr>
            <a:r>
              <a:rPr lang="ru-RU" sz="2800" b="1" dirty="0" smtClean="0"/>
              <a:t>Указ Президента РФ от 06.03.1997 № 188 (ред. от 13.07.2015) "Об утверждении Перечня сведений конфиденциального характера".</a:t>
            </a:r>
          </a:p>
        </p:txBody>
      </p:sp>
      <p:pic>
        <p:nvPicPr>
          <p:cNvPr id="7170" name="Picture 2" descr="http://itd0.mycdn.me/image?id=876587941651&amp;t=20&amp;plc=WEB&amp;tkn=*8wu7a22_IN4Uw4OOzHPARK9B-uk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00100" y="3357562"/>
            <a:ext cx="7922044" cy="3500438"/>
          </a:xfrm>
          <a:prstGeom prst="rect">
            <a:avLst/>
          </a:prstGeom>
          <a:noFill/>
        </p:spPr>
      </p:pic>
      <p:pic>
        <p:nvPicPr>
          <p:cNvPr id="5" name="Picture 2" descr="http://vtgtvolgograd.ru/img/big/news228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2126" y="142876"/>
            <a:ext cx="1266602" cy="92867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45920" y="0"/>
            <a:ext cx="7498080" cy="1143000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 smtClean="0">
                <a:solidFill>
                  <a:srgbClr val="996600"/>
                </a:solidFill>
              </a:rPr>
              <a:t>Задача правового регулирования информационных отношений </a:t>
            </a:r>
            <a:endParaRPr lang="ru-RU" sz="3600" b="1" dirty="0">
              <a:solidFill>
                <a:srgbClr val="9966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42976" y="1142984"/>
            <a:ext cx="7498080" cy="2371732"/>
          </a:xfrm>
        </p:spPr>
        <p:txBody>
          <a:bodyPr>
            <a:normAutofit/>
          </a:bodyPr>
          <a:lstStyle/>
          <a:p>
            <a:pPr marL="92075" indent="-9525" algn="ctr">
              <a:buNone/>
            </a:pPr>
            <a:r>
              <a:rPr lang="ru-RU" sz="2800" b="1" dirty="0" smtClean="0">
                <a:latin typeface="Calibri" pitchFamily="34" charset="0"/>
              </a:rPr>
              <a:t>обеспечение механизма действия права в информационной сфере регулирующими средствами поведения, совокупность которых образует механизм правового регулирования информационных отношений.</a:t>
            </a:r>
            <a:endParaRPr lang="ru-RU" sz="2800" b="1" dirty="0">
              <a:latin typeface="Calibri" pitchFamily="34" charset="0"/>
            </a:endParaRPr>
          </a:p>
        </p:txBody>
      </p:sp>
      <p:sp>
        <p:nvSpPr>
          <p:cNvPr id="6146" name="AutoShape 2" descr="https://opt-1269846.ssl.1c-bitrix-cdn.ru/upload/iblock/656/656ddb41d427c43c04b3e3e8ae8e3d6c.png?1536609094498117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6147" name="Picture 3" descr="E:\2018-2019\Конференция 2019\Конференция студентов 2019\Конференция Прекраснов Алексей\Рисунки\656ddb41d427c43c04b3e3e8ae8e3d6c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28860" y="3417449"/>
            <a:ext cx="4857784" cy="3440551"/>
          </a:xfrm>
          <a:prstGeom prst="rect">
            <a:avLst/>
          </a:prstGeom>
          <a:noFill/>
        </p:spPr>
      </p:pic>
      <p:pic>
        <p:nvPicPr>
          <p:cNvPr id="6" name="Picture 2" descr="http://vtgtvolgograd.ru/img/big/news228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2126" y="142876"/>
            <a:ext cx="1266602" cy="92867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645920" y="0"/>
            <a:ext cx="7498080" cy="4800600"/>
          </a:xfrm>
        </p:spPr>
        <p:txBody>
          <a:bodyPr>
            <a:noAutofit/>
          </a:bodyPr>
          <a:lstStyle/>
          <a:p>
            <a:pPr marL="92075" indent="-9525">
              <a:buNone/>
            </a:pPr>
            <a:r>
              <a:rPr lang="ru-RU" sz="2800" b="1" dirty="0">
                <a:latin typeface="Calibri" pitchFamily="34" charset="0"/>
              </a:rPr>
              <a:t>Когда речь не идет о национальной безопасности и борьбе с терроризмом, вопрос о регулировании </a:t>
            </a:r>
            <a:r>
              <a:rPr lang="ru-RU" sz="2800" b="1" dirty="0" err="1">
                <a:latin typeface="Calibri" pitchFamily="34" charset="0"/>
              </a:rPr>
              <a:t>интернет-отношений</a:t>
            </a:r>
            <a:r>
              <a:rPr lang="ru-RU" sz="2800" b="1" dirty="0">
                <a:latin typeface="Calibri" pitchFamily="34" charset="0"/>
              </a:rPr>
              <a:t> в мире в основном ставится в плоскости регулирования поведения основных </a:t>
            </a:r>
            <a:r>
              <a:rPr lang="ru-RU" sz="2800" b="1" dirty="0" err="1">
                <a:latin typeface="Calibri" pitchFamily="34" charset="0"/>
              </a:rPr>
              <a:t>интернет-компаний</a:t>
            </a:r>
            <a:r>
              <a:rPr lang="ru-RU" sz="2800" b="1" dirty="0">
                <a:latin typeface="Calibri" pitchFamily="34" charset="0"/>
              </a:rPr>
              <a:t> (</a:t>
            </a:r>
            <a:r>
              <a:rPr lang="ru-RU" sz="2800" b="1" dirty="0" err="1">
                <a:latin typeface="Calibri" pitchFamily="34" charset="0"/>
              </a:rPr>
              <a:t>Google</a:t>
            </a:r>
            <a:r>
              <a:rPr lang="ru-RU" sz="2800" b="1" dirty="0">
                <a:latin typeface="Calibri" pitchFamily="34" charset="0"/>
              </a:rPr>
              <a:t>, </a:t>
            </a:r>
            <a:r>
              <a:rPr lang="ru-RU" sz="2800" b="1" dirty="0" err="1">
                <a:latin typeface="Calibri" pitchFamily="34" charset="0"/>
              </a:rPr>
              <a:t>Facebook</a:t>
            </a:r>
            <a:r>
              <a:rPr lang="ru-RU" sz="2800" b="1" dirty="0">
                <a:latin typeface="Calibri" pitchFamily="34" charset="0"/>
              </a:rPr>
              <a:t> и др.). В 2014 г. премьер-министр Франции М. Вальс подчеркнул озабоченность Евросоюза, связанную с тем, что сегодня один только </a:t>
            </a:r>
            <a:r>
              <a:rPr lang="ru-RU" sz="2800" b="1" dirty="0" err="1">
                <a:latin typeface="Calibri" pitchFamily="34" charset="0"/>
              </a:rPr>
              <a:t>Facebook</a:t>
            </a:r>
            <a:r>
              <a:rPr lang="ru-RU" sz="2800" b="1" dirty="0">
                <a:latin typeface="Calibri" pitchFamily="34" charset="0"/>
              </a:rPr>
              <a:t> больше, чем весь Интернет десять лет </a:t>
            </a:r>
            <a:r>
              <a:rPr lang="ru-RU" sz="2800" b="1" dirty="0" smtClean="0">
                <a:latin typeface="Calibri" pitchFamily="34" charset="0"/>
              </a:rPr>
              <a:t>назад.</a:t>
            </a:r>
            <a:endParaRPr lang="ru-RU" sz="2800" b="1" dirty="0">
              <a:latin typeface="Calibri" pitchFamily="34" charset="0"/>
            </a:endParaRPr>
          </a:p>
        </p:txBody>
      </p:sp>
      <p:pic>
        <p:nvPicPr>
          <p:cNvPr id="4" name="Picture 2" descr="http://vtgtvolgograd.ru/img/big/news228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2126" y="142876"/>
            <a:ext cx="1266602" cy="928670"/>
          </a:xfrm>
          <a:prstGeom prst="rect">
            <a:avLst/>
          </a:prstGeom>
          <a:noFill/>
        </p:spPr>
      </p:pic>
      <p:pic>
        <p:nvPicPr>
          <p:cNvPr id="6" name="Picture 2" descr="https://im0-tub-ru.yandex.net/i?id=0b48aa0c7d052c6ec97a699ff701c9c7-l&amp;n=1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4357693"/>
            <a:ext cx="3071834" cy="245726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2976" y="0"/>
            <a:ext cx="7498080" cy="1071546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solidFill>
                  <a:srgbClr val="996600"/>
                </a:solidFill>
              </a:rPr>
              <a:t>Выводы:</a:t>
            </a:r>
            <a:endParaRPr lang="ru-RU" sz="3600" b="1" dirty="0">
              <a:solidFill>
                <a:srgbClr val="9966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14414" y="714356"/>
            <a:ext cx="7643866" cy="4800600"/>
          </a:xfrm>
        </p:spPr>
        <p:txBody>
          <a:bodyPr>
            <a:normAutofit/>
          </a:bodyPr>
          <a:lstStyle/>
          <a:p>
            <a:pPr marL="92075" indent="0">
              <a:buNone/>
            </a:pPr>
            <a:r>
              <a:rPr lang="ru-RU" sz="2800" b="1" dirty="0" smtClean="0">
                <a:latin typeface="Calibri" pitchFamily="34" charset="0"/>
              </a:rPr>
              <a:t>1. Правовое регулирование информационных отношений выступает в качестве самостоятельного направления правового регулирования</a:t>
            </a:r>
          </a:p>
          <a:p>
            <a:pPr marL="92075" indent="0">
              <a:buNone/>
            </a:pPr>
            <a:r>
              <a:rPr lang="ru-RU" sz="2800" b="1" dirty="0" smtClean="0">
                <a:latin typeface="Calibri" pitchFamily="34" charset="0"/>
              </a:rPr>
              <a:t>2. Информационное законодательство, необходимо развивать и совершенствовать. </a:t>
            </a:r>
          </a:p>
          <a:p>
            <a:pPr marL="92075" indent="0">
              <a:buNone/>
            </a:pPr>
            <a:endParaRPr lang="ru-RU" sz="2800" b="1" dirty="0" smtClean="0">
              <a:latin typeface="Calibri" pitchFamily="34" charset="0"/>
            </a:endParaRPr>
          </a:p>
          <a:p>
            <a:endParaRPr lang="ru-RU" dirty="0"/>
          </a:p>
        </p:txBody>
      </p:sp>
      <p:pic>
        <p:nvPicPr>
          <p:cNvPr id="5124" name="Picture 4" descr="http://gov.cap.ru/UserFiles/news/201610/18/sudi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3108" y="3571876"/>
            <a:ext cx="5340282" cy="3000396"/>
          </a:xfrm>
          <a:prstGeom prst="rect">
            <a:avLst/>
          </a:prstGeom>
          <a:noFill/>
        </p:spPr>
      </p:pic>
      <p:pic>
        <p:nvPicPr>
          <p:cNvPr id="6" name="Picture 2" descr="http://vtgtvolgograd.ru/img/big/news228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2126" y="142876"/>
            <a:ext cx="1266602" cy="92867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10444" y="857232"/>
            <a:ext cx="7790712" cy="5429288"/>
          </a:xfrm>
        </p:spPr>
        <p:txBody>
          <a:bodyPr>
            <a:normAutofit/>
          </a:bodyPr>
          <a:lstStyle/>
          <a:p>
            <a:pPr marL="92075" indent="0">
              <a:buNone/>
            </a:pPr>
            <a:r>
              <a:rPr lang="ru-RU" sz="2600" b="1" dirty="0" smtClean="0">
                <a:latin typeface="Calibri" pitchFamily="34" charset="0"/>
              </a:rPr>
              <a:t>3. Необходима разработка новых федеральных законов и иных нормативных правовых актов, направленных на восполнение пробелов в правовом регулировании общественных отношений в информационной области.</a:t>
            </a:r>
          </a:p>
          <a:p>
            <a:pPr marL="92075" indent="0">
              <a:buNone/>
            </a:pPr>
            <a:r>
              <a:rPr lang="ru-RU" sz="2600" b="1" dirty="0" smtClean="0">
                <a:latin typeface="Calibri" pitchFamily="34" charset="0"/>
              </a:rPr>
              <a:t>4. Важно также устранить внутренние противоречия федерального законодательства и нормативных правовых актов субъектов Российской Федерации, в т.ч. международных соглашений.</a:t>
            </a:r>
            <a:endParaRPr lang="ru-RU" sz="2600" dirty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1214414" y="0"/>
            <a:ext cx="7572428" cy="928670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solidFill>
                  <a:srgbClr val="996600"/>
                </a:solidFill>
              </a:rPr>
              <a:t>Выводы:</a:t>
            </a:r>
            <a:endParaRPr lang="ru-RU" sz="3600" b="1" dirty="0">
              <a:solidFill>
                <a:srgbClr val="996600"/>
              </a:solidFill>
            </a:endParaRPr>
          </a:p>
        </p:txBody>
      </p:sp>
      <p:sp>
        <p:nvSpPr>
          <p:cNvPr id="4098" name="AutoShape 2" descr="https://journal.ib-bank.ru/files/images/posts/20130619130943593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4099" name="Picture 3" descr="E:\2018-2019\Конференция 2019\Конференция студентов 2019\Конференция Прекраснов Алексей\Рисунки\20130619130943593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29256" y="4643446"/>
            <a:ext cx="2857520" cy="2143140"/>
          </a:xfrm>
          <a:prstGeom prst="rect">
            <a:avLst/>
          </a:prstGeom>
          <a:noFill/>
        </p:spPr>
      </p:pic>
      <p:pic>
        <p:nvPicPr>
          <p:cNvPr id="7" name="Picture 2" descr="http://vtgtvolgograd.ru/img/big/news228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2126" y="142876"/>
            <a:ext cx="1266602" cy="92867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1214414" y="0"/>
            <a:ext cx="7572428" cy="92867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b="1" dirty="0" smtClean="0">
                <a:solidFill>
                  <a:srgbClr val="996600"/>
                </a:solidFill>
              </a:rPr>
              <a:t>Список использованных источников:</a:t>
            </a:r>
            <a:endParaRPr lang="ru-RU" sz="3600" b="1" dirty="0">
              <a:solidFill>
                <a:srgbClr val="9966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500166" y="1214422"/>
            <a:ext cx="46434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142976" y="928670"/>
            <a:ext cx="7858180" cy="5262979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228600" marR="0" lvl="0" indent="-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>
                <a:tab pos="269875" algn="l"/>
              </a:tabLst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"Конституция Российской Федерации" (принята всенародным голосованием 12.12.1993) (с учетом поправок, внесенных Законами РФ о поправках к Конституции РФ от 30.12.2008 № 6-ФКЗ, от 30.12.2008 № 7-ФКЗ, от 05.02.2014 № 2-ФКЗ, от 21.07.2014 № 11-ФКЗ)</a:t>
            </a: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[Электронный ресурс] : СПС </a:t>
            </a:r>
            <a:r>
              <a:rPr kumimoji="0" lang="ru-RU" sz="12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КонсультантПлюс</a:t>
            </a: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</a:t>
            </a: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–</a:t>
            </a: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Режим доступа : </a:t>
            </a: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2"/>
              </a:rPr>
              <a:t>http://www.consultant.ru</a:t>
            </a: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</a:t>
            </a: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–</a:t>
            </a: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20.01.2019.</a:t>
            </a: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228600" marR="0" lvl="0" indent="-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>
                <a:tab pos="269875" algn="l"/>
              </a:tabLst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Закон РФ от 21.07.1993 N 5485-1 "О государственной тайне" (ред. от 29.07.2018) </a:t>
            </a: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[Электронный ресурс] : СПС </a:t>
            </a:r>
            <a:r>
              <a:rPr kumimoji="0" lang="ru-RU" sz="12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КонсультантПлюс</a:t>
            </a: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</a:t>
            </a: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–</a:t>
            </a: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Режим доступа : </a:t>
            </a: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2"/>
              </a:rPr>
              <a:t>http://www.consultant.ru</a:t>
            </a: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</a:t>
            </a: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–</a:t>
            </a: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22.01.2019.</a:t>
            </a: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228600" marR="0" lvl="0" indent="-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>
                <a:tab pos="269875" algn="l"/>
              </a:tabLst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Закон РФ от 21.07.1993 № 5485-1 "О государственной тайне" (ред. от 29.07.2018) </a:t>
            </a: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[Электронный ресурс] : СПС </a:t>
            </a:r>
            <a:r>
              <a:rPr kumimoji="0" lang="ru-RU" sz="12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КонсультантПлюс</a:t>
            </a: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</a:t>
            </a: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–</a:t>
            </a: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Режим доступа : </a:t>
            </a: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2"/>
              </a:rPr>
              <a:t>http://www.consultant.ru</a:t>
            </a: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</a:t>
            </a: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–</a:t>
            </a: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19.02.2019.</a:t>
            </a: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228600" marR="0" lvl="0" indent="-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>
                <a:tab pos="269875" algn="l"/>
              </a:tabLst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Гражданский кодекс Российской Федерации (часть первая) от 30.11.1994 N 51-ФЗ (ред. от 03.08.2018) (с </a:t>
            </a:r>
            <a:r>
              <a:rPr kumimoji="0" lang="ru-RU" sz="12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изм</a:t>
            </a: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. и доп., вступ. в силу с 01.01.2019)</a:t>
            </a: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[Электронный ресурс] : СПС </a:t>
            </a:r>
            <a:r>
              <a:rPr kumimoji="0" lang="ru-RU" sz="12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КонсультантПлюс</a:t>
            </a: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</a:t>
            </a: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–</a:t>
            </a: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Режим доступа : </a:t>
            </a: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2"/>
              </a:rPr>
              <a:t>http://www.consultant.ru</a:t>
            </a: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</a:t>
            </a: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–</a:t>
            </a: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09.02.2019.</a:t>
            </a: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228600" marR="0" lvl="0" indent="-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>
                <a:tab pos="269875" algn="l"/>
              </a:tabLst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Федеральный закон от 29 июля 2004 № 98-ФЗ "О коммерческой тайне"</a:t>
            </a: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[Электронный ресурс] : СПС </a:t>
            </a:r>
            <a:r>
              <a:rPr kumimoji="0" lang="ru-RU" sz="12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КонсультантПлюс</a:t>
            </a: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</a:t>
            </a: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–</a:t>
            </a: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Режим доступа : </a:t>
            </a: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2"/>
              </a:rPr>
              <a:t>http://www.consultant.ru</a:t>
            </a: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</a:t>
            </a: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–</a:t>
            </a: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15.02.2019.</a:t>
            </a: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228600" marR="0" lvl="0" indent="-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>
                <a:tab pos="269875" algn="l"/>
              </a:tabLst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Федеральный закон от 28.12.2010 N 390-ФЗ "О безопасности" (ред. от 05.10.2015) </a:t>
            </a: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[Электронный ресурс] : СПС </a:t>
            </a:r>
            <a:r>
              <a:rPr kumimoji="0" lang="ru-RU" sz="12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КонсультантПлюс</a:t>
            </a: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</a:t>
            </a: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–</a:t>
            </a: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Режим доступа : </a:t>
            </a: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2"/>
              </a:rPr>
              <a:t>http://www.consultant.ru</a:t>
            </a: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</a:t>
            </a: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–</a:t>
            </a: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20.01.2019.</a:t>
            </a: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228600" marR="0" lvl="0" indent="-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>
                <a:tab pos="269875" algn="l"/>
              </a:tabLst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Федеральный закон от 27.07.2006 № 149-ФЗ (ред. от 18.12.2018) "Об информации, информационных технологиях и о защите информации" </a:t>
            </a: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[Электронный ресурс] : СПС </a:t>
            </a:r>
            <a:r>
              <a:rPr kumimoji="0" lang="ru-RU" sz="12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КонсультантПлюс</a:t>
            </a: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</a:t>
            </a: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–</a:t>
            </a: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Режим доступа : </a:t>
            </a: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2"/>
              </a:rPr>
              <a:t>http://www.consultant.ru</a:t>
            </a: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</a:t>
            </a: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–</a:t>
            </a: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20.01.2019.</a:t>
            </a: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228600" marR="0" lvl="0" indent="-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>
                <a:tab pos="269875" algn="l"/>
              </a:tabLst>
            </a:pPr>
            <a:r>
              <a:rPr kumimoji="0" lang="ru-RU" sz="12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Амелин</a:t>
            </a: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Р.В. Информационное право в схемах. Учебное пособие / Р.В. </a:t>
            </a:r>
            <a:r>
              <a:rPr kumimoji="0" lang="ru-RU" sz="12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Амелин</a:t>
            </a: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</a:t>
            </a: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–</a:t>
            </a: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Москва : Проспект, 2018. </a:t>
            </a: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–</a:t>
            </a: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422 </a:t>
            </a:r>
            <a:r>
              <a:rPr kumimoji="0" lang="ru-RU" sz="12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</a:t>
            </a: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228600" marR="0" lvl="0" indent="-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>
                <a:tab pos="269875" algn="l"/>
              </a:tabLst>
            </a:pPr>
            <a:r>
              <a:rPr kumimoji="0" lang="ru-RU" sz="1200" b="1" i="0" u="none" strike="noStrike" cap="none" normalizeH="0" baseline="0" dirty="0" err="1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Бачило</a:t>
            </a: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И.Л.</a:t>
            </a: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Информационное право : учебник для академического </a:t>
            </a:r>
            <a:r>
              <a:rPr kumimoji="0" lang="ru-RU" sz="1200" b="1" i="0" u="none" strike="noStrike" cap="none" normalizeH="0" baseline="0" dirty="0" err="1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бакалавриата</a:t>
            </a: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/ И.Л. </a:t>
            </a:r>
            <a:r>
              <a:rPr kumimoji="0" lang="ru-RU" sz="1200" b="1" i="0" u="none" strike="noStrike" cap="none" normalizeH="0" baseline="0" dirty="0" err="1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Бачило</a:t>
            </a: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</a:t>
            </a: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—</a:t>
            </a: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5-е изд., </a:t>
            </a:r>
            <a:r>
              <a:rPr kumimoji="0" lang="ru-RU" sz="1200" b="1" i="0" u="none" strike="noStrike" cap="none" normalizeH="0" baseline="0" dirty="0" err="1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перераб</a:t>
            </a: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и доп. </a:t>
            </a: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—</a:t>
            </a: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Москва : Издательство </a:t>
            </a:r>
            <a:r>
              <a:rPr kumimoji="0" lang="ru-RU" sz="1200" b="1" i="0" u="none" strike="noStrike" cap="none" normalizeH="0" baseline="0" dirty="0" err="1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Юрайт</a:t>
            </a: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2019. </a:t>
            </a: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—</a:t>
            </a: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419 с.</a:t>
            </a: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228600" marR="0" lvl="0" indent="-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>
                <a:tab pos="269875" algn="l"/>
              </a:tabLst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Правовое регулирование информационных отношений </a:t>
            </a: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[Электронный ресурс] </a:t>
            </a: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–</a:t>
            </a: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Режим доступа : </a:t>
            </a:r>
            <a:r>
              <a:rPr kumimoji="0" lang="en-US" sz="12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bstudy</a:t>
            </a: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net</a:t>
            </a: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/625991/</a:t>
            </a:r>
            <a:r>
              <a:rPr kumimoji="0" lang="en-US" sz="12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pravo</a:t>
            </a: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/</a:t>
            </a:r>
            <a:r>
              <a:rPr kumimoji="0" lang="en-US" sz="12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pravovoe</a:t>
            </a: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_</a:t>
            </a:r>
            <a:r>
              <a:rPr kumimoji="0" lang="en-US" sz="12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regulirovanie</a:t>
            </a: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_</a:t>
            </a:r>
            <a:r>
              <a:rPr kumimoji="0" lang="en-US" sz="12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informatsionnyh</a:t>
            </a: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_</a:t>
            </a:r>
            <a:r>
              <a:rPr kumimoji="0" lang="en-US" sz="12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otnosheniy</a:t>
            </a: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</a:t>
            </a: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–</a:t>
            </a: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18.02.2019.</a:t>
            </a: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228600" marR="0" lvl="0" indent="-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>
                <a:tab pos="269875" algn="l"/>
              </a:tabLst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Правовое регулирование информационных отношений </a:t>
            </a: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[Электронный ресурс] </a:t>
            </a: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–</a:t>
            </a: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Режим доступа : https://studopedia.ru/11_139596_pravovoe-regulirovanie-informatsionnih-otnosheniy.html. </a:t>
            </a: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–</a:t>
            </a: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18.02.2019.</a:t>
            </a: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228600" marR="0" lvl="0" indent="-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>
                <a:tab pos="269875" algn="l"/>
              </a:tabLst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Регулирование информационных отношений - обзор проблематики </a:t>
            </a: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[Электронный ресурс] </a:t>
            </a: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–</a:t>
            </a: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Режим доступа : http://textarchive.ru/c-2239671.html. </a:t>
            </a: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–</a:t>
            </a: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18.02.2019.</a:t>
            </a: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142852"/>
            <a:ext cx="7498080" cy="654032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solidFill>
                  <a:srgbClr val="996600"/>
                </a:solidFill>
              </a:rPr>
              <a:t>Актуальность</a:t>
            </a:r>
            <a:endParaRPr lang="ru-RU" sz="3600" b="1" dirty="0">
              <a:solidFill>
                <a:srgbClr val="9966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1538" y="857232"/>
            <a:ext cx="7862150" cy="5391168"/>
          </a:xfrm>
        </p:spPr>
        <p:txBody>
          <a:bodyPr>
            <a:normAutofit/>
          </a:bodyPr>
          <a:lstStyle/>
          <a:p>
            <a:pPr marL="92075" indent="457200" algn="just">
              <a:buNone/>
            </a:pPr>
            <a:r>
              <a:rPr lang="ru-RU" sz="2400" b="1" dirty="0" smtClean="0">
                <a:latin typeface="Calibri" pitchFamily="34" charset="0"/>
              </a:rPr>
              <a:t>В Российской Федерации за последние годы на основе развития информационных технологий и телекоммуникационных сетей изменился количественный показатель производимой и распространяемой информации, растет скорость ее доставки потребителю, повышается ее наглядность и доступность.</a:t>
            </a:r>
          </a:p>
          <a:p>
            <a:pPr marL="92075" indent="457200" algn="just">
              <a:buNone/>
            </a:pPr>
            <a:r>
              <a:rPr lang="ru-RU" sz="2400" b="1" dirty="0" smtClean="0">
                <a:latin typeface="Calibri" pitchFamily="34" charset="0"/>
              </a:rPr>
              <a:t>Особую остроту приобретает проблема адекватного правового регулирования количественного и качественного роста информатизации и автоматизации. </a:t>
            </a:r>
            <a:endParaRPr lang="ru-RU" sz="2400" dirty="0">
              <a:latin typeface="Calibri" pitchFamily="34" charset="0"/>
            </a:endParaRPr>
          </a:p>
        </p:txBody>
      </p:sp>
      <p:sp>
        <p:nvSpPr>
          <p:cNvPr id="32770" name="AutoShape 2" descr="https://img.dni.ru/binaries/v3_main/308626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2771" name="Picture 3" descr="E:\2018-2019\Конференция 2019\Конференция студентов 2019\Конференция Прекраснов Алексей\Рисунки\308626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00694" y="4667259"/>
            <a:ext cx="3071834" cy="2047889"/>
          </a:xfrm>
          <a:prstGeom prst="rect">
            <a:avLst/>
          </a:prstGeom>
          <a:noFill/>
        </p:spPr>
      </p:pic>
      <p:pic>
        <p:nvPicPr>
          <p:cNvPr id="32772" name="Picture 4" descr="E:\2018-2019\Конференция 2019\Конференция студентов 2019\Конференция Прекраснов Алексей\Рисунки\Pervyj_rossijskij_blokchejn-patent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728" y="4714883"/>
            <a:ext cx="3571900" cy="2009361"/>
          </a:xfrm>
          <a:prstGeom prst="rect">
            <a:avLst/>
          </a:prstGeom>
          <a:noFill/>
        </p:spPr>
      </p:pic>
      <p:pic>
        <p:nvPicPr>
          <p:cNvPr id="7" name="Picture 2" descr="http://vtgtvolgograd.ru/img/big/news228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62126" y="142876"/>
            <a:ext cx="1266602" cy="92867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S:\prekrasnov_ay\лого-01_BTKE0GD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282" y="1928802"/>
            <a:ext cx="3415017" cy="3286148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1538" y="285728"/>
            <a:ext cx="7467600" cy="631844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99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Информационные отношения</a:t>
            </a:r>
            <a:endParaRPr lang="ru-RU" b="1" dirty="0">
              <a:solidFill>
                <a:srgbClr val="99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786182" y="1142984"/>
            <a:ext cx="4857784" cy="528641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400" b="1" dirty="0" smtClean="0"/>
              <a:t>Термин </a:t>
            </a:r>
            <a:r>
              <a:rPr lang="ru-RU" sz="2400" b="1" dirty="0" smtClean="0">
                <a:solidFill>
                  <a:srgbClr val="CC0000"/>
                </a:solidFill>
              </a:rPr>
              <a:t>"информационные отношения" </a:t>
            </a:r>
            <a:r>
              <a:rPr lang="ru-RU" sz="2400" b="1" dirty="0" smtClean="0"/>
              <a:t>юридически закреплен в Рекомендательном законодательном акте Межпарламентской Ассамблеи государств — участников СНГ от 23, мая 1993 г. "О принципах регулирования информационных отношений в государствах — участниках Межпарламентской Ас­самблеи". Используется он и в законодательстве некоторых стран СНГ.</a:t>
            </a:r>
            <a:endParaRPr lang="ru-RU" sz="2400" b="1" dirty="0"/>
          </a:p>
        </p:txBody>
      </p:sp>
      <p:pic>
        <p:nvPicPr>
          <p:cNvPr id="5" name="Picture 2" descr="http://vtgtvolgograd.ru/img/big/news228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2126" y="142876"/>
            <a:ext cx="1266602" cy="92867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42976" y="928670"/>
            <a:ext cx="7498080" cy="2695580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b="1" i="1" dirty="0" smtClean="0">
                <a:solidFill>
                  <a:srgbClr val="CC0000"/>
                </a:solidFill>
              </a:rPr>
              <a:t>Информационное регулирование </a:t>
            </a:r>
            <a:r>
              <a:rPr lang="ru-RU" b="1" i="1" dirty="0" smtClean="0"/>
              <a:t>– это регулирование отношений, возникающих между гражданами, организациями и органами государственной власти в связи с оборотом информации.</a:t>
            </a:r>
            <a:endParaRPr lang="ru-RU" dirty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1071538" y="285728"/>
            <a:ext cx="8072462" cy="631844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99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Информационное регулирование</a:t>
            </a:r>
            <a:endParaRPr lang="ru-RU" b="1" dirty="0">
              <a:solidFill>
                <a:srgbClr val="99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8" name="Picture 4" descr="https://www.belnovosti.by/sites/default/files/article/14-12-2016/Secure_compressed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31811" y="3470943"/>
            <a:ext cx="6969279" cy="3101329"/>
          </a:xfrm>
          <a:prstGeom prst="rect">
            <a:avLst/>
          </a:prstGeom>
          <a:noFill/>
        </p:spPr>
      </p:pic>
      <p:pic>
        <p:nvPicPr>
          <p:cNvPr id="8" name="Picture 2" descr="http://vtgtvolgograd.ru/img/big/news228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2126" y="142876"/>
            <a:ext cx="1266602" cy="92867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85820" y="1000108"/>
            <a:ext cx="7858180" cy="300039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b="1" dirty="0" smtClean="0"/>
              <a:t>Не вызывает сомнения, что специфическое государственное регулирование должно опираться на современные научные воззрения о природе предмета. В первую очередь, конечно, это касается технологического регулирования: например, в области электроэнергетики, </a:t>
            </a:r>
            <a:r>
              <a:rPr lang="ru-RU" sz="2400" b="1" dirty="0" err="1" smtClean="0"/>
              <a:t>радиоспектра</a:t>
            </a:r>
            <a:r>
              <a:rPr lang="ru-RU" sz="2400" b="1" dirty="0" smtClean="0"/>
              <a:t>, оборота оружия, опасных веществ, и т.д. </a:t>
            </a:r>
          </a:p>
          <a:p>
            <a:endParaRPr lang="ru-RU" dirty="0"/>
          </a:p>
        </p:txBody>
      </p:sp>
      <p:pic>
        <p:nvPicPr>
          <p:cNvPr id="2050" name="Picture 2" descr="S:\prekrasnov_ay\800px-'Freedom_of_Speech'_-_NARA_-_513536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29257" y="3357562"/>
            <a:ext cx="2814078" cy="3500438"/>
          </a:xfrm>
          <a:prstGeom prst="rect">
            <a:avLst/>
          </a:prstGeom>
          <a:noFill/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1071538" y="153950"/>
            <a:ext cx="8072462" cy="631844"/>
          </a:xfrm>
          <a:prstGeom prst="rect">
            <a:avLst/>
          </a:prstGeom>
        </p:spPr>
        <p:txBody>
          <a:bodyPr anchor="ctr">
            <a:normAutofit fontScale="67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300" b="1" i="0" u="none" strike="noStrike" kern="1200" cap="none" spc="0" normalizeH="0" baseline="0" noProof="0" dirty="0" smtClean="0">
                <a:ln>
                  <a:noFill/>
                </a:ln>
                <a:solidFill>
                  <a:srgbClr val="99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Природа информационного регулирования</a:t>
            </a:r>
            <a:endParaRPr kumimoji="0" lang="ru-RU" sz="4300" b="1" i="0" u="none" strike="noStrike" kern="1200" cap="none" spc="0" normalizeH="0" baseline="0" noProof="0" dirty="0">
              <a:ln>
                <a:noFill/>
              </a:ln>
              <a:solidFill>
                <a:srgbClr val="99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6" name="Picture 2" descr="http://vtgtvolgograd.ru/img/big/news228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2126" y="142876"/>
            <a:ext cx="1266602" cy="92867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42976" y="1000108"/>
            <a:ext cx="7715304" cy="2786082"/>
          </a:xfrm>
        </p:spPr>
        <p:txBody>
          <a:bodyPr/>
          <a:lstStyle/>
          <a:p>
            <a:pPr marL="0" indent="0">
              <a:buNone/>
            </a:pPr>
            <a:r>
              <a:rPr lang="ru-RU" b="1" dirty="0" smtClean="0"/>
              <a:t>Под </a:t>
            </a:r>
            <a:r>
              <a:rPr lang="ru-RU" b="1" dirty="0" smtClean="0">
                <a:solidFill>
                  <a:srgbClr val="CC0000"/>
                </a:solidFill>
              </a:rPr>
              <a:t>«оборотом информации» </a:t>
            </a:r>
            <a:r>
              <a:rPr lang="ru-RU" b="1" dirty="0" smtClean="0"/>
              <a:t>мы будем понимать полный цикл «жизни» информации – ее создание, передачу, сбор, накопление, хранение, анализ, искажение и, наконец, уничтожение.</a:t>
            </a:r>
          </a:p>
          <a:p>
            <a:endParaRPr lang="ru-RU" dirty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1071538" y="285728"/>
            <a:ext cx="8072462" cy="631844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99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Оборот информации</a:t>
            </a:r>
            <a:endParaRPr lang="ru-RU" b="1" dirty="0">
              <a:solidFill>
                <a:srgbClr val="99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9698" name="Picture 2" descr="http://old.letai.ru/resources/TTK/b2bnew/services/edo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00364" y="3714752"/>
            <a:ext cx="4143404" cy="3060469"/>
          </a:xfrm>
          <a:prstGeom prst="rect">
            <a:avLst/>
          </a:prstGeom>
          <a:noFill/>
        </p:spPr>
      </p:pic>
      <p:pic>
        <p:nvPicPr>
          <p:cNvPr id="6" name="Picture 2" descr="http://vtgtvolgograd.ru/img/big/news228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2126" y="142876"/>
            <a:ext cx="1266602" cy="92867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 txBox="1">
            <a:spLocks/>
          </p:cNvSpPr>
          <p:nvPr/>
        </p:nvSpPr>
        <p:spPr>
          <a:xfrm>
            <a:off x="1071538" y="142852"/>
            <a:ext cx="8072462" cy="928694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99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Оборотом какой информации не следует заниматься:</a:t>
            </a:r>
            <a:endParaRPr kumimoji="0" lang="ru-RU" sz="4000" b="1" i="0" u="none" strike="noStrike" kern="1200" cap="none" spc="0" normalizeH="0" baseline="0" noProof="0" dirty="0">
              <a:ln>
                <a:noFill/>
              </a:ln>
              <a:solidFill>
                <a:srgbClr val="99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7" name="Схема 6"/>
          <p:cNvGraphicFramePr/>
          <p:nvPr/>
        </p:nvGraphicFramePr>
        <p:xfrm>
          <a:off x="1524000" y="1397000"/>
          <a:ext cx="7620000" cy="51752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28674" name="Picture 2" descr="http://vtgtvolgograd.ru/img/big/news2281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62126" y="142876"/>
            <a:ext cx="1266602" cy="92867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 txBox="1">
            <a:spLocks/>
          </p:cNvSpPr>
          <p:nvPr/>
        </p:nvSpPr>
        <p:spPr>
          <a:xfrm>
            <a:off x="1071538" y="142852"/>
            <a:ext cx="8072462" cy="928694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99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Приемы правового регулирования информационных отношений:</a:t>
            </a:r>
            <a:endParaRPr kumimoji="0" lang="ru-RU" sz="3600" b="1" i="0" u="none" strike="noStrike" kern="1200" cap="none" spc="0" normalizeH="0" baseline="0" noProof="0" dirty="0">
              <a:ln>
                <a:noFill/>
              </a:ln>
              <a:solidFill>
                <a:srgbClr val="99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7" name="Схема 6"/>
          <p:cNvGraphicFramePr/>
          <p:nvPr/>
        </p:nvGraphicFramePr>
        <p:xfrm>
          <a:off x="1071538" y="1214422"/>
          <a:ext cx="7620000" cy="51752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" name="Picture 2" descr="http://vtgtvolgograd.ru/img/big/news2281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62126" y="142876"/>
            <a:ext cx="1266602" cy="92867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 txBox="1">
            <a:spLocks/>
          </p:cNvSpPr>
          <p:nvPr/>
        </p:nvSpPr>
        <p:spPr>
          <a:xfrm>
            <a:off x="1071538" y="142852"/>
            <a:ext cx="8072462" cy="928694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99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Типы правового регулирования:</a:t>
            </a:r>
            <a:endParaRPr kumimoji="0" lang="ru-RU" sz="4000" b="1" i="0" u="none" strike="noStrike" kern="1200" cap="none" spc="0" normalizeH="0" baseline="0" noProof="0" dirty="0">
              <a:ln>
                <a:noFill/>
              </a:ln>
              <a:solidFill>
                <a:srgbClr val="99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7" name="Схема 6"/>
          <p:cNvGraphicFramePr/>
          <p:nvPr/>
        </p:nvGraphicFramePr>
        <p:xfrm>
          <a:off x="1000100" y="1397000"/>
          <a:ext cx="8143900" cy="51752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" name="Picture 2" descr="http://vtgtvolgograd.ru/img/big/news2281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62126" y="142876"/>
            <a:ext cx="1266602" cy="92867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209</TotalTime>
  <Words>1007</Words>
  <Application>Microsoft Office PowerPoint</Application>
  <PresentationFormat>Экран (4:3)</PresentationFormat>
  <Paragraphs>69</Paragraphs>
  <Slides>18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7" baseType="lpstr">
      <vt:lpstr>Arial</vt:lpstr>
      <vt:lpstr>Calibri</vt:lpstr>
      <vt:lpstr>Corbel</vt:lpstr>
      <vt:lpstr>Gill Sans MT</vt:lpstr>
      <vt:lpstr>Times New Roman</vt:lpstr>
      <vt:lpstr>Verdana</vt:lpstr>
      <vt:lpstr>Wingdings</vt:lpstr>
      <vt:lpstr>Wingdings 2</vt:lpstr>
      <vt:lpstr>Солнцестояние</vt:lpstr>
      <vt:lpstr>ГБПОУ «Сахалинский промышленно-экономический техникум»  XI внутритехникумовская студенческая учебно-исследовательская конференция </vt:lpstr>
      <vt:lpstr>Актуальность</vt:lpstr>
      <vt:lpstr>Информационные отношения</vt:lpstr>
      <vt:lpstr>Информационное регулирование</vt:lpstr>
      <vt:lpstr>Презентация PowerPoint</vt:lpstr>
      <vt:lpstr>Оборот информации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Законы, регулирующие информационные отношения </vt:lpstr>
      <vt:lpstr>Большую роль в регулировании информационных отношений играют подзаконные нормативные акты </vt:lpstr>
      <vt:lpstr>Задача правового регулирования информационных отношений </vt:lpstr>
      <vt:lpstr>Презентация PowerPoint</vt:lpstr>
      <vt:lpstr>Выводы:</vt:lpstr>
      <vt:lpstr>Выводы:</vt:lpstr>
      <vt:lpstr>Список использованных источников: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student</dc:creator>
  <cp:lastModifiedBy>Svetik</cp:lastModifiedBy>
  <cp:revision>63</cp:revision>
  <dcterms:created xsi:type="dcterms:W3CDTF">2019-02-25T01:46:34Z</dcterms:created>
  <dcterms:modified xsi:type="dcterms:W3CDTF">2021-06-12T04:55:47Z</dcterms:modified>
</cp:coreProperties>
</file>