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70" r:id="rId7"/>
    <p:sldId id="263" r:id="rId8"/>
    <p:sldId id="264" r:id="rId9"/>
    <p:sldId id="267" r:id="rId10"/>
    <p:sldId id="268" r:id="rId11"/>
    <p:sldId id="269" r:id="rId12"/>
    <p:sldId id="273" r:id="rId13"/>
    <p:sldId id="27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D8315-783F-40FB-A28E-6215AB68EF5E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3A6A-470F-4E5A-B38B-20E1DAED4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D8315-783F-40FB-A28E-6215AB68EF5E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3A6A-470F-4E5A-B38B-20E1DAED4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D8315-783F-40FB-A28E-6215AB68EF5E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3A6A-470F-4E5A-B38B-20E1DAED4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D8315-783F-40FB-A28E-6215AB68EF5E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3A6A-470F-4E5A-B38B-20E1DAED4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D8315-783F-40FB-A28E-6215AB68EF5E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3A6A-470F-4E5A-B38B-20E1DAED4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D8315-783F-40FB-A28E-6215AB68EF5E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3A6A-470F-4E5A-B38B-20E1DAED4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D8315-783F-40FB-A28E-6215AB68EF5E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3A6A-470F-4E5A-B38B-20E1DAED4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D8315-783F-40FB-A28E-6215AB68EF5E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3A6A-470F-4E5A-B38B-20E1DAED4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D8315-783F-40FB-A28E-6215AB68EF5E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3A6A-470F-4E5A-B38B-20E1DAED4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D8315-783F-40FB-A28E-6215AB68EF5E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3A6A-470F-4E5A-B38B-20E1DAED4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8D8315-783F-40FB-A28E-6215AB68EF5E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FA3A6A-470F-4E5A-B38B-20E1DAED4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D8315-783F-40FB-A28E-6215AB68EF5E}" type="datetimeFigureOut">
              <a:rPr lang="ru-RU" smtClean="0"/>
              <a:pPr/>
              <a:t>12.06.2021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FA3A6A-470F-4E5A-B38B-20E1DAED442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Администратор\Desktop\50058PIC14Pv3ViC612Er_PIC2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7152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Детская агрессивность</a:t>
            </a:r>
            <a:endParaRPr lang="ru-RU" sz="6000" b="1" i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929190" y="5072074"/>
            <a:ext cx="3857652" cy="1143008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</a:t>
            </a:r>
          </a:p>
          <a:p>
            <a:pPr algn="l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Темнорусова  О.А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истратор\Desktop\50058PIC14Pv3ViC612Er_PIC2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Агрессивное поведение разделяется на 2группы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1.Несоциолизированные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формы (не носят враждебный характер)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2.Социолизированные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формы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(враждебность и причинение ущерба другому человеку)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истратор\Desktop\50058PIC14Pv3ViC612Er_PIC2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мероприятия.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411480" y="1600200"/>
            <a:ext cx="8018171" cy="4525963"/>
          </a:xfrm>
        </p:spPr>
        <p:txBody>
          <a:bodyPr>
            <a:normAutofit/>
          </a:bodyPr>
          <a:lstStyle/>
          <a:p>
            <a:r>
              <a:rPr lang="ru-RU" sz="2000" i="1" dirty="0" smtClean="0"/>
              <a:t>«Зеркало»</a:t>
            </a:r>
            <a:endParaRPr lang="ru-RU" sz="2000" dirty="0" smtClean="0"/>
          </a:p>
          <a:p>
            <a:r>
              <a:rPr lang="ru-RU" sz="2000" u="sng" dirty="0" smtClean="0"/>
              <a:t>Цель</a:t>
            </a:r>
            <a:r>
              <a:rPr lang="ru-RU" sz="2000" dirty="0" smtClean="0"/>
              <a:t>: эмоциональное осознание своего </a:t>
            </a:r>
            <a:r>
              <a:rPr lang="ru-RU" sz="2000" b="1" dirty="0" smtClean="0"/>
              <a:t>поведения</a:t>
            </a:r>
            <a:r>
              <a:rPr lang="ru-RU" sz="2000" dirty="0" smtClean="0"/>
              <a:t>, снижение напряжения, формирование умения подчиняться требованиям другого, произвольный контроль, преодоление неуверенности</a:t>
            </a:r>
            <a:r>
              <a:rPr lang="ru-RU" dirty="0" smtClean="0"/>
              <a:t>.</a:t>
            </a:r>
          </a:p>
          <a:p>
            <a:r>
              <a:rPr lang="ru-RU" sz="2000" dirty="0" smtClean="0"/>
              <a:t>Участники группы становятся в две шеренги лицом друг к другу, таким образом, разбиваясь на пары. Один человек в паре водящий, другой – </a:t>
            </a:r>
            <a:r>
              <a:rPr lang="ru-RU" sz="2000" i="1" dirty="0" smtClean="0"/>
              <a:t>«зеркало»</a:t>
            </a:r>
            <a:r>
              <a:rPr lang="ru-RU" sz="2000" dirty="0" smtClean="0"/>
              <a:t>. Водящий смотрится в </a:t>
            </a:r>
            <a:r>
              <a:rPr lang="ru-RU" sz="2000" i="1" dirty="0" smtClean="0"/>
              <a:t>«зеркало»</a:t>
            </a:r>
            <a:r>
              <a:rPr lang="ru-RU" sz="2000" dirty="0" smtClean="0"/>
              <a:t>, а оно отражает его движения. По сигналу ведущего участники меняются ролями</a:t>
            </a:r>
            <a:r>
              <a:rPr lang="ru-RU" sz="2200" dirty="0" smtClean="0"/>
              <a:t>. </a:t>
            </a:r>
            <a:endParaRPr lang="ru-RU" sz="2200" dirty="0"/>
          </a:p>
        </p:txBody>
      </p:sp>
      <p:pic>
        <p:nvPicPr>
          <p:cNvPr id="1026" name="Picture 2" descr="C:\Users\Администратор\Desktop\9d61d7d86b8efd3bfa90900446af375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4357694"/>
            <a:ext cx="3143272" cy="25003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истратор\Desktop\50058PIC14Pv3ViC612Er_PIC2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644098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285720" y="285728"/>
            <a:ext cx="8143930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     «Где прячется злость?»</a:t>
            </a:r>
            <a:endParaRPr lang="ru-RU" dirty="0" smtClean="0"/>
          </a:p>
          <a:p>
            <a:r>
              <a:rPr lang="ru-RU" u="sng" dirty="0" smtClean="0"/>
              <a:t>Цель</a:t>
            </a:r>
            <a:r>
              <a:rPr lang="ru-RU" dirty="0" smtClean="0"/>
              <a:t>: развитие способностей к сосредоточению, осознание своего </a:t>
            </a:r>
            <a:r>
              <a:rPr lang="ru-RU" b="1" dirty="0" smtClean="0"/>
              <a:t>поведения или состояния</a:t>
            </a:r>
            <a:r>
              <a:rPr lang="ru-RU" dirty="0" smtClean="0"/>
              <a:t>.</a:t>
            </a:r>
          </a:p>
          <a:p>
            <a:r>
              <a:rPr lang="ru-RU" sz="2800" dirty="0" smtClean="0"/>
              <a:t>Участники игры , закрывают глаза; руку с вытянутым указательным пальцем поднимают вверх. Не открывая глаз, </a:t>
            </a:r>
            <a:r>
              <a:rPr lang="ru-RU" sz="2800" u="sng" dirty="0" smtClean="0"/>
              <a:t>игроки должны словом или жестом ответить на вопрос</a:t>
            </a:r>
            <a:r>
              <a:rPr lang="ru-RU" sz="2800" dirty="0" smtClean="0"/>
              <a:t>: «Где у вас прячется злость? В коленях, в руках, в голове, в животе? А гнев? А раздражение? А грусть? А радость?».</a:t>
            </a:r>
            <a:endParaRPr lang="ru-RU" sz="28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дминистратор\Desktop\2013-blood-culture-practic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11882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СПАСИБО ЗА ВНИМАНИЕ</a:t>
            </a:r>
            <a:endParaRPr lang="ru-RU" sz="4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дминистратор\Desktop\50058PIC14Pv3ViC612Er_PIC2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357166"/>
            <a:ext cx="81439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Агрессия –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это «разовый» поступок ребёнка, который нарушает морально-этические нормы и может привести к причинению морального или физического вреда окружающим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Агрессивность –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 форма поведения, которая со временем становится «привычной».</a:t>
            </a:r>
          </a:p>
        </p:txBody>
      </p:sp>
      <p:pic>
        <p:nvPicPr>
          <p:cNvPr id="3075" name="Picture 3" descr="C:\Users\Администратор\Desktop\a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857496"/>
            <a:ext cx="3857651" cy="3571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C:\Users\Администратор\Desktop\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3001671"/>
            <a:ext cx="3500462" cy="32848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Администратор\Desktop\50058PIC14Pv3ViC612Er_PIC2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71528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/>
              <a:t>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развитие коммуникативных навыков и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снижение уровня агрессивности у детей дошкольного возраста.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проекта: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развитие коммуникативных навыков детей старших групп;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воспитание нравственных чувств;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обучение способам конструктивного взаимодействия;</a:t>
            </a:r>
          </a:p>
          <a:p>
            <a:pPr>
              <a:buNone/>
            </a:pPr>
            <a:endParaRPr lang="ru-RU" sz="2000" dirty="0"/>
          </a:p>
          <a:p>
            <a:endParaRPr lang="ru-RU" dirty="0"/>
          </a:p>
        </p:txBody>
      </p:sp>
      <p:pic>
        <p:nvPicPr>
          <p:cNvPr id="2050" name="Picture 2" descr="C:\Users\Администратор\Desktop\imag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4071942"/>
            <a:ext cx="4143404" cy="33283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дминистратор\Desktop\50058PIC14Pv3ViC612Er_PIC2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285728"/>
            <a:ext cx="8215370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проекта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Повышенная агрессивность детей является одной из наиболее острых проблем не только для педагогов и психологов, но и для общества в целом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Проявление агрессивности - одна из частых проблем в среде детского коллектива. Те или иные формы ее характерны для большинства дошкольников. Но у определенной категории детей агрессия как устойчивая форма поведения не только сохраняется, но и развивается, трансформируясь в устойчивое качество личности. В итоге снижается продуктивный потенциал, сужаются возможности полноценного общения, деформируется личностное развитие.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дминистратор\Desktop\50058PIC14Pv3ViC612Er_PIC2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428604"/>
            <a:ext cx="8501122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Методы исследования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Tx/>
              <a:buChar char="-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arenR"/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арт-терапевтические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методики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>
              <a:buAutoNum type="arabicParenR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психогимнастические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упражнения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3) беседы;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4) коррекционные упражнения;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5) тестирования;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6) релаксационные упражнения;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7) поведенческая терапия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8)снижение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уровня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агрессивности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детей.</a:t>
            </a:r>
          </a:p>
        </p:txBody>
      </p:sp>
      <p:pic>
        <p:nvPicPr>
          <p:cNvPr id="5122" name="Picture 2" descr="C:\Users\Администратор\Desktop\upl_1608200611_187237_h35bz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2857496"/>
            <a:ext cx="3929090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дминистратор\Desktop\50058PIC14Pv3ViC612Er_PIC2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0"/>
            <a:ext cx="978700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Этапы проекта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b="1" dirty="0" smtClean="0"/>
              <a:t>1.Подготовительный.</a:t>
            </a:r>
          </a:p>
          <a:p>
            <a:pPr>
              <a:buNone/>
            </a:pPr>
            <a:r>
              <a:rPr lang="ru-RU" sz="1400" dirty="0" smtClean="0"/>
              <a:t>-</a:t>
            </a:r>
            <a:r>
              <a:rPr lang="ru-RU" sz="2000" dirty="0" smtClean="0"/>
              <a:t>определение  цели и задач проекта.</a:t>
            </a:r>
          </a:p>
          <a:p>
            <a:pPr>
              <a:buNone/>
            </a:pPr>
            <a:r>
              <a:rPr lang="ru-RU" sz="2000" dirty="0" smtClean="0"/>
              <a:t>-подбор методической литературы .</a:t>
            </a:r>
          </a:p>
          <a:p>
            <a:pPr>
              <a:buNone/>
            </a:pPr>
            <a:r>
              <a:rPr lang="ru-RU" sz="2000" dirty="0" smtClean="0"/>
              <a:t>-разработка тематического плана.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2000" b="1" dirty="0" smtClean="0"/>
              <a:t>2.Основной.</a:t>
            </a:r>
          </a:p>
          <a:p>
            <a:pPr>
              <a:buNone/>
            </a:pPr>
            <a:r>
              <a:rPr lang="ru-RU" sz="2000" dirty="0" smtClean="0"/>
              <a:t>Включение каждого ребенка в игровую деятельность для достижения более высокого уровня развития.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2000" b="1" dirty="0" smtClean="0"/>
              <a:t>3. Заключительный </a:t>
            </a:r>
          </a:p>
          <a:p>
            <a:pPr>
              <a:buNone/>
            </a:pPr>
            <a:r>
              <a:rPr lang="ru-RU" sz="2000" dirty="0" smtClean="0"/>
              <a:t>Подведение итогов.</a:t>
            </a:r>
          </a:p>
          <a:p>
            <a:pPr>
              <a:buNone/>
            </a:pPr>
            <a:r>
              <a:rPr lang="ru-RU" sz="2000" dirty="0" smtClean="0"/>
              <a:t>Презентация проекта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дминистратор\Desktop\50058PIC14Pv3ViC612Er_PIC2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357166"/>
            <a:ext cx="82153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Ожидаемые результаты проекта.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снижение агрессивности;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развитие способности сочувствовать, понимать себя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другого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человека;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развитие коммуникативных навыков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Администратор\Desktop\pexels-thgusstavo-santana-3178064-e161062758848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500306"/>
            <a:ext cx="4500562" cy="4000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C:\Users\Администратор\Desktop\kaprizny-egois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4" y="3214686"/>
            <a:ext cx="4071966" cy="32861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Администратор\Desktop\50058PIC14Pv3ViC612Er_PIC2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86478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Виды детской агрессивности</a:t>
            </a:r>
            <a:r>
              <a:rPr lang="ru-RU" sz="2400" b="1" dirty="0" smtClean="0"/>
              <a:t>:</a:t>
            </a:r>
            <a:endParaRPr lang="en-US" sz="2400" b="1" dirty="0" smtClean="0"/>
          </a:p>
          <a:p>
            <a:pPr algn="ctr">
              <a:buNone/>
            </a:pPr>
            <a:endParaRPr lang="en-US" sz="2400" b="1" dirty="0" smtClean="0"/>
          </a:p>
          <a:p>
            <a:pPr algn="ctr">
              <a:buNone/>
            </a:pPr>
            <a:r>
              <a:rPr lang="ru-RU" sz="2400" b="1" dirty="0" smtClean="0"/>
              <a:t> 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214942" y="1714488"/>
            <a:ext cx="307183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ru-RU" dirty="0" smtClean="0"/>
              <a:t>Физическая агрессивность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143504" y="2786058"/>
            <a:ext cx="307183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ru-RU" dirty="0" smtClean="0"/>
              <a:t>Вербальная агрессивность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143504" y="4071942"/>
            <a:ext cx="307183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ru-RU" dirty="0" smtClean="0"/>
              <a:t>Косвенная агрессивность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4071942"/>
            <a:ext cx="307183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Раздражение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714612" y="5429264"/>
            <a:ext cx="307183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</a:t>
            </a:r>
            <a:r>
              <a:rPr lang="ru-RU" dirty="0" smtClean="0"/>
              <a:t>Подозрительность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71472" y="2786058"/>
            <a:ext cx="307183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Обида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1714488"/>
            <a:ext cx="3071834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Негативизм </a:t>
            </a:r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rot="5400000">
            <a:off x="2286778" y="3285330"/>
            <a:ext cx="41434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13" idx="3"/>
            <a:endCxn id="7" idx="1"/>
          </p:cNvCxnSpPr>
          <p:nvPr/>
        </p:nvCxnSpPr>
        <p:spPr>
          <a:xfrm>
            <a:off x="3643306" y="2035959"/>
            <a:ext cx="1581837" cy="18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12" idx="3"/>
            <a:endCxn id="8" idx="1"/>
          </p:cNvCxnSpPr>
          <p:nvPr/>
        </p:nvCxnSpPr>
        <p:spPr>
          <a:xfrm>
            <a:off x="3643306" y="3107529"/>
            <a:ext cx="150019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10" idx="3"/>
            <a:endCxn id="9" idx="1"/>
          </p:cNvCxnSpPr>
          <p:nvPr/>
        </p:nvCxnSpPr>
        <p:spPr>
          <a:xfrm>
            <a:off x="3643306" y="4393413"/>
            <a:ext cx="150019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дминистратор\Desktop\50058PIC14Pv3ViC612Er_PIC201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Причины детской агрессивности: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усталость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-негативное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самовосприятие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-страх(защитная агрессия)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-реакция на запрет взрослых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-требование внимания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-проявление жажды власти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-основная причина детской агрессии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неудовлетворенная потребность в любви.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230</Words>
  <Application>Microsoft Office PowerPoint</Application>
  <PresentationFormat>Экран (4:3)</PresentationFormat>
  <Paragraphs>92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Детская агрессивность</vt:lpstr>
      <vt:lpstr>Слайд 2</vt:lpstr>
      <vt:lpstr>Слайд 3</vt:lpstr>
      <vt:lpstr>Слайд 4</vt:lpstr>
      <vt:lpstr>Слайд 5</vt:lpstr>
      <vt:lpstr>Этапы проекта</vt:lpstr>
      <vt:lpstr>Слайд 7</vt:lpstr>
      <vt:lpstr>Слайд 8</vt:lpstr>
      <vt:lpstr>Слайд 9</vt:lpstr>
      <vt:lpstr>Агрессивное поведение разделяется на 2группы</vt:lpstr>
      <vt:lpstr>Основные мероприятия.</vt:lpstr>
      <vt:lpstr> 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Детская агрессивность</dc:title>
  <dc:creator>Администратор</dc:creator>
  <cp:lastModifiedBy>Администратор</cp:lastModifiedBy>
  <cp:revision>27</cp:revision>
  <dcterms:created xsi:type="dcterms:W3CDTF">2021-05-21T16:44:49Z</dcterms:created>
  <dcterms:modified xsi:type="dcterms:W3CDTF">2021-06-12T08:12:38Z</dcterms:modified>
</cp:coreProperties>
</file>