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1" r:id="rId2"/>
    <p:sldMasterId id="2147483793" r:id="rId3"/>
    <p:sldMasterId id="2147483805" r:id="rId4"/>
    <p:sldMasterId id="2147483817" r:id="rId5"/>
    <p:sldMasterId id="2147483829" r:id="rId6"/>
    <p:sldMasterId id="2147483841" r:id="rId7"/>
    <p:sldMasterId id="2147483853" r:id="rId8"/>
    <p:sldMasterId id="2147483865" r:id="rId9"/>
    <p:sldMasterId id="2147483877" r:id="rId10"/>
  </p:sldMasterIdLst>
  <p:sldIdLst>
    <p:sldId id="256" r:id="rId11"/>
    <p:sldId id="272" r:id="rId12"/>
    <p:sldId id="273" r:id="rId13"/>
    <p:sldId id="257" r:id="rId14"/>
    <p:sldId id="258" r:id="rId15"/>
    <p:sldId id="260" r:id="rId16"/>
    <p:sldId id="261" r:id="rId17"/>
    <p:sldId id="263" r:id="rId18"/>
    <p:sldId id="264" r:id="rId19"/>
    <p:sldId id="270" r:id="rId20"/>
    <p:sldId id="279" r:id="rId21"/>
    <p:sldId id="268" r:id="rId22"/>
    <p:sldId id="269" r:id="rId23"/>
    <p:sldId id="271" r:id="rId24"/>
    <p:sldId id="265" r:id="rId25"/>
    <p:sldId id="267" r:id="rId26"/>
    <p:sldId id="259" r:id="rId27"/>
    <p:sldId id="262" r:id="rId28"/>
    <p:sldId id="274" r:id="rId29"/>
    <p:sldId id="275" r:id="rId30"/>
    <p:sldId id="276" r:id="rId31"/>
    <p:sldId id="277" r:id="rId32"/>
    <p:sldId id="27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5EE99-A5D2-41AD-BB05-2D9BAFDFF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E4C8D0-009E-46A5-A489-EE2DE1BCF9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EC506-E09C-485D-BF8E-3B5F1E95F7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FF57DDA-9C9C-433F-9BE9-959E48247C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82532D-6672-45EA-A592-AF87A8260B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76851-38E8-4133-9BAC-4B99295123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53DF44-FEA7-4DC9-8073-94ACAB1B7A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D06D3-D6D7-4A54-9A39-082175CD42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25196-D800-4487-8B49-91813605BB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27610D64-1B92-436E-A56B-C5F9973F23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4937A8-9108-4C63-B59E-469345CAD1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AD974-91C6-4C08-A86F-36FF3F5C6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4C8D0-009E-46A5-A489-EE2DE1BCF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C506-E09C-485D-BF8E-3B5F1E95F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57DDA-9C9C-433F-9BE9-959E4824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2532D-6672-45EA-A592-AF87A8260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76851-38E8-4133-9BAC-4B9929512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3DF44-FEA7-4DC9-8073-94ACAB1B7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D06D3-D6D7-4A54-9A39-082175CD4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25196-D800-4487-8B49-91813605B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10D64-1B92-436E-A56B-C5F9973F2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937A8-9108-4C63-B59E-469345CAD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AD974-91C6-4C08-A86F-36FF3F5C6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8661-6458-4C00-B0CF-52A3D30E0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BC5D-1EA1-461A-9222-3922533D0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81F19-E8B8-4DFB-988D-C8B143E0E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49940-32D6-4157-8892-F71B47374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ABAB9-33DF-4C5D-8C37-C2BDF35C4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7BEE3-C86D-42F6-B9A4-0CB4679FA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DC212-B2BE-42FA-8460-498C31C43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3F4CD-88F2-48F1-82FD-2951D2D21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89016-DF3D-48E9-B8BC-7CDC57BF8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60990-4C34-4810-A888-4A8579052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49A95-F06E-4084-A153-C4F35D92F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D0411-9074-4534-A8CD-CD6D229AF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A5FAE-962B-47E9-AAF5-498E0B08D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EB6BC-CD5F-4F5C-BDF6-2A790C059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9CA93-9976-4A89-86CF-BF3EDAADA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12BA1-92C5-42C6-9F47-8C43B7C08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B756B-62C4-4519-B969-FCA91EEC7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05BEE-DED7-4A3B-BC65-85093EAC1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74D5-F331-4D7E-9233-E13B54EEF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BB4FC-14E7-4109-BC08-566F00B91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371EF-BE76-4003-AAC4-E3C2FB098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F1DB-09CB-40D1-A27B-491A30C59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075AC-350F-48D3-A972-223C0BC95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05D16-990A-4987-AAA5-D44D22ECE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E129-10F9-497C-9C9F-E062B54D7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86F3A-0D58-4029-9918-288F893FF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55EE2-C6F9-4F0D-8162-05D7B79A2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AD879-E470-4C4D-B2C7-450423E74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1CE7A-1922-4DE7-81E1-7BBC6F011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2432E-397C-49D1-A2F0-9356FF32A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B6F4-6D90-483F-8183-19844CFAB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6C9AF-82C2-4900-B5E1-7BACC9652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C5621-4DF4-49A3-8020-179C218DE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58C9E-4B8B-4626-87AF-EE85B8C95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5E5C-0A9D-40DB-A037-897579B2D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4A97D-4C38-42A1-BAAD-6D2660E781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B6349-2AC8-46B9-9148-160579AA9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CD35-89B8-4055-90F5-D337B9701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FE74D-66A3-48EC-8A5F-C96F4840C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C1D8B-79EE-496C-92D7-368048610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F9F3F-05EB-4380-BD4E-6E57552DB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502B-7362-4945-A0BF-1567D8A9F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68888-DEEB-46F4-BFB8-AA9B2B26F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677E1-BDEE-406F-9292-D6BBB4B35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34517-D89C-4551-A321-8395E6831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B7EC4-21DE-44D5-808F-695D235EB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218F1-93B6-45F4-9555-3844748FF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7C7A3-C981-4DB3-8103-98D8E9CCB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1024B-6AA2-469D-962E-E8B88EBEB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48194-C8D4-4EFC-AAE5-033D557F1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86822-C6AD-412A-B0F6-3E0F4A0D9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7BED5-CA78-43D6-9BDE-6B2915499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DD46D-9649-461B-BBDE-4EADB18DB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A0FE7-9A5E-4C20-B544-92DA69BD1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8D2C8-FEB4-4280-899D-C2160AAA9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A3B2F-7532-47BC-9182-F460FEC9A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522BB-6B1E-4BE4-BF1B-942CC564A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1E5CB-59F9-4A11-90E5-1126D6791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786FF-7860-47C7-BC45-34F8F6D9D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BA1EF-42E9-45B5-B232-433A65446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D321D-8C39-4960-8AC3-23A76A619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14C91-A38C-4568-B34B-6BB2B1089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B7E19-F208-4042-B29B-9F9975B19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A2C00-EB32-402D-B8A5-E0E2AF810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6E404-9A06-4247-9FDC-3ADEA51D4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DB41E-ACF4-4A8A-A41B-8A795787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91972-DEE9-420E-8A86-2312D7B38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48784-57B5-4F06-9A26-6212A5BB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E65CD-C2D0-41C6-AA6B-7AA84AE2E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A738B-1FDE-4068-A17E-92A5C8F22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0EC33-84C9-4C86-B055-D633F0C5B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3D5CB-8698-4350-8AB0-4545D787F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9AE48-AA34-41C6-BB7A-F8FBBAE2A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087A7-7832-4E5F-B719-9C1AD4CA9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E4718-2D89-480B-9980-60182F72F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85CAE-FC13-4F4A-9BB1-5E2271684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E8ECB4-2C01-4166-8F9D-056794AFFE27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1CC5E3E-67C9-4543-9FEA-6E0E93E219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BACD5FC-BB36-4685-8B68-B931DBCBF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FDD3BE2-0016-46E0-B310-A4387D1FA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0613EC-7390-4918-A65B-69E974471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F285DC-6A46-4157-B608-8C80B9BA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E3C252-56BE-45E5-83BA-2C52BA5E2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C2421B-7BAE-44DA-B125-4A6A3DF8A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ED8C8F1-ECFC-4303-AAFF-14EA32CC7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B5591D-88AF-4F49-9BB2-EBFC46773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 spd="med"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4608512" cy="1752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Виктор Петрович </a:t>
            </a:r>
            <a:r>
              <a:rPr lang="ru-RU" dirty="0"/>
              <a:t>Астафьева “Царь – </a:t>
            </a:r>
            <a:r>
              <a:rPr lang="ru-RU" dirty="0" smtClean="0"/>
              <a:t>рыба” </a:t>
            </a:r>
          </a:p>
          <a:p>
            <a:r>
              <a:rPr lang="ru-RU" dirty="0" smtClean="0"/>
              <a:t>(был </a:t>
            </a:r>
            <a:r>
              <a:rPr lang="ru-RU" dirty="0"/>
              <a:t>удостоен Государственной премии СССР за 1978 </a:t>
            </a:r>
            <a:r>
              <a:rPr lang="ru-RU" dirty="0" smtClean="0"/>
              <a:t>год).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424936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Астафьев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«Царь-рыба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(1976)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Поединок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царь-рыбы.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ozon-st.cdn.ngenix.net/multimedia/books_covers/10143546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3753">
            <a:off x="5982251" y="3129189"/>
            <a:ext cx="1797822" cy="314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62087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Предыстория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5328592" cy="45259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главного героя все зовут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выделяется среди односельчан?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поселка относятся 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отношения сложились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братом?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3a12798fe2a701dc7ec25be352a4811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1700808"/>
            <a:ext cx="307599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66221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Проблемы и их формулировки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132856"/>
            <a:ext cx="8725156" cy="4032448"/>
          </a:xfrm>
        </p:spPr>
        <p:txBody>
          <a:bodyPr>
            <a:normAutofit/>
          </a:bodyPr>
          <a:lstStyle/>
          <a:p>
            <a:r>
              <a:rPr lang="ru-RU" b="1" dirty="0"/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БЕЗНРАВСТВЕННОГО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взаимоотношений человека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ответственности за свои поступки.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покаяния перед лицом смерти.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осмысления жизни  (своих поступков).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насилия над природой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пробуждения человеческой совести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51345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568952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происходит с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рыбалке?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увидел рыбу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же не отпустил рыбу с крючков? Почему не отправился за подмогой?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 героя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Утробин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слова «утроба» - живот, брюхо, внутренности; ненасытная утроба – так говорят о прожорливом, в переносном значении – о жадном, алчном человеке.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24370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такое совесть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68952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Зачем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совесть нужна человеку?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 говорят о том, что совесть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пробудилась?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чём просит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Бога?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несколькими минутами ранее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уверен в своих силах, а сейчас нет? Что изменилось?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чём их смысл? </a:t>
            </a:r>
          </a:p>
        </p:txBody>
      </p:sp>
    </p:spTree>
    <p:extLst>
      <p:ext uri="{BB962C8B-B14F-4D97-AF65-F5344CB8AC3E}">
        <p14:creationId xmlns:p14="http://schemas.microsoft.com/office/powerpoint/2010/main" val="357913462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Человек и царь-рыба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57929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ведут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рыба и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оказавшись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одной ловушке?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://mtdata.ru/u23/photo57AA/20556781080-0/orig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432242" cy="301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5517232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рыбы в произведении Астафьева возник не случайно и насыщен символическим смыслом. </a:t>
            </a:r>
          </a:p>
        </p:txBody>
      </p:sp>
    </p:spTree>
    <p:extLst>
      <p:ext uri="{BB962C8B-B14F-4D97-AF65-F5344CB8AC3E}">
        <p14:creationId xmlns:p14="http://schemas.microsoft.com/office/powerpoint/2010/main" val="229887539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7" y="1124744"/>
            <a:ext cx="5677905" cy="5472608"/>
          </a:xfrm>
        </p:spPr>
        <p:txBody>
          <a:bodyPr>
            <a:normAutofit fontScale="77500" lnSpcReduction="20000"/>
          </a:bodyPr>
          <a:lstStyle/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смысл показа судьбы этого героя?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человек, творящий зло и находящий себе оправдание, допускает существование зла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везде.</a:t>
            </a:r>
          </a:p>
          <a:p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состоит самая главная  вина  </a:t>
            </a:r>
            <a:r>
              <a:rPr lang="ru-RU" sz="3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надругательство над любившей его девушкой.  Получается, что начав творить зло, остановится почти невозможно. </a:t>
            </a:r>
            <a:endParaRPr lang="ru-RU" dirty="0"/>
          </a:p>
        </p:txBody>
      </p:sp>
      <p:pic>
        <p:nvPicPr>
          <p:cNvPr id="2050" name="Picture 2" descr="https://dl.dropboxusercontent.com/u/75989460/Images/audiobiblioteka/tsar_ryba_illyustracii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2656"/>
            <a:ext cx="2211921" cy="312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ds04.infourok.ru/uploads/ex/115a/00182d39-70de6800/img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" t="10676" r="34910" b="12557"/>
          <a:stretch/>
        </p:blipFill>
        <p:spPr bwMode="auto">
          <a:xfrm>
            <a:off x="5724128" y="4170543"/>
            <a:ext cx="3209676" cy="230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27738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 произведения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Вмешиваясь в жизнь природы,  грубо нарушая экологическую среду,  человек совершает  нравственное преступление.  Кто беспощаден к природе, беспощаден ко всему живому, а стало быть , к себе самому. В символической  картине единоборства человека с природой ни на чьей стороне не может быть победы, так как человек и  природа «повязаны одним смертным концом»</a:t>
            </a:r>
          </a:p>
        </p:txBody>
      </p:sp>
    </p:spTree>
    <p:extLst>
      <p:ext uri="{BB962C8B-B14F-4D97-AF65-F5344CB8AC3E}">
        <p14:creationId xmlns:p14="http://schemas.microsoft.com/office/powerpoint/2010/main" val="1614163813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0070C0"/>
                </a:solidFill>
              </a:rPr>
              <a:t>Виктор Астафьев заканчивает свое произведение словами: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“</a:t>
            </a:r>
            <a:r>
              <a:rPr lang="ru-RU" dirty="0"/>
              <a:t>Все течет, все изменяется – свидетельствует седая мудрость. Так было. Так есть. Так будет.</a:t>
            </a:r>
            <a:br>
              <a:rPr lang="ru-RU" dirty="0"/>
            </a:br>
            <a:r>
              <a:rPr lang="ru-RU" dirty="0"/>
              <a:t>Всему свой час и время всякому делу под небесами:</a:t>
            </a:r>
            <a:br>
              <a:rPr lang="ru-RU" dirty="0"/>
            </a:br>
            <a:r>
              <a:rPr lang="ru-RU" dirty="0"/>
              <a:t>Время родиться и время умирать;</a:t>
            </a:r>
            <a:br>
              <a:rPr lang="ru-RU" dirty="0"/>
            </a:br>
            <a:r>
              <a:rPr lang="ru-RU" dirty="0"/>
              <a:t>Время насаждать и время вырывать насаженное;</a:t>
            </a:r>
            <a:br>
              <a:rPr lang="ru-RU" dirty="0"/>
            </a:br>
            <a:r>
              <a:rPr lang="ru-RU" dirty="0"/>
              <a:t>Время убивать и время исцелять;</a:t>
            </a:r>
            <a:br>
              <a:rPr lang="ru-RU" dirty="0"/>
            </a:br>
            <a:r>
              <a:rPr lang="ru-RU" dirty="0"/>
              <a:t>Время разрушать и время строить;</a:t>
            </a:r>
            <a:br>
              <a:rPr lang="ru-RU" dirty="0"/>
            </a:br>
            <a:r>
              <a:rPr lang="ru-RU" dirty="0"/>
              <a:t>Время плакать и время смеяться;</a:t>
            </a:r>
            <a:br>
              <a:rPr lang="ru-RU" dirty="0"/>
            </a:br>
            <a:r>
              <a:rPr lang="ru-RU" dirty="0"/>
              <a:t>Время стенать и время плясать;</a:t>
            </a:r>
            <a:br>
              <a:rPr lang="ru-RU" dirty="0"/>
            </a:br>
            <a:r>
              <a:rPr lang="ru-RU" dirty="0"/>
              <a:t>Время разбрасывать камни и время собирать камни;</a:t>
            </a:r>
            <a:br>
              <a:rPr lang="ru-RU" dirty="0"/>
            </a:br>
            <a:r>
              <a:rPr lang="ru-RU" dirty="0"/>
              <a:t>Время обнимать и время избегать объятий;</a:t>
            </a:r>
            <a:br>
              <a:rPr lang="ru-RU" dirty="0"/>
            </a:br>
            <a:r>
              <a:rPr lang="ru-RU" dirty="0"/>
              <a:t>Время искать и время терять;</a:t>
            </a:r>
            <a:br>
              <a:rPr lang="ru-RU" dirty="0"/>
            </a:br>
            <a:r>
              <a:rPr lang="ru-RU" dirty="0"/>
              <a:t>Время хранить и время тратить;</a:t>
            </a:r>
            <a:br>
              <a:rPr lang="ru-RU" dirty="0"/>
            </a:br>
            <a:r>
              <a:rPr lang="ru-RU" dirty="0"/>
              <a:t>Время рвать и время сшивать;</a:t>
            </a:r>
            <a:br>
              <a:rPr lang="ru-RU" dirty="0"/>
            </a:br>
            <a:r>
              <a:rPr lang="ru-RU" dirty="0"/>
              <a:t>Время молчать и время говорить;</a:t>
            </a:r>
            <a:br>
              <a:rPr lang="ru-RU" dirty="0"/>
            </a:br>
            <a:r>
              <a:rPr lang="ru-RU" dirty="0"/>
              <a:t>Время любить и время ненавидеть;</a:t>
            </a:r>
            <a:br>
              <a:rPr lang="ru-RU" dirty="0"/>
            </a:br>
            <a:r>
              <a:rPr lang="ru-RU" dirty="0"/>
              <a:t>Время войне и время миру.</a:t>
            </a:r>
          </a:p>
          <a:p>
            <a:r>
              <a:rPr lang="ru-RU" b="1" dirty="0"/>
              <a:t>Так что же я ищу? Отчего мучаюсь? Почему? Зачем? Нет мне ответа”.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r>
              <a:rPr lang="ru-RU" dirty="0" smtClean="0"/>
              <a:t>В </a:t>
            </a:r>
            <a:r>
              <a:rPr lang="ru-RU" dirty="0"/>
              <a:t>этих вопросах — боль за всю землю, боль за человека, так неразумно отдалившего себя от природы. И надежда на восстановление гармонии между матерью природой и ее порождением — человеком.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768016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«человек», «природа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96753"/>
            <a:ext cx="8229600" cy="10801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— часть природы, человек и природа — единое целое».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i.ytimg.com/vi/DsfrZ8mS03s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28893"/>
            <a:ext cx="4608512" cy="331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астафьев царь рыба содерж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28893"/>
            <a:ext cx="2660415" cy="359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40470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Д.З.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Читать </a:t>
            </a:r>
          </a:p>
          <a:p>
            <a:r>
              <a:rPr lang="ru-RU" dirty="0" smtClean="0"/>
              <a:t>В. Г. Распутин </a:t>
            </a:r>
            <a:r>
              <a:rPr lang="ru-RU" dirty="0" smtClean="0"/>
              <a:t>«Прощание с Матёрой»</a:t>
            </a:r>
          </a:p>
          <a:p>
            <a:r>
              <a:rPr lang="ru-RU" dirty="0" smtClean="0"/>
              <a:t>В. Г. Распутин</a:t>
            </a:r>
            <a:r>
              <a:rPr lang="ru-RU" dirty="0"/>
              <a:t>. «Живи и помни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37274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7818"/>
            <a:ext cx="8035604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Петрович Астафьев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(1924-2002)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1141526"/>
            <a:ext cx="4690864" cy="532859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Виктор Астафьев родился 1мая 1924 года в селе Овсянка (ныне Красноярский край) в семье Лидии Ильиничны </a:t>
            </a:r>
            <a:r>
              <a:rPr lang="ru-RU" sz="1600" dirty="0" err="1" smtClean="0"/>
              <a:t>Потылициной</a:t>
            </a:r>
            <a:r>
              <a:rPr lang="ru-RU" sz="1600" dirty="0" smtClean="0"/>
              <a:t> и Петра Павловича Астафьева. Он был третьим ребёнком в семье, однако две его старшие сестры умерли в младенчестве. Через несколько лет после рождения сына Пётр Астафьев попадает в тюрьму с формулировкой «вредительство». Во время очередной поездки Лидии к мужу лодка, в которой среди прочих плыла она, перевернулась. Лидия </a:t>
            </a:r>
            <a:r>
              <a:rPr lang="ru-RU" sz="1600" dirty="0" err="1" smtClean="0"/>
              <a:t>Потылицина</a:t>
            </a:r>
            <a:r>
              <a:rPr lang="ru-RU" sz="1600" dirty="0" smtClean="0"/>
              <a:t>, упав в воду, зацепилась косой за сплавную бону и утонула. Её тело нашли лишь через несколько дней. Виктору тогда было семь лет. После смерти матери Виктор жил у её родителей — Екатерины Петровны и Ильи </a:t>
            </a:r>
            <a:r>
              <a:rPr lang="ru-RU" sz="1600" dirty="0" err="1" smtClean="0"/>
              <a:t>Евграфовича</a:t>
            </a:r>
            <a:r>
              <a:rPr lang="ru-RU" sz="1600" dirty="0" smtClean="0"/>
              <a:t> </a:t>
            </a:r>
            <a:r>
              <a:rPr lang="ru-RU" sz="1600" dirty="0" err="1" smtClean="0"/>
              <a:t>Потылициных</a:t>
            </a:r>
            <a:r>
              <a:rPr lang="ru-RU" sz="1600" dirty="0" smtClean="0"/>
              <a:t>. О детстве, проведённом с бабушкой Катериной Петровной и оставившим в душе писателя светлые воспоминания, Виктор Астафьев рассказал в первой части автобиографии «Последний поклон».</a:t>
            </a:r>
            <a:endParaRPr lang="ru-RU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2814" y="1268760"/>
            <a:ext cx="3469809" cy="43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6514117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Дополнительный материал.</a:t>
            </a:r>
            <a:br>
              <a:rPr lang="ru-RU" dirty="0" smtClean="0"/>
            </a:br>
            <a:r>
              <a:rPr lang="ru-RU" dirty="0" smtClean="0"/>
              <a:t>Образ </a:t>
            </a:r>
            <a:r>
              <a:rPr lang="ru-RU" dirty="0" err="1"/>
              <a:t>Игнатьича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Наибольшее </a:t>
            </a:r>
            <a:r>
              <a:rPr lang="ru-RU" sz="1600" dirty="0"/>
              <a:t>внимание в произведении уделил именно образу </a:t>
            </a:r>
            <a:r>
              <a:rPr lang="ru-RU" sz="1600" dirty="0" err="1"/>
              <a:t>Игнатьича</a:t>
            </a:r>
            <a:r>
              <a:rPr lang="ru-RU" sz="1600" dirty="0"/>
              <a:t> Астафьев («Царь-рыба»). Главные герои рассказа группируются вокруг центрального персонажа, помогая раскрыть черты его характера. Так, из взаимоотношений с односельчанами и братом мы узнаем о тщеславии </a:t>
            </a:r>
            <a:r>
              <a:rPr lang="ru-RU" sz="1600" dirty="0" err="1"/>
              <a:t>Игнатьича</a:t>
            </a:r>
            <a:r>
              <a:rPr lang="ru-RU" sz="1600" dirty="0"/>
              <a:t>. А когда автор рассказывает о мотивах, побуждающих героя самому бороться с царь-рыбой, открывается еще одна нелицеприятная черта его характера – жадность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Как говорилось выше, образ </a:t>
            </a:r>
            <a:r>
              <a:rPr lang="ru-RU" sz="1600" dirty="0" err="1"/>
              <a:t>Игнатьича</a:t>
            </a:r>
            <a:r>
              <a:rPr lang="ru-RU" sz="1600" dirty="0"/>
              <a:t> олицетворяет царя природы, привыкшего чувствовать себя хозяином мира. Однако нельзя рассматривать этого персонажа только как отрицательного. У героя и есть и положительные черты. Он хороший хозяин, способный с умом распорядиться своим достатком. К тому же </a:t>
            </a:r>
            <a:r>
              <a:rPr lang="ru-RU" sz="1600" dirty="0" err="1"/>
              <a:t>Игнатьич</a:t>
            </a:r>
            <a:r>
              <a:rPr lang="ru-RU" sz="1600" dirty="0"/>
              <a:t> всегда придет на помощь нуждающемуся, какие бы мотивы его к этому ни подвигали. Ну и, наконец, чтобы стать отличным рыбаком, необходимо приложить много усилий, не лениться и стремиться к своей цели. </a:t>
            </a:r>
            <a:endParaRPr lang="ru-RU" sz="1600" dirty="0" smtClean="0"/>
          </a:p>
          <a:p>
            <a:r>
              <a:rPr lang="ru-RU" sz="1600" dirty="0" smtClean="0"/>
              <a:t>Таким </a:t>
            </a:r>
            <a:r>
              <a:rPr lang="ru-RU" sz="1600" dirty="0"/>
              <a:t>образом, </a:t>
            </a:r>
            <a:r>
              <a:rPr lang="ru-RU" sz="1600" dirty="0" err="1"/>
              <a:t>Игнатьич</a:t>
            </a:r>
            <a:r>
              <a:rPr lang="ru-RU" sz="1600" dirty="0"/>
              <a:t> выступает как очень неоднозначный персонаж, наделенный как положительными, так и отрицательными чертами. И главная ошибка этого человека в том, что он не привык считаться с окружающими и ценить их. Осознав же свои прегрешения, </a:t>
            </a:r>
            <a:r>
              <a:rPr lang="ru-RU" sz="1600" dirty="0" err="1"/>
              <a:t>Игнатьич</a:t>
            </a:r>
            <a:r>
              <a:rPr lang="ru-RU" sz="1600" dirty="0"/>
              <a:t> получает право начать жизнь заново. </a:t>
            </a:r>
          </a:p>
        </p:txBody>
      </p:sp>
    </p:spTree>
    <p:extLst>
      <p:ext uri="{BB962C8B-B14F-4D97-AF65-F5344CB8AC3E}">
        <p14:creationId xmlns:p14="http://schemas.microsoft.com/office/powerpoint/2010/main" val="359266501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	Рассказ </a:t>
            </a:r>
            <a:r>
              <a:rPr lang="ru-RU" sz="2400" dirty="0"/>
              <a:t>Астафьева «Царь-рыба» имеет ярко выраженную морально-нравственную направленность, поэтому роковая встреча с природой, воплощенной в царь-рыбе, была для </a:t>
            </a:r>
            <a:r>
              <a:rPr lang="ru-RU" sz="2400" dirty="0" err="1"/>
              <a:t>Игнатьича</a:t>
            </a:r>
            <a:r>
              <a:rPr lang="ru-RU" sz="2400" dirty="0"/>
              <a:t> неизбежной. Увидев огромного осетра, главный герой изумился невообразимым его размерам. Удивительно, что такая огромная рыбина смогла вырасти, питаясь «</a:t>
            </a:r>
            <a:r>
              <a:rPr lang="ru-RU" sz="2400" dirty="0" err="1"/>
              <a:t>вьюнцами</a:t>
            </a:r>
            <a:r>
              <a:rPr lang="ru-RU" sz="2400" dirty="0"/>
              <a:t>» и «козявками». Однако не только эти чувства посетили </a:t>
            </a:r>
            <a:r>
              <a:rPr lang="ru-RU" sz="2400" dirty="0" err="1"/>
              <a:t>Игнатьича</a:t>
            </a:r>
            <a:r>
              <a:rPr lang="ru-RU" sz="2400" dirty="0"/>
              <a:t>, что-то зловещее почудилось ему в облике царь-рыбы. Не сможет он в одиночку одолеть такое чудовище.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91014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Символический образ 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царь-рыбы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8075240" cy="4572000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рыбы в произведении Астафьева возник не случайно и насыщен символическим смыслом. В образе царь-рыбы ощущается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фольклорный слой,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связанный с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русскими сказками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преданиями о могучей рыбе (кит, щука), обладающей чудесными возможностями,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плодотворящей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силой, умеющей исполнять все желания (золотая рыбка). На ней (на рыбке) держится земля, все мироздание, с её смертью наступает катастрофа, вселенский потоп.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кит-рыба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потронется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тогда мать-земля всколеблется, тогда белый свет наш покончится…» именно это фольклорный мотив – «рыбы, на которой держится вся Вселенная и которая всем рыбам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является в произведении В. П. Астафьева ведущим и символизирует природу, ту основу жизни, без которой не может существовать человек, и вместе с её истреблением обрекает себя на медленную мучительную смерть. «Так зачем же перекрестились их пути? Царь реки и всей природы царь – на одной ловушке. Караулит их одна и та же мучительная смерть».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6787931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3823"/>
            <a:ext cx="5614998" cy="43971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Краткое содержание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51520" y="476672"/>
            <a:ext cx="8715436" cy="578647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050" dirty="0" smtClean="0"/>
              <a:t>            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</a:t>
            </a:r>
            <a:r>
              <a:rPr lang="ru-RU" sz="1050" dirty="0" smtClean="0"/>
              <a:t>— главный герой новеллы. Этого человека уважают односельчане за то, что он всегда рад помочь советом и делом, за сноровку в ловле рыбы, за ум и сметливость. Это самый зажиточный человек в селе, все делает «ладно» и разумно. Нередко он помогает людям, но в его поступках нет искренности. Не складываются у героя новеллы добрые отношения и со своим братом. </a:t>
            </a:r>
            <a:br>
              <a:rPr lang="ru-RU" sz="1050" dirty="0" smtClean="0"/>
            </a:br>
            <a:r>
              <a:rPr lang="ru-RU" sz="1050" dirty="0" smtClean="0"/>
              <a:t>    В селе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известен как самый удачливый и умелый рыбак. Чувствуется, что он в избытке обладает рыбацким чутьем, опытом предков и собственным, обретенным за долгие годы. Свои навыки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часто использует во вред природе и людям, так как занимается браконьерством. Истребляя рыбу без счета, нанося природным богатствам реки непоправимый урон, он сознает незаконность и неблаговидность своих поступков, боится «сраму», который может его постигнуть, если браконьера в темноте подкараулит лодка рыбнадзора. Заставляла же </a:t>
            </a:r>
            <a:r>
              <a:rPr lang="ru-RU" sz="1050" dirty="0" err="1" smtClean="0"/>
              <a:t>Игнатьича</a:t>
            </a:r>
            <a:r>
              <a:rPr lang="ru-RU" sz="1050" dirty="0" smtClean="0"/>
              <a:t> ловить рыбы больше, чем ему было нужно, жадность, жажда наживы любой ценой. Это и сыграло для него роковую роль при встрече с </a:t>
            </a:r>
            <a:r>
              <a:rPr lang="ru-RU" sz="1050" dirty="0" err="1" smtClean="0"/>
              <a:t>царь-рыбой</a:t>
            </a:r>
            <a:r>
              <a:rPr lang="ru-RU" sz="1050" dirty="0" smtClean="0"/>
              <a:t>. </a:t>
            </a:r>
            <a:br>
              <a:rPr lang="ru-RU" sz="1050" dirty="0" smtClean="0"/>
            </a:br>
            <a:r>
              <a:rPr lang="ru-RU" sz="1050" dirty="0" smtClean="0"/>
              <a:t>    Рыба походила на «доисторического ящера», «глазки без век, без ресниц, голые, глядящие со змеиной холодностью, чего-то таили в себе». </a:t>
            </a:r>
            <a:r>
              <a:rPr lang="ru-RU" sz="1050" dirty="0" err="1" smtClean="0"/>
              <a:t>Игнатьича</a:t>
            </a:r>
            <a:r>
              <a:rPr lang="ru-RU" sz="1050" dirty="0" smtClean="0"/>
              <a:t> поражают размеры осетра, выросшего на одних «козявках» и «</a:t>
            </a:r>
            <a:r>
              <a:rPr lang="ru-RU" sz="1050" dirty="0" err="1" smtClean="0"/>
              <a:t>вьюнцах</a:t>
            </a:r>
            <a:r>
              <a:rPr lang="ru-RU" sz="1050" dirty="0" smtClean="0"/>
              <a:t>», он с удивлением называет его «загадкой природы».С самого начала, с того момента, как увидел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</a:t>
            </a:r>
            <a:r>
              <a:rPr lang="ru-RU" sz="1050" dirty="0" err="1" smtClean="0"/>
              <a:t>царь-рыбу</a:t>
            </a:r>
            <a:r>
              <a:rPr lang="ru-RU" sz="1050" dirty="0" smtClean="0"/>
              <a:t>, что-то «зловещее» показалось ему в ней, и позже понял, что «одному не совладать с этаким чудищем». </a:t>
            </a:r>
            <a:br>
              <a:rPr lang="ru-RU" sz="1050" dirty="0" smtClean="0"/>
            </a:br>
            <a:r>
              <a:rPr lang="ru-RU" sz="1050" dirty="0" smtClean="0"/>
              <a:t>    Желание позвать на подмогу брата с механиком вытеснила всепоглощающая жадность: «Делить осетра?.. В осетре икры ведра два, если не больше. Икру тоже на троих?!»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в эту минуту даже сам устыдился своих чувств. Но через некоторое время «жадность он почел азартом», а желание поймать осетра оказалось сильнее голоса разума. Кроме жажды наживы, была ещё одна причина, заставившая </a:t>
            </a:r>
            <a:r>
              <a:rPr lang="ru-RU" sz="1050" dirty="0" err="1" smtClean="0"/>
              <a:t>Игнатьича</a:t>
            </a:r>
            <a:r>
              <a:rPr lang="ru-RU" sz="1050" dirty="0" smtClean="0"/>
              <a:t> помериться силами с таинственным существом. Это удаль рыбацкая. «А-а, была не была! — подумал главный герой новеллы. — Царь-рыба попадается раз в жизни, да и то не «всякому Якову». </a:t>
            </a:r>
            <a:br>
              <a:rPr lang="ru-RU" sz="1050" dirty="0" smtClean="0"/>
            </a:br>
            <a:r>
              <a:rPr lang="ru-RU" sz="1050" dirty="0" smtClean="0"/>
              <a:t>    Отбросив сомнения, «удало, со всего маху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жахнул обухом топора в лоб </a:t>
            </a:r>
            <a:r>
              <a:rPr lang="ru-RU" sz="1050" dirty="0" err="1" smtClean="0"/>
              <a:t>царь-рыбу</a:t>
            </a:r>
            <a:r>
              <a:rPr lang="ru-RU" sz="1050" dirty="0" smtClean="0"/>
              <a:t>…». Вскоре незадачливый рыбак оказался в воде, опутанный своими же удами с крючками, впившимися в тела </a:t>
            </a:r>
            <a:r>
              <a:rPr lang="ru-RU" sz="1050" dirty="0" err="1" smtClean="0"/>
              <a:t>Игнатьича</a:t>
            </a:r>
            <a:r>
              <a:rPr lang="ru-RU" sz="1050" dirty="0" smtClean="0"/>
              <a:t> и рыбы. «Реки царь и всей природы царь — на одной ловушке», — пишет автор. Тогда и понял рыбак, что огромный осетр «не по руке ему». Да он и знал это с самого начала их борьбы, но «из-за этакой гады забылся в человеке человек».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и царь-рыба «повязались одной долей». Их обоих ждет смерть. Страстное желание жить заставляет человека рваться с крючков, в отчаянии он даже заговаривает с осетром. «Ну что тебе!.. Я брата жду, а ты кого?» — молит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. Жажда жизни толкает героя и да то, чтобы перебороть собственную гордыню. Он кричит: «</a:t>
            </a:r>
            <a:r>
              <a:rPr lang="ru-RU" sz="1050" dirty="0" err="1" smtClean="0"/>
              <a:t>Бра-ате-ельни-и-и-ик</a:t>
            </a:r>
            <a:r>
              <a:rPr lang="ru-RU" sz="1050" dirty="0" smtClean="0"/>
              <a:t>!..»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чувствует, что погибает. Рыба «плотно и бережно жалась к нему толстым и нежным брюхом». Герой новеллы испытал суеверный ужас от этой почти женской ласковости холодной рыбы. Он понял: осетр жмется к нему потому, что их обоих ждет смерть. В этот момент человек начинает вспоминать свое детство, юность, зрелость. Кроме приятных воспоминаний, приходят мысли о том, что его неудачи в жизни были связаны с браконьерством.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начинает понимать, что зверский лов рыбы всегда будет лежать на его совести тяжелым грузом. Вспомнился герою новеллы и старый дед, наставлявший молодых рыбаков: «А </a:t>
            </a:r>
            <a:r>
              <a:rPr lang="ru-RU" sz="1050" dirty="0" err="1" smtClean="0"/>
              <a:t>ежли</a:t>
            </a:r>
            <a:r>
              <a:rPr lang="ru-RU" sz="1050" dirty="0" smtClean="0"/>
              <a:t> у вас, </a:t>
            </a:r>
            <a:r>
              <a:rPr lang="ru-RU" sz="1050" dirty="0" err="1" smtClean="0"/>
              <a:t>робяты</a:t>
            </a:r>
            <a:r>
              <a:rPr lang="ru-RU" sz="1050" dirty="0" smtClean="0"/>
              <a:t>, за душой </a:t>
            </a:r>
            <a:r>
              <a:rPr lang="ru-RU" sz="1050" dirty="0" err="1" smtClean="0"/>
              <a:t>што</a:t>
            </a:r>
            <a:r>
              <a:rPr lang="ru-RU" sz="1050" dirty="0" smtClean="0"/>
              <a:t> есть, тяжкий грех, срам какой, </a:t>
            </a:r>
            <a:r>
              <a:rPr lang="ru-RU" sz="1050" dirty="0" err="1" smtClean="0"/>
              <a:t>варначество</a:t>
            </a:r>
            <a:r>
              <a:rPr lang="ru-RU" sz="1050" dirty="0" smtClean="0"/>
              <a:t> — не вяжитесь с </a:t>
            </a:r>
            <a:r>
              <a:rPr lang="ru-RU" sz="1050" dirty="0" err="1" smtClean="0"/>
              <a:t>царью-рыбой</a:t>
            </a:r>
            <a:r>
              <a:rPr lang="ru-RU" sz="1050" dirty="0" smtClean="0"/>
              <a:t>, попадется коды — </a:t>
            </a:r>
            <a:r>
              <a:rPr lang="ru-RU" sz="1050" dirty="0" err="1" smtClean="0"/>
              <a:t>отпушшайте</a:t>
            </a:r>
            <a:r>
              <a:rPr lang="ru-RU" sz="1050" dirty="0" smtClean="0"/>
              <a:t> сразу». Слова деда и заставляют </a:t>
            </a:r>
            <a:r>
              <a:rPr lang="ru-RU" sz="1050" dirty="0" err="1" smtClean="0"/>
              <a:t>астафьевского</a:t>
            </a:r>
            <a:r>
              <a:rPr lang="ru-RU" sz="1050" dirty="0" smtClean="0"/>
              <a:t> героя задуматься над своим прошлым. Какой же грех совершил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? Оказалось, что тяжкая вина лежит на совести рыбака. Надругавшись над чувством невесты, он совершил проступок, не имеющий оправдания.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понял, что этот случай с </a:t>
            </a:r>
            <a:r>
              <a:rPr lang="ru-RU" sz="1050" dirty="0" err="1" smtClean="0"/>
              <a:t>царь-рыбой</a:t>
            </a:r>
            <a:r>
              <a:rPr lang="ru-RU" sz="1050" dirty="0" smtClean="0"/>
              <a:t> — наказание за его дурные поступки. Обращаясь к Богу, </a:t>
            </a:r>
            <a:r>
              <a:rPr lang="ru-RU" sz="1050" dirty="0" err="1" smtClean="0"/>
              <a:t>Игнатьич</a:t>
            </a:r>
            <a:r>
              <a:rPr lang="ru-RU" sz="1050" dirty="0" smtClean="0"/>
              <a:t> просит: «Господи! Да разведи ты нас! Отпусти эту тварь на волю! Не по руке она мне!» Он просит прощения у девушки, которую когда-то обидел: «</a:t>
            </a:r>
            <a:r>
              <a:rPr lang="ru-RU" sz="1050" dirty="0" err="1" smtClean="0"/>
              <a:t>Прос-сти-итееее</a:t>
            </a:r>
            <a:r>
              <a:rPr lang="ru-RU" sz="1050" dirty="0" smtClean="0"/>
              <a:t>… </a:t>
            </a:r>
            <a:r>
              <a:rPr lang="ru-RU" sz="1050" dirty="0" err="1" smtClean="0"/>
              <a:t>её-еээээ</a:t>
            </a:r>
            <a:r>
              <a:rPr lang="ru-RU" sz="1050" dirty="0" smtClean="0"/>
              <a:t>… </a:t>
            </a:r>
            <a:r>
              <a:rPr lang="ru-RU" sz="1050" dirty="0" err="1" smtClean="0"/>
              <a:t>Гла-а-аша-а-а</a:t>
            </a:r>
            <a:r>
              <a:rPr lang="ru-RU" sz="1050" dirty="0" smtClean="0"/>
              <a:t>, </a:t>
            </a:r>
            <a:r>
              <a:rPr lang="ru-RU" sz="1050" dirty="0" err="1" smtClean="0"/>
              <a:t>прости-и-и</a:t>
            </a:r>
            <a:r>
              <a:rPr lang="ru-RU" sz="1050" dirty="0" smtClean="0"/>
              <a:t>». После этого царь-рыба освобождается от крюков и уплывает в родную стихию, унося в теле «десятки смертельных уд». </a:t>
            </a:r>
            <a:r>
              <a:rPr lang="ru-RU" sz="1050" dirty="0" err="1" smtClean="0"/>
              <a:t>Игнатьичу</a:t>
            </a:r>
            <a:r>
              <a:rPr lang="ru-RU" sz="1050" dirty="0" smtClean="0"/>
              <a:t> сразу становится легче: телу — оттого что рыба не висела на нем мертвым грузом, душе — оттого что природа простила его, дала ещё один шанс на искупление всех грехов и начало новой жизни.</a:t>
            </a:r>
          </a:p>
          <a:p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282618481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-387424"/>
            <a:ext cx="5616624" cy="1261872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природы и экологии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052737"/>
            <a:ext cx="8568952" cy="201622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Важнейшие темы творчества Астафьева — военная и деревенская. Одним из первых его произведений было написанное в школе сочинение, в будущем превращённое писателем в рассказ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Васюткино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озеро».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рассказы автора были опубликованы в журнале «Смена». Большинство рассказов, написанных им для детей, вошло в сборник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«Конь с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розовой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гривой».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важнейшее произведение, связанное с темой природы-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«Царь-рыба»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483768" y="3212976"/>
            <a:ext cx="4266921" cy="319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504857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Высказывания – </a:t>
            </a:r>
            <a:r>
              <a:rPr lang="ru-RU" b="1" dirty="0" smtClean="0">
                <a:solidFill>
                  <a:srgbClr val="0070C0"/>
                </a:solidFill>
              </a:rPr>
              <a:t>эпиграфы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</a:rPr>
              <a:t>(способы оформления цитат)</a:t>
            </a:r>
            <a:endParaRPr lang="ru-RU" sz="27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352928" cy="5184576"/>
          </a:xfrm>
        </p:spPr>
        <p:txBody>
          <a:bodyPr>
            <a:normAutofit fontScale="62500" lnSpcReduction="20000"/>
          </a:bodyPr>
          <a:lstStyle/>
          <a:p>
            <a:pPr marL="0" indent="0" algn="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родной природе – 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важнейших признаков 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любви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своей стране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r>
              <a:rPr lang="ru-RU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К.Г.Паустовский</a:t>
            </a:r>
            <a:endParaRPr lang="ru-RU" sz="3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“Природа для меня огонь, вода, ветер, камни, растения, животные – все это части разбитого единого существа. А человек и природа – это разум великого существа, накопляющий силу, чтобы собрать всю природу в единство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 (</a:t>
            </a:r>
            <a:r>
              <a:rPr lang="ru-RU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М.Пришвин</a:t>
            </a: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Ф.И.Тютчев</a:t>
            </a: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писал: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«Не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мните вы,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слепок, не бездушный лик – 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ней есть душа, в ней есть свобода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ней есть любовь, в ней есть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язык».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97520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lvl="0"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произведениях показаны взаимоотношения человека и природы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892480" cy="4525963"/>
          </a:xfrm>
        </p:spPr>
        <p:txBody>
          <a:bodyPr>
            <a:normAutofit/>
          </a:bodyPr>
          <a:lstStyle/>
          <a:p>
            <a:pPr lvl="0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И.С.Тургенев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“Отцы и дети”,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В.Распутин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“Прощание с Матерой”,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Ч.Айтматов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“И дольше века длится день”, “Плаха”,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Б.Васильев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“Не стреляйте в белых лебедей”,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“Отец – лес”,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В.Белов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“Привычное дело”, “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Бобришный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поэзия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Н.Рубцова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другие.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храм или мастерская?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90604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 произведения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Астафьев признавался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507288" cy="3888431"/>
          </a:xfrm>
        </p:spPr>
        <p:txBody>
          <a:bodyPr>
            <a:normAutofit lnSpcReduction="10000"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 с главы «Капля», а она потянула на философское осмысление всего материала, повела за собой остальные главы. Друзья подбивали меня назвать «Царь-рыбу» романом. Отдельные куски, напечатанные в периодике, были обозначены как главы из романа, но я сознательно отказался от этого определения... Если бы я писал роман, я бы писал по-другому».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13966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229600" cy="453650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Размышляя о предполагавшейся романной форме «Царь-рыбы»,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Астафьев замечает: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«Возможно, композиционно книга была бы стройнее, но мне пришлось бы отказаться от самого дорогого, от того, что принято называть публицистичностью, от свободных выступлений, которые в такой форме повествования вроде бы и не выглядят отступлениями».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«Царь-рыба» включает 12 рассказов. Сюжет повести связан с путешествием автора - лирического героя - по родным местам в Сибири.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0436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рассказа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Царь-рыба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5904656" cy="45259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Браконьер  </a:t>
            </a:r>
            <a:r>
              <a:rPr lang="ru-RU" sz="3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поймал на Енисее огромную рыбу-осетра, но  при попытке перевалить ее в лодку сам упал в воду и зацепился за крючки самолова. Так человек оказался в ловушке вместе со своей жертвой. Выбившись из сил, запутавшись в крючках из собственных самоловов, связанный одной гибельной цепью с царь-рыбой, в итоге герой покаялся в своих грехах и отказался от добычи. В конце рыба освобождается и уходит.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 descr="vwodee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00" y="1700808"/>
            <a:ext cx="2592288" cy="3464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009909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Анализ рассказа «Царь-рыба</a:t>
            </a:r>
            <a:r>
              <a:rPr lang="ru-RU" b="1" i="1" dirty="0" smtClean="0">
                <a:solidFill>
                  <a:srgbClr val="0070C0"/>
                </a:solidFill>
              </a:rPr>
              <a:t>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8352928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говорит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В.Астафьев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браконьерах?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много внимания уделял 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Браконьерство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страшное   зло. Автор показывает браконьера 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Игнатьича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В чем есть своя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золотинка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человеческой любви, человеческого достоинства, но все это подавляется безграничным хищничеством,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превратившимся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стремление урвать лишний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кусок.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же авторская позиция по отношению к  браконьерству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Астафьев осуждает браконьерство как зло многогранное и страшное по своей разрушающей силе,  причем писатель ведет речь не только об уничтожении живой и неживой природы вне нас, говорит о своеобразном самоубийстве, об уничтожении природы внутри человека, человеческой природы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94068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Синяя рамка">
  <a:themeElements>
    <a:clrScheme name="053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05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53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3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3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Синяя рамка</Template>
  <TotalTime>621</TotalTime>
  <Words>1363</Words>
  <Application>Microsoft Office PowerPoint</Application>
  <PresentationFormat>Экран (4:3)</PresentationFormat>
  <Paragraphs>95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Синяя рамка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Справедливость</vt:lpstr>
      <vt:lpstr>В. Астафьев «Царь-рыба» (1976) Поединок Игнатьича и царь-рыбы.</vt:lpstr>
      <vt:lpstr>Виктор Петрович Астафьев  (1924-2002)</vt:lpstr>
      <vt:lpstr>Тема природы и экологии</vt:lpstr>
      <vt:lpstr>Высказывания – эпиграфы (способы оформления цитат)</vt:lpstr>
      <vt:lpstr>В каких произведениях показаны взаимоотношения человека и природы?</vt:lpstr>
      <vt:lpstr>Жанр произведения Виктор Астафьев признавался: </vt:lpstr>
      <vt:lpstr>Композиция</vt:lpstr>
      <vt:lpstr>Краткое содержание рассказа  «Царь-рыба»</vt:lpstr>
      <vt:lpstr>Анализ рассказа «Царь-рыба»</vt:lpstr>
      <vt:lpstr>Предыстория Игнатьича</vt:lpstr>
      <vt:lpstr>Проблемы и их формулировки</vt:lpstr>
      <vt:lpstr>Образ Игнатьича</vt:lpstr>
      <vt:lpstr>Что такое совесть?</vt:lpstr>
      <vt:lpstr>Человек и царь-рыба</vt:lpstr>
      <vt:lpstr>Образ Игнатьича</vt:lpstr>
      <vt:lpstr>Идея произведения</vt:lpstr>
      <vt:lpstr>Виктор Астафьев заканчивает свое произведение словами:</vt:lpstr>
      <vt:lpstr>«человек», «природа» </vt:lpstr>
      <vt:lpstr>Д.З.</vt:lpstr>
      <vt:lpstr>Дополнительный материал. Образ Игнатьича </vt:lpstr>
      <vt:lpstr>Презентация PowerPoint</vt:lpstr>
      <vt:lpstr>Символический образ  царь-рыбы</vt:lpstr>
      <vt:lpstr>Краткое содержание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Взаимоотношения человека и природы в повествовании в рассказах В. Астафьева «Царь-рыба»</dc:title>
  <dc:creator>Галя</dc:creator>
  <cp:lastModifiedBy>Галина</cp:lastModifiedBy>
  <cp:revision>23</cp:revision>
  <dcterms:created xsi:type="dcterms:W3CDTF">2017-05-04T17:32:59Z</dcterms:created>
  <dcterms:modified xsi:type="dcterms:W3CDTF">2021-06-12T07:24:03Z</dcterms:modified>
</cp:coreProperties>
</file>