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01E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 autoAdjust="0"/>
    <p:restoredTop sz="95586" autoAdjust="0"/>
  </p:normalViewPr>
  <p:slideViewPr>
    <p:cSldViewPr>
      <p:cViewPr varScale="1">
        <p:scale>
          <a:sx n="86" d="100"/>
          <a:sy n="86" d="100"/>
        </p:scale>
        <p:origin x="1354" y="6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5EDD7-AF40-4443-BF20-204E43A71B4E}" type="datetimeFigureOut">
              <a:rPr lang="ru-RU" smtClean="0"/>
              <a:t>13.06.2021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F668AC-EBEF-4A4F-A265-677C9E3701F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5EDD7-AF40-4443-BF20-204E43A71B4E}" type="datetimeFigureOut">
              <a:rPr lang="ru-RU" smtClean="0"/>
              <a:t>13.06.2021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F668AC-EBEF-4A4F-A265-677C9E3701F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5EDD7-AF40-4443-BF20-204E43A71B4E}" type="datetimeFigureOut">
              <a:rPr lang="ru-RU" smtClean="0"/>
              <a:t>13.06.2021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F668AC-EBEF-4A4F-A265-677C9E3701F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5EDD7-AF40-4443-BF20-204E43A71B4E}" type="datetimeFigureOut">
              <a:rPr lang="ru-RU" smtClean="0"/>
              <a:t>13.06.2021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F668AC-EBEF-4A4F-A265-677C9E3701F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5EDD7-AF40-4443-BF20-204E43A71B4E}" type="datetimeFigureOut">
              <a:rPr lang="ru-RU" smtClean="0"/>
              <a:t>13.06.2021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F668AC-EBEF-4A4F-A265-677C9E3701F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5EDD7-AF40-4443-BF20-204E43A71B4E}" type="datetimeFigureOut">
              <a:rPr lang="ru-RU" smtClean="0"/>
              <a:t>13.06.2021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F668AC-EBEF-4A4F-A265-677C9E3701F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5EDD7-AF40-4443-BF20-204E43A71B4E}" type="datetimeFigureOut">
              <a:rPr lang="ru-RU" smtClean="0"/>
              <a:t>13.06.2021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F668AC-EBEF-4A4F-A265-677C9E3701F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5EDD7-AF40-4443-BF20-204E43A71B4E}" type="datetimeFigureOut">
              <a:rPr lang="ru-RU" smtClean="0"/>
              <a:t>13.06.2021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F668AC-EBEF-4A4F-A265-677C9E3701F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5EDD7-AF40-4443-BF20-204E43A71B4E}" type="datetimeFigureOut">
              <a:rPr lang="ru-RU" smtClean="0"/>
              <a:t>13.06.2021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F668AC-EBEF-4A4F-A265-677C9E3701F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5EDD7-AF40-4443-BF20-204E43A71B4E}" type="datetimeFigureOut">
              <a:rPr lang="ru-RU" smtClean="0"/>
              <a:t>13.06.2021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F668AC-EBEF-4A4F-A265-677C9E3701F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5EDD7-AF40-4443-BF20-204E43A71B4E}" type="datetimeFigureOut">
              <a:rPr lang="ru-RU" smtClean="0"/>
              <a:t>13.06.2021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F668AC-EBEF-4A4F-A265-677C9E3701F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15EDD7-AF40-4443-BF20-204E43A71B4E}" type="datetimeFigureOut">
              <a:rPr lang="ru-RU" smtClean="0"/>
              <a:t>13.06.2021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F668AC-EBEF-4A4F-A265-677C9E3701F9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Рисунок 5" descr="img_s531059_3_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714480" y="1285860"/>
            <a:ext cx="6215106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>
                <a:solidFill>
                  <a:schemeClr val="accent2">
                    <a:lumMod val="50000"/>
                  </a:schemeClr>
                </a:solidFill>
                <a:latin typeface="+mj-lt"/>
              </a:rPr>
              <a:t>Основные требования к </a:t>
            </a:r>
            <a:r>
              <a:rPr lang="ru-RU" sz="3200" dirty="0">
                <a:solidFill>
                  <a:schemeClr val="accent2">
                    <a:lumMod val="50000"/>
                  </a:schemeClr>
                </a:solidFill>
                <a:latin typeface="+mj-lt"/>
              </a:rPr>
              <a:t> </a:t>
            </a:r>
            <a:r>
              <a:rPr lang="ru-RU" sz="3200" b="1" dirty="0">
                <a:solidFill>
                  <a:schemeClr val="accent2">
                    <a:lumMod val="50000"/>
                  </a:schemeClr>
                </a:solidFill>
                <a:latin typeface="+mj-lt"/>
              </a:rPr>
              <a:t>письменному квалификационному испытанию при аттестации с целью подтверждения соответствия занимаемой должности  «воспитатель»</a:t>
            </a:r>
            <a:r>
              <a:rPr lang="en-US" sz="3200" b="1" dirty="0">
                <a:solidFill>
                  <a:schemeClr val="accent2">
                    <a:lumMod val="50000"/>
                  </a:schemeClr>
                </a:solidFill>
                <a:latin typeface="+mj-lt"/>
              </a:rPr>
              <a:t>.</a:t>
            </a:r>
            <a:endParaRPr lang="ru-RU" sz="3200" dirty="0">
              <a:solidFill>
                <a:schemeClr val="accent2">
                  <a:lumMod val="50000"/>
                </a:schemeClr>
              </a:solidFill>
              <a:latin typeface="+mj-lt"/>
            </a:endParaRPr>
          </a:p>
          <a:p>
            <a:endParaRPr lang="ru-RU" sz="3200" dirty="0">
              <a:solidFill>
                <a:schemeClr val="accent2">
                  <a:lumMod val="50000"/>
                </a:schemeClr>
              </a:solidFill>
              <a:latin typeface="+mj-lt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s531059_2_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785918" y="785794"/>
            <a:ext cx="5572164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2000" dirty="0">
                <a:solidFill>
                  <a:schemeClr val="tx2">
                    <a:lumMod val="50000"/>
                  </a:schemeClr>
                </a:solidFill>
              </a:rPr>
              <a:t>7. Даём оценку уровня организации и эффективности  взаимодействия воспитателя с детьми.</a:t>
            </a:r>
          </a:p>
          <a:p>
            <a:pPr marL="800100" lvl="1" indent="-342900">
              <a:buFont typeface="+mj-lt"/>
              <a:buAutoNum type="alphaLcParenR"/>
            </a:pPr>
            <a:r>
              <a:rPr lang="ru-RU" sz="2000" dirty="0">
                <a:solidFill>
                  <a:schemeClr val="tx2">
                    <a:lumMod val="50000"/>
                  </a:schemeClr>
                </a:solidFill>
              </a:rPr>
              <a:t>Темп занятия, темп и тембр речи педагога, эмоциональность педагога.</a:t>
            </a:r>
          </a:p>
          <a:p>
            <a:pPr marL="800100" lvl="1" indent="-342900">
              <a:buFont typeface="+mj-lt"/>
              <a:buAutoNum type="alphaLcParenR"/>
            </a:pPr>
            <a:r>
              <a:rPr lang="ru-RU" sz="2000" dirty="0">
                <a:solidFill>
                  <a:schemeClr val="tx2">
                    <a:lumMod val="50000"/>
                  </a:schemeClr>
                </a:solidFill>
              </a:rPr>
              <a:t>Уровень самостоятельности и активности детей</a:t>
            </a:r>
          </a:p>
          <a:p>
            <a:pPr marL="800100" lvl="1" indent="-342900">
              <a:buFont typeface="+mj-lt"/>
              <a:buAutoNum type="alphaLcParenR"/>
            </a:pPr>
            <a:r>
              <a:rPr lang="ru-RU" sz="2000" dirty="0">
                <a:solidFill>
                  <a:schemeClr val="tx2">
                    <a:lumMod val="50000"/>
                  </a:schemeClr>
                </a:solidFill>
              </a:rPr>
              <a:t>Чётко продуманная организация детей, взаимодействие в парах, в группах.</a:t>
            </a:r>
          </a:p>
          <a:p>
            <a:pPr marL="800100" lvl="1" indent="-342900">
              <a:buFont typeface="+mj-lt"/>
              <a:buAutoNum type="alphaLcParenR"/>
            </a:pPr>
            <a:r>
              <a:rPr lang="ru-RU" sz="2000" dirty="0">
                <a:solidFill>
                  <a:schemeClr val="tx2">
                    <a:lumMod val="50000"/>
                  </a:schemeClr>
                </a:solidFill>
              </a:rPr>
              <a:t>Обратные связи (активность реакции детей).</a:t>
            </a:r>
          </a:p>
          <a:p>
            <a:pPr marL="800100" lvl="1" indent="-342900">
              <a:buFont typeface="+mj-lt"/>
              <a:buAutoNum type="alphaLcParenR"/>
            </a:pPr>
            <a:r>
              <a:rPr lang="ru-RU" sz="2000" dirty="0">
                <a:solidFill>
                  <a:schemeClr val="tx2">
                    <a:lumMod val="50000"/>
                  </a:schemeClr>
                </a:solidFill>
              </a:rPr>
              <a:t>Оценка и контроль деятельности детей.</a:t>
            </a:r>
            <a:br>
              <a:rPr lang="ru-RU" sz="2000" dirty="0">
                <a:solidFill>
                  <a:schemeClr val="tx2">
                    <a:lumMod val="50000"/>
                  </a:schemeClr>
                </a:solidFill>
              </a:rPr>
            </a:br>
            <a:endParaRPr lang="ru-RU" sz="2000" dirty="0">
              <a:solidFill>
                <a:schemeClr val="tx2">
                  <a:lumMod val="50000"/>
                </a:schemeClr>
              </a:solidFill>
            </a:endParaRPr>
          </a:p>
          <a:p>
            <a:pPr lvl="0"/>
            <a:r>
              <a:rPr lang="ru-RU" sz="2000" dirty="0">
                <a:solidFill>
                  <a:schemeClr val="tx2">
                    <a:lumMod val="50000"/>
                  </a:schemeClr>
                </a:solidFill>
              </a:rPr>
              <a:t>8. Указываем, какие принципы обучения были соблюдены (общедидактические и специфические</a:t>
            </a:r>
            <a:r>
              <a:rPr lang="ru-RU" dirty="0"/>
              <a:t>). 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s531059_2_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857356" y="642918"/>
            <a:ext cx="5429288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dirty="0">
                <a:solidFill>
                  <a:schemeClr val="tx2">
                    <a:lumMod val="50000"/>
                  </a:schemeClr>
                </a:solidFill>
              </a:rPr>
              <a:t>9. Перечисляем недостатки, указываем пути их решения:</a:t>
            </a:r>
          </a:p>
          <a:p>
            <a:pPr marL="800100" lvl="1" indent="-342900">
              <a:buFont typeface="+mj-lt"/>
              <a:buAutoNum type="alphaLcParenR"/>
            </a:pPr>
            <a:r>
              <a:rPr lang="ru-RU" dirty="0">
                <a:solidFill>
                  <a:schemeClr val="tx2">
                    <a:lumMod val="50000"/>
                  </a:schemeClr>
                </a:solidFill>
              </a:rPr>
              <a:t>Пришлось ли отступить от запланированных действий и почему?</a:t>
            </a:r>
          </a:p>
          <a:p>
            <a:pPr marL="800100" lvl="1" indent="-342900">
              <a:buFont typeface="+mj-lt"/>
              <a:buAutoNum type="alphaLcParenR"/>
            </a:pPr>
            <a:r>
              <a:rPr lang="ru-RU" dirty="0">
                <a:solidFill>
                  <a:schemeClr val="tx2">
                    <a:lumMod val="50000"/>
                  </a:schemeClr>
                </a:solidFill>
              </a:rPr>
              <a:t>Чего не смогла учесть?</a:t>
            </a:r>
          </a:p>
          <a:p>
            <a:pPr marL="800100" lvl="1" indent="-342900">
              <a:buFont typeface="+mj-lt"/>
              <a:buAutoNum type="alphaLcParenR"/>
            </a:pPr>
            <a:r>
              <a:rPr lang="ru-RU" dirty="0">
                <a:solidFill>
                  <a:schemeClr val="tx2">
                    <a:lumMod val="50000"/>
                  </a:schemeClr>
                </a:solidFill>
              </a:rPr>
              <a:t>Что пришлось изменить?</a:t>
            </a:r>
          </a:p>
          <a:p>
            <a:pPr marL="800100" lvl="1" indent="-342900">
              <a:buFont typeface="+mj-lt"/>
              <a:buAutoNum type="alphaLcParenR"/>
            </a:pPr>
            <a:r>
              <a:rPr lang="ru-RU" dirty="0">
                <a:solidFill>
                  <a:schemeClr val="tx2">
                    <a:lumMod val="50000"/>
                  </a:schemeClr>
                </a:solidFill>
              </a:rPr>
              <a:t>Достигнута ли запланированная цель занятия?</a:t>
            </a:r>
          </a:p>
          <a:p>
            <a:pPr marL="800100" lvl="1" indent="-342900">
              <a:buFont typeface="+mj-lt"/>
              <a:buAutoNum type="alphaLcParenR"/>
            </a:pPr>
            <a:r>
              <a:rPr lang="ru-RU" dirty="0">
                <a:solidFill>
                  <a:schemeClr val="tx2">
                    <a:lumMod val="50000"/>
                  </a:schemeClr>
                </a:solidFill>
              </a:rPr>
              <a:t>С какими детьми не удалось реализовать некоторые задачи?</a:t>
            </a:r>
          </a:p>
          <a:p>
            <a:pPr lvl="1"/>
            <a:endParaRPr lang="ru-RU" dirty="0">
              <a:solidFill>
                <a:schemeClr val="tx2">
                  <a:lumMod val="50000"/>
                </a:schemeClr>
              </a:solidFill>
            </a:endParaRPr>
          </a:p>
          <a:p>
            <a:r>
              <a:rPr lang="ru-RU" b="1" i="1" u="sng" dirty="0">
                <a:solidFill>
                  <a:schemeClr val="tx2">
                    <a:lumMod val="50000"/>
                  </a:schemeClr>
                </a:solidFill>
              </a:rPr>
              <a:t>Самоанализ  занятия  призван:</a:t>
            </a:r>
          </a:p>
          <a:p>
            <a:endParaRPr lang="ru-RU" b="1" i="1" u="sng" dirty="0">
              <a:solidFill>
                <a:schemeClr val="tx2">
                  <a:lumMod val="50000"/>
                </a:schemeClr>
              </a:solidFill>
            </a:endParaRPr>
          </a:p>
          <a:p>
            <a:pPr lvl="0">
              <a:buFont typeface="Arial" pitchFamily="34" charset="0"/>
              <a:buChar char="•"/>
            </a:pPr>
            <a:r>
              <a:rPr lang="ru-RU" dirty="0">
                <a:solidFill>
                  <a:schemeClr val="tx2">
                    <a:lumMod val="50000"/>
                  </a:schemeClr>
                </a:solidFill>
              </a:rPr>
              <a:t> обозначить успешные этапы;</a:t>
            </a:r>
          </a:p>
          <a:p>
            <a:pPr lvl="0">
              <a:buFont typeface="Arial" pitchFamily="34" charset="0"/>
              <a:buChar char="•"/>
            </a:pPr>
            <a:r>
              <a:rPr lang="ru-RU" dirty="0">
                <a:solidFill>
                  <a:schemeClr val="tx2">
                    <a:lumMod val="50000"/>
                  </a:schemeClr>
                </a:solidFill>
              </a:rPr>
              <a:t> соотнести полученные результаты с запланированной целью;</a:t>
            </a:r>
          </a:p>
          <a:p>
            <a:pPr lvl="0">
              <a:buFont typeface="Arial" pitchFamily="34" charset="0"/>
              <a:buChar char="•"/>
            </a:pPr>
            <a:r>
              <a:rPr lang="ru-RU" dirty="0">
                <a:solidFill>
                  <a:schemeClr val="tx2">
                    <a:lumMod val="50000"/>
                  </a:schemeClr>
                </a:solidFill>
              </a:rPr>
              <a:t> оценить эмоциональный настрой  и мотивацию детей.</a:t>
            </a:r>
          </a:p>
          <a:p>
            <a:r>
              <a:rPr lang="ru-RU" dirty="0">
                <a:solidFill>
                  <a:schemeClr val="tx2">
                    <a:lumMod val="50000"/>
                  </a:schemeClr>
                </a:solidFill>
              </a:rPr>
              <a:t> 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img_s531059_1_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428728" y="714356"/>
            <a:ext cx="6715172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solidFill>
                  <a:schemeClr val="accent4">
                    <a:lumMod val="50000"/>
                  </a:schemeClr>
                </a:solidFill>
              </a:rPr>
              <a:t>Формой письменного квалификационного испытания при аттестации с целью подтверждения соответствия занимаемой должности  «воспитатель» является конспект занятия, разработанной в рамках реализуемой образовательной программы. В ходе его представления аттестуемый демонстрирует  владение материалом, знание и использование технологий педагогической деятельности и достаточный уровень </a:t>
            </a:r>
            <a:r>
              <a:rPr lang="ru-RU" sz="2400" dirty="0" err="1">
                <a:solidFill>
                  <a:schemeClr val="accent4">
                    <a:lumMod val="50000"/>
                  </a:schemeClr>
                </a:solidFill>
              </a:rPr>
              <a:t>сформированности</a:t>
            </a:r>
            <a:r>
              <a:rPr lang="ru-RU" sz="2400" dirty="0">
                <a:solidFill>
                  <a:schemeClr val="accent4">
                    <a:lumMod val="50000"/>
                  </a:schemeClr>
                </a:solidFill>
              </a:rPr>
              <a:t> профессиональных компетенций, позволяющих ему эффективно решать задачи воспитания, развития и социализации в процессе педагогической работы с воспитанниками.  </a:t>
            </a:r>
          </a:p>
          <a:p>
            <a:endParaRPr lang="ru-RU" sz="2400" dirty="0">
              <a:solidFill>
                <a:schemeClr val="accent4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s531059_1_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214414" y="357166"/>
            <a:ext cx="7000891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rgbClr val="501E66"/>
                </a:solidFill>
              </a:rPr>
              <a:t>Общие требования к написанию конспекта</a:t>
            </a:r>
          </a:p>
          <a:p>
            <a:pPr marL="342900" lvl="0" indent="-342900">
              <a:buFont typeface="+mj-lt"/>
              <a:buAutoNum type="arabicPeriod"/>
            </a:pPr>
            <a:r>
              <a:rPr lang="ru-RU" dirty="0">
                <a:solidFill>
                  <a:srgbClr val="501E66"/>
                </a:solidFill>
              </a:rPr>
              <a:t>Конспект занятия должен быть связан с </a:t>
            </a:r>
            <a:r>
              <a:rPr lang="ru-RU" i="1" dirty="0">
                <a:solidFill>
                  <a:srgbClr val="501E66"/>
                </a:solidFill>
              </a:rPr>
              <a:t>актуальным направлением</a:t>
            </a:r>
            <a:r>
              <a:rPr lang="ru-RU" dirty="0">
                <a:solidFill>
                  <a:srgbClr val="501E66"/>
                </a:solidFill>
              </a:rPr>
              <a:t> </a:t>
            </a:r>
            <a:r>
              <a:rPr lang="ru-RU" i="1" dirty="0">
                <a:solidFill>
                  <a:srgbClr val="501E66"/>
                </a:solidFill>
              </a:rPr>
              <a:t>воспитательной деятельности образовательного учреждения</a:t>
            </a:r>
            <a:r>
              <a:rPr lang="ru-RU" dirty="0">
                <a:solidFill>
                  <a:srgbClr val="501E66"/>
                </a:solidFill>
              </a:rPr>
              <a:t> и направлен на решение конкретных задач с указанием этапа реализации образовательной программы. В конспекте должны быть отмечены:</a:t>
            </a:r>
          </a:p>
          <a:p>
            <a:pPr lvl="1">
              <a:buFont typeface="Arial" pitchFamily="34" charset="0"/>
              <a:buChar char="•"/>
            </a:pPr>
            <a:r>
              <a:rPr lang="ru-RU" dirty="0">
                <a:solidFill>
                  <a:srgbClr val="501E66"/>
                </a:solidFill>
              </a:rPr>
              <a:t> название образовательной программы, в рамках которой проводится занятие, </a:t>
            </a:r>
          </a:p>
          <a:p>
            <a:pPr lvl="1">
              <a:buFont typeface="Arial" pitchFamily="34" charset="0"/>
              <a:buChar char="•"/>
            </a:pPr>
            <a:r>
              <a:rPr lang="en-US" dirty="0">
                <a:solidFill>
                  <a:srgbClr val="501E66"/>
                </a:solidFill>
              </a:rPr>
              <a:t> </a:t>
            </a:r>
            <a:r>
              <a:rPr lang="ru-RU" dirty="0">
                <a:solidFill>
                  <a:srgbClr val="501E66"/>
                </a:solidFill>
              </a:rPr>
              <a:t>специфика  группы воспитанников (возраст, вид ОУ), оборудование и материалы, используемые для обеспечения образовательного процесса, </a:t>
            </a:r>
          </a:p>
          <a:p>
            <a:pPr lvl="1">
              <a:buFont typeface="Arial" pitchFamily="34" charset="0"/>
              <a:buChar char="•"/>
            </a:pPr>
            <a:r>
              <a:rPr lang="en-US" dirty="0">
                <a:solidFill>
                  <a:srgbClr val="501E66"/>
                </a:solidFill>
              </a:rPr>
              <a:t> </a:t>
            </a:r>
            <a:r>
              <a:rPr lang="ru-RU" dirty="0">
                <a:solidFill>
                  <a:srgbClr val="501E66"/>
                </a:solidFill>
              </a:rPr>
              <a:t>место занятия в разделе программы. </a:t>
            </a:r>
            <a:endParaRPr lang="en-US" dirty="0">
              <a:solidFill>
                <a:srgbClr val="501E66"/>
              </a:solidFill>
            </a:endParaRPr>
          </a:p>
          <a:p>
            <a:pPr lvl="1"/>
            <a:r>
              <a:rPr lang="ru-RU" dirty="0">
                <a:solidFill>
                  <a:srgbClr val="501E66"/>
                </a:solidFill>
              </a:rPr>
              <a:t>Все это указывается во  вступительной части.</a:t>
            </a:r>
          </a:p>
          <a:p>
            <a:pPr marL="342900" lvl="0" indent="-342900">
              <a:buFont typeface="+mj-lt"/>
              <a:buAutoNum type="arabicPeriod"/>
            </a:pPr>
            <a:r>
              <a:rPr lang="ru-RU" dirty="0">
                <a:solidFill>
                  <a:srgbClr val="501E66"/>
                </a:solidFill>
              </a:rPr>
              <a:t>Конспект предполагает отражение способности педагога формулировать цель и задачи занятия, ориентированные на данные диагностики, возрастные и психологические особенности воспитанников,  умения отбирать и структурировать содержание занятия в соответствии с поставленными задачами, использовать способы достижения поставленной цели, планировать организацию воспитательного взаимодействия. </a:t>
            </a:r>
          </a:p>
          <a:p>
            <a:endParaRPr lang="ru-RU" dirty="0">
              <a:solidFill>
                <a:srgbClr val="501E66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s531059_1_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285852" y="785794"/>
            <a:ext cx="7286676" cy="55399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>
                <a:solidFill>
                  <a:schemeClr val="accent4">
                    <a:lumMod val="50000"/>
                  </a:schemeClr>
                </a:solidFill>
              </a:rPr>
              <a:t>Основные составляющие конспекта</a:t>
            </a:r>
          </a:p>
          <a:p>
            <a:pPr lvl="0"/>
            <a:r>
              <a:rPr lang="ru-RU" sz="2000" b="1" dirty="0">
                <a:solidFill>
                  <a:schemeClr val="accent4">
                    <a:lumMod val="50000"/>
                  </a:schemeClr>
                </a:solidFill>
              </a:rPr>
              <a:t>Тема  занятия</a:t>
            </a:r>
            <a:r>
              <a:rPr lang="ru-RU" sz="2000" dirty="0">
                <a:solidFill>
                  <a:schemeClr val="accent4">
                    <a:lumMod val="50000"/>
                  </a:schemeClr>
                </a:solidFill>
              </a:rPr>
              <a:t>.</a:t>
            </a:r>
          </a:p>
          <a:p>
            <a:pPr lvl="0"/>
            <a:r>
              <a:rPr lang="ru-RU" sz="2000" b="1" dirty="0">
                <a:solidFill>
                  <a:schemeClr val="accent4">
                    <a:lumMod val="50000"/>
                  </a:schemeClr>
                </a:solidFill>
              </a:rPr>
              <a:t>Цель </a:t>
            </a:r>
            <a:r>
              <a:rPr lang="ru-RU" sz="2000" dirty="0">
                <a:solidFill>
                  <a:schemeClr val="accent4">
                    <a:lumMod val="50000"/>
                  </a:schemeClr>
                </a:solidFill>
              </a:rPr>
              <a:t> педагогической деятельности на занятии.</a:t>
            </a:r>
            <a:br>
              <a:rPr lang="ru-RU" sz="2000" dirty="0">
                <a:solidFill>
                  <a:schemeClr val="accent4">
                    <a:lumMod val="50000"/>
                  </a:schemeClr>
                </a:solidFill>
              </a:rPr>
            </a:br>
            <a:r>
              <a:rPr lang="ru-RU" sz="2000" dirty="0">
                <a:solidFill>
                  <a:schemeClr val="accent4">
                    <a:lumMod val="50000"/>
                  </a:schemeClr>
                </a:solidFill>
              </a:rPr>
              <a:t>Цель – это предполагаемый результат, то, что можно проверить в конце занятия. Это программа действий педагога.</a:t>
            </a:r>
            <a:br>
              <a:rPr lang="ru-RU" sz="2000" dirty="0">
                <a:solidFill>
                  <a:schemeClr val="accent4">
                    <a:lumMod val="50000"/>
                  </a:schemeClr>
                </a:solidFill>
              </a:rPr>
            </a:br>
            <a:r>
              <a:rPr lang="ru-RU" sz="2000" dirty="0">
                <a:solidFill>
                  <a:schemeClr val="accent4">
                    <a:lumMod val="50000"/>
                  </a:schemeClr>
                </a:solidFill>
              </a:rPr>
              <a:t>Цель формулируется в форме существительного в именительном падеже.</a:t>
            </a:r>
            <a:br>
              <a:rPr lang="ru-RU" sz="2000" dirty="0">
                <a:solidFill>
                  <a:schemeClr val="accent4">
                    <a:lumMod val="50000"/>
                  </a:schemeClr>
                </a:solidFill>
              </a:rPr>
            </a:br>
            <a:br>
              <a:rPr lang="ru-RU" sz="2000" dirty="0">
                <a:solidFill>
                  <a:schemeClr val="accent4">
                    <a:lumMod val="50000"/>
                  </a:schemeClr>
                </a:solidFill>
              </a:rPr>
            </a:br>
            <a:r>
              <a:rPr lang="ru-RU" sz="2000" dirty="0">
                <a:solidFill>
                  <a:schemeClr val="accent4">
                    <a:lumMod val="50000"/>
                  </a:schemeClr>
                </a:solidFill>
              </a:rPr>
              <a:t>Например:</a:t>
            </a:r>
            <a:br>
              <a:rPr lang="ru-RU" sz="2000" dirty="0">
                <a:solidFill>
                  <a:schemeClr val="accent4">
                    <a:lumMod val="50000"/>
                  </a:schemeClr>
                </a:solidFill>
              </a:rPr>
            </a:br>
            <a:r>
              <a:rPr lang="ru-RU" sz="2000" dirty="0">
                <a:solidFill>
                  <a:schemeClr val="accent4">
                    <a:lumMod val="50000"/>
                  </a:schemeClr>
                </a:solidFill>
              </a:rPr>
              <a:t>- изучение…;</a:t>
            </a:r>
            <a:br>
              <a:rPr lang="ru-RU" sz="2000" dirty="0">
                <a:solidFill>
                  <a:schemeClr val="accent4">
                    <a:lumMod val="50000"/>
                  </a:schemeClr>
                </a:solidFill>
              </a:rPr>
            </a:br>
            <a:r>
              <a:rPr lang="ru-RU" sz="2000" dirty="0">
                <a:solidFill>
                  <a:schemeClr val="accent4">
                    <a:lumMod val="50000"/>
                  </a:schemeClr>
                </a:solidFill>
              </a:rPr>
              <a:t>- ознакомление…;</a:t>
            </a:r>
            <a:br>
              <a:rPr lang="ru-RU" sz="2000" dirty="0">
                <a:solidFill>
                  <a:schemeClr val="accent4">
                    <a:lumMod val="50000"/>
                  </a:schemeClr>
                </a:solidFill>
              </a:rPr>
            </a:br>
            <a:r>
              <a:rPr lang="ru-RU" sz="2000" dirty="0">
                <a:solidFill>
                  <a:schemeClr val="accent4">
                    <a:lumMod val="50000"/>
                  </a:schemeClr>
                </a:solidFill>
              </a:rPr>
              <a:t>- активизация….;</a:t>
            </a:r>
            <a:br>
              <a:rPr lang="ru-RU" sz="2000" dirty="0">
                <a:solidFill>
                  <a:schemeClr val="accent4">
                    <a:lumMod val="50000"/>
                  </a:schemeClr>
                </a:solidFill>
              </a:rPr>
            </a:br>
            <a:r>
              <a:rPr lang="ru-RU" sz="2000" dirty="0">
                <a:solidFill>
                  <a:schemeClr val="accent4">
                    <a:lumMod val="50000"/>
                  </a:schemeClr>
                </a:solidFill>
              </a:rPr>
              <a:t>- развитие умения, навыков;</a:t>
            </a:r>
            <a:br>
              <a:rPr lang="ru-RU" sz="2000" dirty="0">
                <a:solidFill>
                  <a:schemeClr val="accent4">
                    <a:lumMod val="50000"/>
                  </a:schemeClr>
                </a:solidFill>
              </a:rPr>
            </a:br>
            <a:r>
              <a:rPr lang="ru-RU" sz="2000" dirty="0">
                <a:solidFill>
                  <a:schemeClr val="accent4">
                    <a:lumMod val="50000"/>
                  </a:schemeClr>
                </a:solidFill>
              </a:rPr>
              <a:t>- формирование представления…;</a:t>
            </a:r>
            <a:br>
              <a:rPr lang="ru-RU" sz="2000" dirty="0">
                <a:solidFill>
                  <a:schemeClr val="accent4">
                    <a:lumMod val="50000"/>
                  </a:schemeClr>
                </a:solidFill>
              </a:rPr>
            </a:br>
            <a:r>
              <a:rPr lang="ru-RU" sz="2000" dirty="0">
                <a:solidFill>
                  <a:schemeClr val="accent4">
                    <a:lumMod val="50000"/>
                  </a:schemeClr>
                </a:solidFill>
              </a:rPr>
              <a:t>- совершенствование навыков…</a:t>
            </a:r>
            <a:br>
              <a:rPr lang="ru-RU" dirty="0">
                <a:solidFill>
                  <a:schemeClr val="accent4">
                    <a:lumMod val="50000"/>
                  </a:schemeClr>
                </a:solidFill>
              </a:rPr>
            </a:br>
            <a:endParaRPr lang="ru-RU" dirty="0">
              <a:solidFill>
                <a:schemeClr val="accent4">
                  <a:lumMod val="50000"/>
                </a:schemeClr>
              </a:solidFill>
            </a:endParaRPr>
          </a:p>
          <a:p>
            <a:r>
              <a:rPr lang="ru-RU" dirty="0"/>
              <a:t> 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s531059_1_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142976" y="571480"/>
            <a:ext cx="7429552" cy="59400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2000" b="1" dirty="0">
                <a:solidFill>
                  <a:schemeClr val="accent4">
                    <a:lumMod val="50000"/>
                  </a:schemeClr>
                </a:solidFill>
              </a:rPr>
              <a:t>Определение задач</a:t>
            </a:r>
            <a:r>
              <a:rPr lang="ru-RU" sz="2000" dirty="0">
                <a:solidFill>
                  <a:schemeClr val="accent4">
                    <a:lumMod val="50000"/>
                  </a:schemeClr>
                </a:solidFill>
              </a:rPr>
              <a:t>  как системы промежуточных результатов, конкретизирующих достижение педагогом  цели занятия.</a:t>
            </a:r>
            <a:br>
              <a:rPr lang="ru-RU" sz="2000" dirty="0">
                <a:solidFill>
                  <a:schemeClr val="accent4">
                    <a:lumMod val="50000"/>
                  </a:schemeClr>
                </a:solidFill>
              </a:rPr>
            </a:br>
            <a:r>
              <a:rPr lang="ru-RU" sz="2000" dirty="0">
                <a:solidFill>
                  <a:schemeClr val="accent4">
                    <a:lumMod val="50000"/>
                  </a:schemeClr>
                </a:solidFill>
              </a:rPr>
              <a:t>Задачи отражают систему действий по достижению цели.</a:t>
            </a:r>
            <a:br>
              <a:rPr lang="ru-RU" sz="2000" dirty="0">
                <a:solidFill>
                  <a:schemeClr val="accent4">
                    <a:lumMod val="50000"/>
                  </a:schemeClr>
                </a:solidFill>
              </a:rPr>
            </a:br>
            <a:br>
              <a:rPr lang="ru-RU" sz="2000" dirty="0">
                <a:solidFill>
                  <a:schemeClr val="accent4">
                    <a:lumMod val="50000"/>
                  </a:schemeClr>
                </a:solidFill>
              </a:rPr>
            </a:br>
            <a:r>
              <a:rPr lang="ru-RU" sz="2000" dirty="0">
                <a:solidFill>
                  <a:schemeClr val="accent4">
                    <a:lumMod val="50000"/>
                  </a:schemeClr>
                </a:solidFill>
              </a:rPr>
              <a:t>Задачи формулируются в неопределённой форме глагола:</a:t>
            </a:r>
            <a:br>
              <a:rPr lang="ru-RU" sz="2000" dirty="0">
                <a:solidFill>
                  <a:schemeClr val="accent4">
                    <a:lumMod val="50000"/>
                  </a:schemeClr>
                </a:solidFill>
              </a:rPr>
            </a:br>
            <a:r>
              <a:rPr lang="ru-RU" sz="2000" dirty="0">
                <a:solidFill>
                  <a:schemeClr val="accent4">
                    <a:lumMod val="50000"/>
                  </a:schemeClr>
                </a:solidFill>
              </a:rPr>
              <a:t>- актуализировать знания по…;</a:t>
            </a:r>
            <a:br>
              <a:rPr lang="ru-RU" sz="2000" dirty="0">
                <a:solidFill>
                  <a:schemeClr val="accent4">
                    <a:lumMod val="50000"/>
                  </a:schemeClr>
                </a:solidFill>
              </a:rPr>
            </a:br>
            <a:r>
              <a:rPr lang="ru-RU" sz="2000" dirty="0">
                <a:solidFill>
                  <a:schemeClr val="accent4">
                    <a:lumMod val="50000"/>
                  </a:schemeClr>
                </a:solidFill>
              </a:rPr>
              <a:t>- познакомить с…;</a:t>
            </a:r>
            <a:br>
              <a:rPr lang="ru-RU" sz="2000" dirty="0">
                <a:solidFill>
                  <a:schemeClr val="accent4">
                    <a:lumMod val="50000"/>
                  </a:schemeClr>
                </a:solidFill>
              </a:rPr>
            </a:br>
            <a:r>
              <a:rPr lang="ru-RU" sz="2000" dirty="0">
                <a:solidFill>
                  <a:schemeClr val="accent4">
                    <a:lumMod val="50000"/>
                  </a:schemeClr>
                </a:solidFill>
              </a:rPr>
              <a:t>- научить…;</a:t>
            </a:r>
            <a:br>
              <a:rPr lang="ru-RU" sz="2000" dirty="0">
                <a:solidFill>
                  <a:schemeClr val="accent4">
                    <a:lumMod val="50000"/>
                  </a:schemeClr>
                </a:solidFill>
              </a:rPr>
            </a:br>
            <a:r>
              <a:rPr lang="ru-RU" sz="2000" dirty="0">
                <a:solidFill>
                  <a:schemeClr val="accent4">
                    <a:lumMod val="50000"/>
                  </a:schemeClr>
                </a:solidFill>
              </a:rPr>
              <a:t>- упражнять;</a:t>
            </a:r>
            <a:br>
              <a:rPr lang="ru-RU" sz="2000" dirty="0">
                <a:solidFill>
                  <a:schemeClr val="accent4">
                    <a:lumMod val="50000"/>
                  </a:schemeClr>
                </a:solidFill>
              </a:rPr>
            </a:br>
            <a:r>
              <a:rPr lang="ru-RU" sz="2000" dirty="0">
                <a:solidFill>
                  <a:schemeClr val="accent4">
                    <a:lumMod val="50000"/>
                  </a:schemeClr>
                </a:solidFill>
              </a:rPr>
              <a:t>- развивать навыки;</a:t>
            </a:r>
            <a:br>
              <a:rPr lang="ru-RU" sz="2000" dirty="0">
                <a:solidFill>
                  <a:schemeClr val="accent4">
                    <a:lumMod val="50000"/>
                  </a:schemeClr>
                </a:solidFill>
              </a:rPr>
            </a:br>
            <a:r>
              <a:rPr lang="ru-RU" sz="2000" dirty="0">
                <a:solidFill>
                  <a:schemeClr val="accent4">
                    <a:lumMod val="50000"/>
                  </a:schemeClr>
                </a:solidFill>
              </a:rPr>
              <a:t>- закреплять умения;</a:t>
            </a:r>
            <a:br>
              <a:rPr lang="ru-RU" sz="2000" dirty="0">
                <a:solidFill>
                  <a:schemeClr val="accent4">
                    <a:lumMod val="50000"/>
                  </a:schemeClr>
                </a:solidFill>
              </a:rPr>
            </a:br>
            <a:r>
              <a:rPr lang="ru-RU" sz="2000" dirty="0">
                <a:solidFill>
                  <a:schemeClr val="accent4">
                    <a:lumMod val="50000"/>
                  </a:schemeClr>
                </a:solidFill>
              </a:rPr>
              <a:t>- формировать представление;</a:t>
            </a:r>
            <a:br>
              <a:rPr lang="ru-RU" sz="2000" dirty="0">
                <a:solidFill>
                  <a:schemeClr val="accent4">
                    <a:lumMod val="50000"/>
                  </a:schemeClr>
                </a:solidFill>
              </a:rPr>
            </a:br>
            <a:r>
              <a:rPr lang="ru-RU" sz="2000" dirty="0">
                <a:solidFill>
                  <a:schemeClr val="accent4">
                    <a:lumMod val="50000"/>
                  </a:schemeClr>
                </a:solidFill>
              </a:rPr>
              <a:t>- воспитывать умение, интерес, внимание к…</a:t>
            </a:r>
            <a:br>
              <a:rPr lang="ru-RU" sz="2000" dirty="0">
                <a:solidFill>
                  <a:schemeClr val="accent4">
                    <a:lumMod val="50000"/>
                  </a:schemeClr>
                </a:solidFill>
              </a:rPr>
            </a:br>
            <a:r>
              <a:rPr lang="ru-RU" sz="2000" dirty="0">
                <a:solidFill>
                  <a:schemeClr val="accent4">
                    <a:lumMod val="50000"/>
                  </a:schemeClr>
                </a:solidFill>
              </a:rPr>
              <a:t>Каждая задача связана с определённым упражнением или заданием.</a:t>
            </a:r>
            <a:br>
              <a:rPr lang="ru-RU" sz="2000" dirty="0">
                <a:solidFill>
                  <a:schemeClr val="accent4">
                    <a:lumMod val="50000"/>
                  </a:schemeClr>
                </a:solidFill>
              </a:rPr>
            </a:br>
            <a:r>
              <a:rPr lang="ru-RU" sz="2000" i="1" dirty="0">
                <a:solidFill>
                  <a:schemeClr val="accent4">
                    <a:lumMod val="50000"/>
                  </a:schemeClr>
                </a:solidFill>
              </a:rPr>
              <a:t>Задачи делятся на</a:t>
            </a:r>
            <a:r>
              <a:rPr lang="ru-RU" sz="2000" dirty="0">
                <a:solidFill>
                  <a:schemeClr val="accent4">
                    <a:lumMod val="50000"/>
                  </a:schemeClr>
                </a:solidFill>
              </a:rPr>
              <a:t>: образовательные, развивающие, воспитательные.</a:t>
            </a:r>
          </a:p>
          <a:p>
            <a:r>
              <a:rPr lang="ru-RU" sz="2000" dirty="0">
                <a:solidFill>
                  <a:schemeClr val="accent4">
                    <a:lumMod val="50000"/>
                  </a:schemeClr>
                </a:solidFill>
              </a:rPr>
              <a:t> </a:t>
            </a:r>
          </a:p>
          <a:p>
            <a:endParaRPr lang="ru-RU" sz="2000" dirty="0">
              <a:solidFill>
                <a:schemeClr val="accent4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s531059_1_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500166" y="1357298"/>
            <a:ext cx="6572296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2400" b="1" dirty="0">
                <a:solidFill>
                  <a:schemeClr val="accent4">
                    <a:lumMod val="50000"/>
                  </a:schemeClr>
                </a:solidFill>
              </a:rPr>
              <a:t>Предполагаемый результат:</a:t>
            </a:r>
            <a:br>
              <a:rPr lang="ru-RU" sz="2400" b="1" dirty="0">
                <a:solidFill>
                  <a:schemeClr val="accent4">
                    <a:lumMod val="50000"/>
                  </a:schemeClr>
                </a:solidFill>
              </a:rPr>
            </a:br>
            <a:r>
              <a:rPr lang="ru-RU" sz="2400" dirty="0">
                <a:solidFill>
                  <a:schemeClr val="accent4">
                    <a:lumMod val="50000"/>
                  </a:schemeClr>
                </a:solidFill>
              </a:rPr>
              <a:t>то, чему дети научатся на занятии; связан с целью занятия.</a:t>
            </a:r>
            <a:br>
              <a:rPr lang="ru-RU" sz="2400" dirty="0">
                <a:solidFill>
                  <a:schemeClr val="accent4">
                    <a:lumMod val="50000"/>
                  </a:schemeClr>
                </a:solidFill>
              </a:rPr>
            </a:br>
            <a:r>
              <a:rPr lang="ru-RU" sz="2400" dirty="0">
                <a:solidFill>
                  <a:schemeClr val="accent4">
                    <a:lumMod val="50000"/>
                  </a:schemeClr>
                </a:solidFill>
              </a:rPr>
              <a:t>Например: </a:t>
            </a:r>
          </a:p>
          <a:p>
            <a:pPr marL="342900" lvl="0" indent="-342900">
              <a:buFontTx/>
              <a:buChar char="-"/>
            </a:pPr>
            <a:r>
              <a:rPr lang="ru-RU" sz="2400" dirty="0">
                <a:solidFill>
                  <a:schemeClr val="accent4">
                    <a:lumMod val="50000"/>
                  </a:schemeClr>
                </a:solidFill>
              </a:rPr>
              <a:t>дети будут уметь, </a:t>
            </a:r>
          </a:p>
          <a:p>
            <a:pPr marL="342900" lvl="0" indent="-342900">
              <a:buFontTx/>
              <a:buChar char="-"/>
            </a:pPr>
            <a:r>
              <a:rPr lang="ru-RU" sz="2400" dirty="0">
                <a:solidFill>
                  <a:schemeClr val="accent4">
                    <a:lumMod val="50000"/>
                  </a:schemeClr>
                </a:solidFill>
              </a:rPr>
              <a:t>дети научатся, </a:t>
            </a:r>
          </a:p>
          <a:p>
            <a:pPr marL="342900" lvl="0" indent="-342900">
              <a:buFontTx/>
              <a:buChar char="-"/>
            </a:pPr>
            <a:r>
              <a:rPr lang="ru-RU" sz="2400" dirty="0">
                <a:solidFill>
                  <a:schemeClr val="accent4">
                    <a:lumMod val="50000"/>
                  </a:schemeClr>
                </a:solidFill>
              </a:rPr>
              <a:t>дети познакомятся.</a:t>
            </a:r>
          </a:p>
          <a:p>
            <a:r>
              <a:rPr lang="ru-RU" sz="2400" b="1" dirty="0">
                <a:solidFill>
                  <a:schemeClr val="accent4">
                    <a:lumMod val="50000"/>
                  </a:schemeClr>
                </a:solidFill>
              </a:rPr>
              <a:t> </a:t>
            </a:r>
            <a:endParaRPr lang="ru-RU" sz="2400" dirty="0">
              <a:solidFill>
                <a:schemeClr val="accent4">
                  <a:lumMod val="50000"/>
                </a:schemeClr>
              </a:solidFill>
            </a:endParaRPr>
          </a:p>
          <a:p>
            <a:pPr lvl="0"/>
            <a:r>
              <a:rPr lang="ru-RU" sz="2400" b="1" dirty="0">
                <a:solidFill>
                  <a:schemeClr val="accent4">
                    <a:lumMod val="50000"/>
                  </a:schemeClr>
                </a:solidFill>
              </a:rPr>
              <a:t>Ресурсы</a:t>
            </a:r>
            <a:r>
              <a:rPr lang="ru-RU" sz="2400" dirty="0">
                <a:solidFill>
                  <a:schemeClr val="accent4">
                    <a:lumMod val="50000"/>
                  </a:schemeClr>
                </a:solidFill>
              </a:rPr>
              <a:t>: оборудование, реквизит, используемые материалы.</a:t>
            </a:r>
            <a:br>
              <a:rPr lang="ru-RU" sz="2400" b="1" dirty="0">
                <a:solidFill>
                  <a:schemeClr val="accent4">
                    <a:lumMod val="50000"/>
                  </a:schemeClr>
                </a:solidFill>
              </a:rPr>
            </a:br>
            <a:br>
              <a:rPr lang="ru-RU" sz="2400" b="1" dirty="0">
                <a:solidFill>
                  <a:schemeClr val="accent4">
                    <a:lumMod val="50000"/>
                  </a:schemeClr>
                </a:solidFill>
              </a:rPr>
            </a:br>
            <a:endParaRPr lang="ru-RU" sz="2400" dirty="0">
              <a:solidFill>
                <a:schemeClr val="accent4">
                  <a:lumMod val="50000"/>
                </a:schemeClr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s531059_1_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285852" y="500042"/>
            <a:ext cx="6858048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b="1" dirty="0">
                <a:solidFill>
                  <a:schemeClr val="accent4">
                    <a:lumMod val="50000"/>
                  </a:schemeClr>
                </a:solidFill>
              </a:rPr>
              <a:t>Описание содержания  основных этапов занятия</a:t>
            </a:r>
            <a:r>
              <a:rPr lang="ru-RU" dirty="0">
                <a:solidFill>
                  <a:schemeClr val="accent4">
                    <a:lumMod val="50000"/>
                  </a:schemeClr>
                </a:solidFill>
              </a:rPr>
              <a:t> </a:t>
            </a:r>
            <a:br>
              <a:rPr lang="ru-RU" dirty="0">
                <a:solidFill>
                  <a:schemeClr val="accent4">
                    <a:lumMod val="50000"/>
                  </a:schemeClr>
                </a:solidFill>
              </a:rPr>
            </a:br>
            <a:r>
              <a:rPr lang="ru-RU" b="1" dirty="0">
                <a:solidFill>
                  <a:schemeClr val="accent4">
                    <a:lumMod val="50000"/>
                  </a:schemeClr>
                </a:solidFill>
              </a:rPr>
              <a:t>Этапы занятия:</a:t>
            </a:r>
            <a:endParaRPr lang="ru-RU" dirty="0">
              <a:solidFill>
                <a:schemeClr val="accent4">
                  <a:lumMod val="50000"/>
                </a:schemeClr>
              </a:solidFill>
            </a:endParaRPr>
          </a:p>
          <a:p>
            <a:pPr lvl="1"/>
            <a:r>
              <a:rPr lang="ru-RU" b="1" dirty="0">
                <a:solidFill>
                  <a:schemeClr val="accent4">
                    <a:lumMod val="50000"/>
                  </a:schemeClr>
                </a:solidFill>
              </a:rPr>
              <a:t>Вводная часть</a:t>
            </a:r>
            <a:r>
              <a:rPr lang="ru-RU" dirty="0">
                <a:solidFill>
                  <a:schemeClr val="accent4">
                    <a:lumMod val="50000"/>
                  </a:schemeClr>
                </a:solidFill>
              </a:rPr>
              <a:t>:</a:t>
            </a:r>
          </a:p>
          <a:p>
            <a:pPr lvl="2"/>
            <a:r>
              <a:rPr lang="ru-RU" dirty="0">
                <a:solidFill>
                  <a:schemeClr val="accent4">
                    <a:lumMod val="50000"/>
                  </a:schemeClr>
                </a:solidFill>
              </a:rPr>
              <a:t>Ввести детей в тему занятия.</a:t>
            </a:r>
          </a:p>
          <a:p>
            <a:pPr lvl="2"/>
            <a:r>
              <a:rPr lang="ru-RU" dirty="0">
                <a:solidFill>
                  <a:schemeClr val="accent4">
                    <a:lumMod val="50000"/>
                  </a:schemeClr>
                </a:solidFill>
              </a:rPr>
              <a:t>Создать положительный настрой на занятие.</a:t>
            </a:r>
          </a:p>
          <a:p>
            <a:pPr lvl="2"/>
            <a:r>
              <a:rPr lang="ru-RU" dirty="0">
                <a:solidFill>
                  <a:schemeClr val="accent4">
                    <a:lumMod val="50000"/>
                  </a:schemeClr>
                </a:solidFill>
              </a:rPr>
              <a:t>Пробудить интерес к теме занятия.</a:t>
            </a:r>
          </a:p>
          <a:p>
            <a:pPr lvl="2"/>
            <a:r>
              <a:rPr lang="ru-RU" dirty="0">
                <a:solidFill>
                  <a:schemeClr val="accent4">
                    <a:lumMod val="50000"/>
                  </a:schemeClr>
                </a:solidFill>
              </a:rPr>
              <a:t>Включить детей в работу с первых минут.</a:t>
            </a:r>
          </a:p>
          <a:p>
            <a:pPr lvl="1"/>
            <a:r>
              <a:rPr lang="ru-RU" b="1" dirty="0">
                <a:solidFill>
                  <a:schemeClr val="accent4">
                    <a:lumMod val="50000"/>
                  </a:schemeClr>
                </a:solidFill>
              </a:rPr>
              <a:t>Основная часть:</a:t>
            </a:r>
            <a:endParaRPr lang="ru-RU" dirty="0">
              <a:solidFill>
                <a:schemeClr val="accent4">
                  <a:lumMod val="50000"/>
                </a:schemeClr>
              </a:solidFill>
            </a:endParaRPr>
          </a:p>
          <a:p>
            <a:pPr lvl="2"/>
            <a:r>
              <a:rPr lang="ru-RU" dirty="0">
                <a:solidFill>
                  <a:schemeClr val="accent4">
                    <a:lumMod val="50000"/>
                  </a:schemeClr>
                </a:solidFill>
              </a:rPr>
              <a:t>Сообщение темы: перейти к теме занятия незаметно для детей.</a:t>
            </a:r>
          </a:p>
          <a:p>
            <a:pPr lvl="2"/>
            <a:r>
              <a:rPr lang="ru-RU" dirty="0">
                <a:solidFill>
                  <a:schemeClr val="accent4">
                    <a:lumMod val="50000"/>
                  </a:schemeClr>
                </a:solidFill>
              </a:rPr>
              <a:t>Направить всё внимание детей к изучаемой теме, к восприятию нового учебного материала, повторению пройденного.</a:t>
            </a:r>
          </a:p>
          <a:p>
            <a:pPr lvl="2"/>
            <a:r>
              <a:rPr lang="ru-RU" b="1" dirty="0">
                <a:solidFill>
                  <a:schemeClr val="accent4">
                    <a:lumMod val="50000"/>
                  </a:schemeClr>
                </a:solidFill>
              </a:rPr>
              <a:t>Физминутка</a:t>
            </a:r>
            <a:r>
              <a:rPr lang="ru-RU" dirty="0">
                <a:solidFill>
                  <a:schemeClr val="accent4">
                    <a:lumMod val="50000"/>
                  </a:schemeClr>
                </a:solidFill>
              </a:rPr>
              <a:t>: сменить вид деятельности, снять усталость.</a:t>
            </a:r>
          </a:p>
          <a:p>
            <a:pPr lvl="1"/>
            <a:r>
              <a:rPr lang="ru-RU" b="1" dirty="0">
                <a:solidFill>
                  <a:schemeClr val="accent4">
                    <a:lumMod val="50000"/>
                  </a:schemeClr>
                </a:solidFill>
              </a:rPr>
              <a:t>Обобщающая часть:</a:t>
            </a:r>
            <a:endParaRPr lang="ru-RU" dirty="0">
              <a:solidFill>
                <a:schemeClr val="accent4">
                  <a:lumMod val="50000"/>
                </a:schemeClr>
              </a:solidFill>
            </a:endParaRPr>
          </a:p>
          <a:p>
            <a:pPr lvl="2"/>
            <a:r>
              <a:rPr lang="ru-RU" dirty="0">
                <a:solidFill>
                  <a:schemeClr val="accent4">
                    <a:lumMod val="50000"/>
                  </a:schemeClr>
                </a:solidFill>
              </a:rPr>
              <a:t>Подведение итогов: с чем познакомились; что нового узнали; что вспомнили…</a:t>
            </a:r>
          </a:p>
          <a:p>
            <a:pPr lvl="1"/>
            <a:r>
              <a:rPr lang="ru-RU" b="1" dirty="0">
                <a:solidFill>
                  <a:schemeClr val="accent4">
                    <a:lumMod val="50000"/>
                  </a:schemeClr>
                </a:solidFill>
              </a:rPr>
              <a:t>Заключительная часть</a:t>
            </a:r>
            <a:r>
              <a:rPr lang="ru-RU" dirty="0">
                <a:solidFill>
                  <a:schemeClr val="accent4">
                    <a:lumMod val="50000"/>
                  </a:schemeClr>
                </a:solidFill>
              </a:rPr>
              <a:t>:</a:t>
            </a:r>
          </a:p>
          <a:p>
            <a:r>
              <a:rPr lang="ru-RU" dirty="0">
                <a:solidFill>
                  <a:schemeClr val="accent4">
                    <a:lumMod val="50000"/>
                  </a:schemeClr>
                </a:solidFill>
              </a:rPr>
              <a:t>	Определение результативности через положительную 	эмоциональную оценку.</a:t>
            </a:r>
            <a:br>
              <a:rPr lang="ru-RU" dirty="0">
                <a:solidFill>
                  <a:schemeClr val="accent4">
                    <a:lumMod val="50000"/>
                  </a:schemeClr>
                </a:solidFill>
              </a:rPr>
            </a:br>
            <a:endParaRPr lang="ru-RU" dirty="0">
              <a:solidFill>
                <a:schemeClr val="accent4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s531059_2_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357290" y="785794"/>
            <a:ext cx="6715140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chemeClr val="tx2">
                    <a:lumMod val="50000"/>
                  </a:schemeClr>
                </a:solidFill>
              </a:rPr>
              <a:t>Анализ открытого занятия</a:t>
            </a:r>
          </a:p>
          <a:p>
            <a:r>
              <a:rPr lang="ru-RU" sz="2400" dirty="0">
                <a:solidFill>
                  <a:schemeClr val="tx2">
                    <a:lumMod val="50000"/>
                  </a:schemeClr>
                </a:solidFill>
              </a:rPr>
              <a:t> 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sz="2400" dirty="0">
                <a:solidFill>
                  <a:schemeClr val="tx2">
                    <a:lumMod val="50000"/>
                  </a:schemeClr>
                </a:solidFill>
              </a:rPr>
              <a:t>Возраст детей и их количество на занятии.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sz="2400" dirty="0">
                <a:solidFill>
                  <a:schemeClr val="tx2">
                    <a:lumMod val="50000"/>
                  </a:schemeClr>
                </a:solidFill>
              </a:rPr>
              <a:t>Образовательная область: речевое развитие, социально- коммуникативное развитие, познавательное развитие, художественно- эстетическое, физическое развитие.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sz="2400" dirty="0">
                <a:solidFill>
                  <a:schemeClr val="tx2">
                    <a:lumMod val="50000"/>
                  </a:schemeClr>
                </a:solidFill>
              </a:rPr>
              <a:t>Тема, цель и задачи.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sz="2400" dirty="0">
                <a:solidFill>
                  <a:schemeClr val="tx2">
                    <a:lumMod val="50000"/>
                  </a:schemeClr>
                </a:solidFill>
              </a:rPr>
              <a:t>Технологии, используемые на занятии: игровые, здоровьесберегающие, информационно – коммуникационные, личностно – ориентированные и т.д.</a:t>
            </a:r>
          </a:p>
          <a:p>
            <a:endParaRPr lang="ru-RU" sz="24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s531059_2_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71538" y="785794"/>
            <a:ext cx="7572428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2000" dirty="0">
                <a:solidFill>
                  <a:schemeClr val="tx2">
                    <a:lumMod val="50000"/>
                  </a:schemeClr>
                </a:solidFill>
              </a:rPr>
              <a:t>5. Описываем структуру занятия:</a:t>
            </a:r>
          </a:p>
          <a:p>
            <a:pPr marL="914400" lvl="1" indent="-457200">
              <a:buFont typeface="+mj-lt"/>
              <a:buAutoNum type="alphaLcParenR"/>
            </a:pPr>
            <a:r>
              <a:rPr lang="ru-RU" sz="2000" dirty="0">
                <a:solidFill>
                  <a:schemeClr val="tx2">
                    <a:lumMod val="50000"/>
                  </a:schemeClr>
                </a:solidFill>
              </a:rPr>
              <a:t>Как воплощалась идея образовательной деятельности.</a:t>
            </a:r>
          </a:p>
          <a:p>
            <a:pPr marL="914400" lvl="1" indent="-457200">
              <a:buFont typeface="+mj-lt"/>
              <a:buAutoNum type="alphaLcParenR"/>
            </a:pPr>
            <a:r>
              <a:rPr lang="ru-RU" sz="2000" dirty="0">
                <a:solidFill>
                  <a:schemeClr val="tx2">
                    <a:lumMod val="50000"/>
                  </a:schemeClr>
                </a:solidFill>
              </a:rPr>
              <a:t>Создание мотивации, последовательность каждого этапа занятия,  логичность всех этапов: вводного, основного и заключительного, а также переход одного этапа в другой.	</a:t>
            </a:r>
          </a:p>
          <a:p>
            <a:pPr lvl="0"/>
            <a:r>
              <a:rPr lang="ru-RU" sz="2000" dirty="0">
                <a:solidFill>
                  <a:schemeClr val="tx2">
                    <a:lumMod val="50000"/>
                  </a:schemeClr>
                </a:solidFill>
              </a:rPr>
              <a:t>6. Детально рассматриваем  методы и приёмы (наглядные, словесные, практические). </a:t>
            </a:r>
            <a:br>
              <a:rPr lang="ru-RU" sz="2000" dirty="0">
                <a:solidFill>
                  <a:schemeClr val="tx2">
                    <a:lumMod val="50000"/>
                  </a:schemeClr>
                </a:solidFill>
              </a:rPr>
            </a:br>
            <a:r>
              <a:rPr lang="ru-RU" sz="2000" dirty="0">
                <a:solidFill>
                  <a:schemeClr val="tx2">
                    <a:lumMod val="50000"/>
                  </a:schemeClr>
                </a:solidFill>
              </a:rPr>
              <a:t>Насколько каждый из них эффективен в реализации поставленных целей и задач. </a:t>
            </a:r>
          </a:p>
          <a:p>
            <a:pPr marL="914400" lvl="1" indent="-457200">
              <a:buFont typeface="+mj-lt"/>
              <a:buAutoNum type="alphaLcParenR"/>
            </a:pPr>
            <a:r>
              <a:rPr lang="ru-RU" sz="2000" dirty="0">
                <a:solidFill>
                  <a:schemeClr val="tx2">
                    <a:lumMod val="50000"/>
                  </a:schemeClr>
                </a:solidFill>
              </a:rPr>
              <a:t>Учёт возрастных, психических и индивидуальных особенностей детей данной возрастной группы.</a:t>
            </a:r>
          </a:p>
          <a:p>
            <a:pPr marL="914400" lvl="1" indent="-457200">
              <a:buFont typeface="+mj-lt"/>
              <a:buAutoNum type="alphaLcParenR"/>
            </a:pPr>
            <a:r>
              <a:rPr lang="ru-RU" sz="2000" dirty="0">
                <a:solidFill>
                  <a:schemeClr val="tx2">
                    <a:lumMod val="50000"/>
                  </a:schemeClr>
                </a:solidFill>
              </a:rPr>
              <a:t>Способы стимулирования познавательной активности детей (какие психические процессы включались).</a:t>
            </a:r>
          </a:p>
          <a:p>
            <a:pPr marL="914400" lvl="1" indent="-457200">
              <a:buFont typeface="+mj-lt"/>
              <a:buAutoNum type="alphaLcParenR"/>
            </a:pPr>
            <a:r>
              <a:rPr lang="ru-RU" sz="2000" dirty="0">
                <a:solidFill>
                  <a:schemeClr val="tx2">
                    <a:lumMod val="50000"/>
                  </a:schemeClr>
                </a:solidFill>
              </a:rPr>
              <a:t>Смена разных видов деятельности по содержанию и по форме восприятия.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</TotalTime>
  <Words>832</Words>
  <Application>Microsoft Office PowerPoint</Application>
  <PresentationFormat>Экран (4:3)</PresentationFormat>
  <Paragraphs>68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4" baseType="lpstr">
      <vt:lpstr>Arial</vt:lpstr>
      <vt:lpstr>Calibri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OJSC Khabarovsk Oil Refinery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Романов Д.Ф.</dc:creator>
  <cp:lastModifiedBy>shop dns</cp:lastModifiedBy>
  <cp:revision>20</cp:revision>
  <dcterms:created xsi:type="dcterms:W3CDTF">2019-04-16T12:27:39Z</dcterms:created>
  <dcterms:modified xsi:type="dcterms:W3CDTF">2021-06-13T00:22:30Z</dcterms:modified>
</cp:coreProperties>
</file>