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Override7.xml" ContentType="application/vnd.openxmlformats-officedocument.themeOverride+xml"/>
  <Override PartName="/ppt/theme/themeOverride12.xml" ContentType="application/vnd.openxmlformats-officedocument.themeOverride+xml"/>
  <Override PartName="/ppt/theme/themeOverride21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heme/themeOverride19.xml" ContentType="application/vnd.openxmlformats-officedocument.themeOverride+xml"/>
  <Override PartName="/ppt/theme/themeOverride17.xml" ContentType="application/vnd.openxmlformats-officedocument.themeOverride+xml"/>
  <Override PartName="/ppt/theme/themeOverride28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Override9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theme/themeOverride20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theme/themeOverride29.xml" ContentType="application/vnd.openxmlformats-officedocument.themeOverride+xml"/>
  <Default Extension="wdp" ContentType="image/vnd.ms-photo"/>
  <Override PartName="/ppt/slideLayouts/slideLayout10.xml" ContentType="application/vnd.openxmlformats-officedocument.presentationml.slideLayout+xml"/>
  <Override PartName="/ppt/theme/themeOverride18.xml" ContentType="application/vnd.openxmlformats-officedocument.themeOverride+xml"/>
  <Override PartName="/ppt/theme/themeOverride27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315" r:id="rId5"/>
    <p:sldId id="259" r:id="rId6"/>
    <p:sldId id="260" r:id="rId7"/>
    <p:sldId id="261" r:id="rId8"/>
    <p:sldId id="262" r:id="rId9"/>
    <p:sldId id="263" r:id="rId10"/>
    <p:sldId id="264" r:id="rId11"/>
    <p:sldId id="317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385" r:id="rId26"/>
    <p:sldId id="278" r:id="rId27"/>
    <p:sldId id="279" r:id="rId28"/>
    <p:sldId id="280" r:id="rId29"/>
    <p:sldId id="281" r:id="rId30"/>
    <p:sldId id="313" r:id="rId31"/>
    <p:sldId id="301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EA8A"/>
    <a:srgbClr val="BCE29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710" autoAdjust="0"/>
  </p:normalViewPr>
  <p:slideViewPr>
    <p:cSldViewPr>
      <p:cViewPr>
        <p:scale>
          <a:sx n="60" d="100"/>
          <a:sy n="60" d="100"/>
        </p:scale>
        <p:origin x="-1662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29765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D2AAD-40D5-4984-8D83-61D761827982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3B591-3767-4DB8-9DF7-5E558D000F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8402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D2AAD-40D5-4984-8D83-61D761827982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3B591-3767-4DB8-9DF7-5E558D000F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1726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D2AAD-40D5-4984-8D83-61D761827982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3B591-3767-4DB8-9DF7-5E558D000F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800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D2AAD-40D5-4984-8D83-61D761827982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3B591-3767-4DB8-9DF7-5E558D000F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7374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D2AAD-40D5-4984-8D83-61D761827982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3B591-3767-4DB8-9DF7-5E558D000F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9194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D2AAD-40D5-4984-8D83-61D761827982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3B591-3767-4DB8-9DF7-5E558D000F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1307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D2AAD-40D5-4984-8D83-61D761827982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3B591-3767-4DB8-9DF7-5E558D000F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4469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D2AAD-40D5-4984-8D83-61D761827982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3B591-3767-4DB8-9DF7-5E558D000F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3607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D2AAD-40D5-4984-8D83-61D761827982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3B591-3767-4DB8-9DF7-5E558D000F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9582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D2AAD-40D5-4984-8D83-61D761827982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3B591-3767-4DB8-9DF7-5E558D000F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7026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D2AAD-40D5-4984-8D83-61D761827982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3B591-3767-4DB8-9DF7-5E558D000F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1526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8D2AAD-40D5-4984-8D83-61D761827982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3B591-3767-4DB8-9DF7-5E558D000F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7447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4" Type="http://schemas.microsoft.com/office/2007/relationships/hdphoto" Target="../media/hdphoto3.wdp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/index.php?title=YouGov&amp;action=edit&amp;redlink=1" TargetMode="Externa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9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4248471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КЛИПОВОЕ МЫШЛЕНИЕ </a:t>
            </a:r>
            <a: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941168"/>
            <a:ext cx="7448872" cy="1752600"/>
          </a:xfrm>
        </p:spPr>
        <p:txBody>
          <a:bodyPr>
            <a:normAutofit/>
          </a:bodyPr>
          <a:lstStyle/>
          <a:p>
            <a:endParaRPr lang="ru-RU" b="1" i="1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176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16632"/>
            <a:ext cx="8784976" cy="674136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На клиповое мышление во многом работает и школа. На самом деле школа построена так, что учебники не являются полноценными книгами. Ученики читают один кусочек, потом через неделю - другой, а в это время еще по кусочку из других десяти учебников.</a:t>
            </a:r>
          </a:p>
          <a:p>
            <a:pPr marL="0" indent="0">
              <a:spcBef>
                <a:spcPts val="0"/>
              </a:spcBef>
              <a:buNone/>
            </a:pPr>
            <a:endParaRPr lang="ru-RU" sz="1200" i="1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Т.о</a:t>
            </a:r>
            <a:r>
              <a:rPr lang="ru-RU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., провозглашая чтение линейное, школа ориентируется на совсем другой принцип. Не нужно читать весь учебник подряд. Один урок, потом десять других, потом снова этот - и так далее. </a:t>
            </a:r>
          </a:p>
        </p:txBody>
      </p:sp>
    </p:spTree>
    <p:extLst>
      <p:ext uri="{BB962C8B-B14F-4D97-AF65-F5344CB8AC3E}">
        <p14:creationId xmlns:p14="http://schemas.microsoft.com/office/powerpoint/2010/main" xmlns="" val="33587449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624736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3600" i="1" dirty="0">
                <a:latin typeface="Arial" panose="020B0604020202020204" pitchFamily="34" charset="0"/>
                <a:cs typeface="Arial" panose="020B0604020202020204" pitchFamily="34" charset="0"/>
              </a:rPr>
              <a:t>В итоге, возникают противоречия между тем, что требует школа и что она реально предлагает.</a:t>
            </a:r>
          </a:p>
          <a:p>
            <a:pPr marL="0" indent="0">
              <a:spcBef>
                <a:spcPts val="0"/>
              </a:spcBef>
              <a:buNone/>
            </a:pPr>
            <a:endParaRPr lang="ru-RU" sz="12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3600" i="1" dirty="0">
                <a:latin typeface="Arial" panose="020B0604020202020204" pitchFamily="34" charset="0"/>
                <a:cs typeface="Arial" panose="020B0604020202020204" pitchFamily="34" charset="0"/>
              </a:rPr>
              <a:t>В ходе эксперимента старшеклассникам предложили ответить на ряд элементарных вопросов из программы предыдущих </a:t>
            </a:r>
            <a:r>
              <a:rPr lang="ru-RU" sz="3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классов. Результаты </a:t>
            </a:r>
            <a:r>
              <a:rPr lang="ru-RU" sz="3600" i="1" dirty="0">
                <a:latin typeface="Arial" panose="020B0604020202020204" pitchFamily="34" charset="0"/>
                <a:cs typeface="Arial" panose="020B0604020202020204" pitchFamily="34" charset="0"/>
              </a:rPr>
              <a:t>показали, что </a:t>
            </a:r>
            <a:r>
              <a:rPr lang="ru-RU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коэффициент усвоения знаний у школьников - 10 %.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035932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552728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Клиповый тип мышления свойственен молодежи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20 лет. Поколение, представителям которого сейчас 20–35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лет, находится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своеобразном стыке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i="1" u="sng" dirty="0">
                <a:latin typeface="Arial" panose="020B0604020202020204" pitchFamily="34" charset="0"/>
                <a:cs typeface="Arial" panose="020B0604020202020204" pitchFamily="34" charset="0"/>
              </a:rPr>
              <a:t>Люди, которые учились на книгах, с трудом представляют себе, как такое вообще возможно.</a:t>
            </a:r>
          </a:p>
          <a:p>
            <a:pPr marL="0" indent="0">
              <a:spcBef>
                <a:spcPts val="0"/>
              </a:spcBef>
              <a:buNone/>
            </a:pPr>
            <a:endParaRPr lang="ru-RU" sz="2000" i="1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Сохраняется 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определенное количество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детей с последовательным типом мышления, которым нужен монотонный и последовательный объем информации, чтобы прийти к какому-то заключению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87449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6552728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400" i="1" dirty="0">
                <a:latin typeface="Arial" panose="020B0604020202020204" pitchFamily="34" charset="0"/>
                <a:cs typeface="Arial" panose="020B0604020202020204" pitchFamily="34" charset="0"/>
              </a:rPr>
              <a:t>Какой у ребенка будет развиваться тип мышления, последовательный или клиповый - это </a:t>
            </a:r>
            <a:r>
              <a:rPr lang="ru-RU" sz="3400" i="1" u="sng" dirty="0">
                <a:latin typeface="Arial" panose="020B0604020202020204" pitchFamily="34" charset="0"/>
                <a:cs typeface="Arial" panose="020B0604020202020204" pitchFamily="34" charset="0"/>
              </a:rPr>
              <a:t>зависит во многом от темперамента</a:t>
            </a:r>
            <a:r>
              <a:rPr lang="ru-RU" sz="34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3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Флегматики</a:t>
            </a:r>
            <a:r>
              <a:rPr lang="ru-RU" sz="34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3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скорее </a:t>
            </a:r>
            <a:r>
              <a:rPr lang="ru-RU" sz="3400" i="1" dirty="0">
                <a:latin typeface="Arial" panose="020B0604020202020204" pitchFamily="34" charset="0"/>
                <a:cs typeface="Arial" panose="020B0604020202020204" pitchFamily="34" charset="0"/>
              </a:rPr>
              <a:t>склонны к восприятию больших объемов информации.</a:t>
            </a:r>
          </a:p>
          <a:p>
            <a:pPr marL="0" indent="0">
              <a:spcBef>
                <a:spcPts val="0"/>
              </a:spcBef>
              <a:buNone/>
            </a:pPr>
            <a:endParaRPr lang="ru-RU" sz="2000" i="1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3400" i="1" dirty="0">
                <a:latin typeface="Arial" panose="020B0604020202020204" pitchFamily="34" charset="0"/>
                <a:cs typeface="Arial" panose="020B0604020202020204" pitchFamily="34" charset="0"/>
              </a:rPr>
              <a:t>Это также зависит от среды, от задач, которые она предлагает, от того, в каком темпе они поступают. Не случайно людей старого типа психологи называют </a:t>
            </a:r>
            <a:r>
              <a:rPr lang="ru-RU" sz="3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людьми </a:t>
            </a:r>
            <a:r>
              <a:rPr lang="ru-RU" sz="3400" b="1" i="1" dirty="0">
                <a:latin typeface="Arial" panose="020B0604020202020204" pitchFamily="34" charset="0"/>
                <a:cs typeface="Arial" panose="020B0604020202020204" pitchFamily="34" charset="0"/>
              </a:rPr>
              <a:t>книги</a:t>
            </a:r>
            <a:r>
              <a:rPr lang="ru-RU" sz="3400" i="1" dirty="0">
                <a:latin typeface="Arial" panose="020B0604020202020204" pitchFamily="34" charset="0"/>
                <a:cs typeface="Arial" panose="020B0604020202020204" pitchFamily="34" charset="0"/>
              </a:rPr>
              <a:t>, а нового - </a:t>
            </a:r>
            <a:r>
              <a:rPr lang="ru-RU" sz="3400" b="1" i="1" dirty="0">
                <a:latin typeface="Arial" panose="020B0604020202020204" pitchFamily="34" charset="0"/>
                <a:cs typeface="Arial" panose="020B0604020202020204" pitchFamily="34" charset="0"/>
              </a:rPr>
              <a:t>людьми </a:t>
            </a:r>
            <a:r>
              <a:rPr lang="ru-RU" sz="3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экрана.</a:t>
            </a:r>
            <a:endParaRPr lang="ru-RU" sz="3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87449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16632"/>
            <a:ext cx="8856984" cy="6624736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людей экрана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характерна очень большая скорость включения. Они обладают возможностью одновременно читать, посылать смс, звонить кому-то - в общем, делать многие вещи параллельно. И ситуация в мире такова, что таких людей требуется все больше.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Потому что </a:t>
            </a:r>
            <a:r>
              <a:rPr lang="ru-RU" i="1" u="sng" dirty="0">
                <a:latin typeface="Arial" panose="020B0604020202020204" pitchFamily="34" charset="0"/>
                <a:cs typeface="Arial" panose="020B0604020202020204" pitchFamily="34" charset="0"/>
              </a:rPr>
              <a:t>сегодня замедленная реакция при любой квалификации не есть качество положительное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. Только некоторым специалистам и в исключительных ситуациях необходима работа с большим объемом 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xmlns="" val="27589167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4" y="0"/>
            <a:ext cx="8928992" cy="6741368"/>
          </a:xfrm>
        </p:spPr>
        <p:txBody>
          <a:bodyPr>
            <a:noAutofit/>
          </a:bodyPr>
          <a:lstStyle/>
          <a:p>
            <a:pPr marL="0" indent="0">
              <a:lnSpc>
                <a:spcPct val="97000"/>
              </a:lnSpc>
              <a:spcBef>
                <a:spcPts val="0"/>
              </a:spcBef>
              <a:buNone/>
            </a:pPr>
            <a:r>
              <a:rPr lang="ru-RU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Еще немецкий промышленник </a:t>
            </a:r>
            <a:r>
              <a:rPr lang="ru-RU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Крупп</a:t>
            </a:r>
            <a:r>
              <a:rPr lang="ru-RU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писал, что если бы перед ним стояла задача разорить конкурентов, он бы просто предоставил им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специалистов самых высококвалифицированных.</a:t>
            </a:r>
            <a:endParaRPr lang="ru-RU" i="1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97000"/>
              </a:lnSpc>
              <a:spcBef>
                <a:spcPts val="0"/>
              </a:spcBef>
              <a:buNone/>
            </a:pPr>
            <a:r>
              <a:rPr lang="ru-RU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Потому что они не начинают работать, пока не получают и не обработают 100 % информации. А к тому времени, когда они ее получают, решение, которое от них требуется, становится уже не актуальным.</a:t>
            </a:r>
          </a:p>
          <a:p>
            <a:pPr marL="0" indent="0">
              <a:lnSpc>
                <a:spcPct val="97000"/>
              </a:lnSpc>
              <a:spcBef>
                <a:spcPts val="0"/>
              </a:spcBef>
              <a:buNone/>
            </a:pPr>
            <a:r>
              <a:rPr lang="ru-RU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Быстрая реакция, пусть и не достаточно точная, в большинстве случаев сейчас важнее.</a:t>
            </a:r>
          </a:p>
        </p:txBody>
      </p:sp>
    </p:spTree>
    <p:extLst>
      <p:ext uri="{BB962C8B-B14F-4D97-AF65-F5344CB8AC3E}">
        <p14:creationId xmlns:p14="http://schemas.microsoft.com/office/powerpoint/2010/main" xmlns="" val="27589167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4" y="0"/>
            <a:ext cx="8928992" cy="6741368"/>
          </a:xfrm>
        </p:spPr>
        <p:txBody>
          <a:bodyPr>
            <a:noAutofit/>
          </a:bodyPr>
          <a:lstStyle/>
          <a:p>
            <a:pPr marL="0" indent="0">
              <a:lnSpc>
                <a:spcPct val="98000"/>
              </a:lnSpc>
              <a:spcBef>
                <a:spcPts val="0"/>
              </a:spcBef>
              <a:buNone/>
            </a:pPr>
            <a:r>
              <a:rPr lang="ru-RU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Изменилась система технического производства. Еще 50-60 лет назад машина состояла, скажем, из 500 деталей. И нужен был очень хороший, квалифицированный специалист, который нашел бы конкретную деталь и быстро заменил.</a:t>
            </a:r>
          </a:p>
          <a:p>
            <a:pPr marL="0" indent="0">
              <a:lnSpc>
                <a:spcPct val="98000"/>
              </a:lnSpc>
              <a:spcBef>
                <a:spcPts val="0"/>
              </a:spcBef>
              <a:buNone/>
            </a:pPr>
            <a:r>
              <a:rPr lang="ru-RU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Теперь технику преимущественно делают из блоков. Если есть поломка в каком-то блоке, его целиком вынимают, а потом быстро вставляют другой. Такой квалификации, как раньше, для этого уже не нужно. И эта идея быстроты сегодня проникает повсюду. </a:t>
            </a:r>
            <a:r>
              <a:rPr lang="ru-RU" b="1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Сейчас главный показатель – скорость.</a:t>
            </a:r>
          </a:p>
        </p:txBody>
      </p:sp>
    </p:spTree>
    <p:extLst>
      <p:ext uri="{BB962C8B-B14F-4D97-AF65-F5344CB8AC3E}">
        <p14:creationId xmlns:p14="http://schemas.microsoft.com/office/powerpoint/2010/main" xmlns="" val="27589167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552728"/>
          </a:xfrm>
        </p:spPr>
        <p:txBody>
          <a:bodyPr>
            <a:noAutofit/>
          </a:bodyPr>
          <a:lstStyle/>
          <a:p>
            <a:pPr marL="0" indent="0">
              <a:lnSpc>
                <a:spcPct val="97000"/>
              </a:lnSpc>
              <a:spcBef>
                <a:spcPts val="0"/>
              </a:spcBef>
              <a:buNone/>
            </a:pPr>
            <a:r>
              <a:rPr lang="ru-RU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 одной из американских статей дан совет для преподавателей вузов: «не рекомендуйте своим слушателям книги, рекомендуйте главу из книги, а лучше параграф». Гораздо меньше шансов, что книгу возьмут в руки, если ее порекомендуют прочесть целиком. </a:t>
            </a:r>
          </a:p>
          <a:p>
            <a:pPr marL="0" indent="0">
              <a:lnSpc>
                <a:spcPct val="97000"/>
              </a:lnSpc>
              <a:spcBef>
                <a:spcPts val="600"/>
              </a:spcBef>
              <a:buNone/>
            </a:pPr>
            <a:r>
              <a:rPr lang="ru-RU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Продавцы в магазинах обращают внимание, что книги толще трехсот страниц редко покупают и даже рассматривают.</a:t>
            </a:r>
          </a:p>
          <a:p>
            <a:pPr marL="0" indent="0">
              <a:lnSpc>
                <a:spcPct val="97000"/>
              </a:lnSpc>
              <a:spcBef>
                <a:spcPts val="0"/>
              </a:spcBef>
              <a:buNone/>
            </a:pPr>
            <a:r>
              <a:rPr lang="ru-RU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 вопрос не в цене. Люди  лучше посидят в социальных сетях, чем будут читать книгу.</a:t>
            </a:r>
            <a:r>
              <a:rPr lang="ru-RU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Это им интересней.</a:t>
            </a:r>
          </a:p>
        </p:txBody>
      </p:sp>
    </p:spTree>
    <p:extLst>
      <p:ext uri="{BB962C8B-B14F-4D97-AF65-F5344CB8AC3E}">
        <p14:creationId xmlns:p14="http://schemas.microsoft.com/office/powerpoint/2010/main" xmlns="" val="27589167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16632"/>
            <a:ext cx="8856984" cy="6624736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Люди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внутри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себя перераспределили время на разные виды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занятий и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уходят в другие виды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развлечений.</a:t>
            </a:r>
          </a:p>
          <a:p>
            <a:pPr marL="0" indent="0">
              <a:spcBef>
                <a:spcPts val="0"/>
              </a:spcBef>
              <a:buNone/>
            </a:pPr>
            <a:endParaRPr lang="ru-RU" sz="2000" i="1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некоторых странах проводятся специальные тренинги по борьбе с клиповым мышлением. На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тренингах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учат концентрировать внимание и анализировать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информацию.</a:t>
            </a:r>
          </a:p>
          <a:p>
            <a:pPr marL="0" indent="0">
              <a:spcBef>
                <a:spcPts val="0"/>
              </a:spcBef>
              <a:buNone/>
            </a:pPr>
            <a:endParaRPr lang="ru-RU" sz="12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А в США рассеянное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внимание у школьников лечат медикаментозно.</a:t>
            </a:r>
          </a:p>
          <a:p>
            <a:pPr marL="0" indent="0">
              <a:spcBef>
                <a:spcPts val="0"/>
              </a:spcBef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89167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6552728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Как бороться с минусами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клипового мышления?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3600" i="1" dirty="0">
                <a:latin typeface="Arial" panose="020B0604020202020204" pitchFamily="34" charset="0"/>
                <a:cs typeface="Arial" panose="020B0604020202020204" pitchFamily="34" charset="0"/>
              </a:rPr>
              <a:t>Основные приемы</a:t>
            </a:r>
          </a:p>
          <a:p>
            <a:pPr algn="ctr">
              <a:spcBef>
                <a:spcPts val="0"/>
              </a:spcBef>
            </a:pPr>
            <a:endParaRPr lang="ru-RU" sz="1400" i="1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ts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3600" i="1" dirty="0">
                <a:latin typeface="Arial" panose="020B0604020202020204" pitchFamily="34" charset="0"/>
                <a:cs typeface="Arial" panose="020B0604020202020204" pitchFamily="34" charset="0"/>
              </a:rPr>
              <a:t>«Метод парадоксов»</a:t>
            </a:r>
          </a:p>
          <a:p>
            <a:pPr marL="457200" indent="-457200">
              <a:spcBef>
                <a:spcPts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3600" i="1" dirty="0">
                <a:latin typeface="Arial" panose="020B0604020202020204" pitchFamily="34" charset="0"/>
                <a:cs typeface="Arial" panose="020B0604020202020204" pitchFamily="34" charset="0"/>
              </a:rPr>
              <a:t>Дискуссии и поиск альтернативной точки зрения</a:t>
            </a:r>
          </a:p>
          <a:p>
            <a:pPr marL="457200" indent="-457200">
              <a:spcBef>
                <a:spcPts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3600" i="1" dirty="0">
                <a:latin typeface="Arial" panose="020B0604020202020204" pitchFamily="34" charset="0"/>
                <a:cs typeface="Arial" panose="020B0604020202020204" pitchFamily="34" charset="0"/>
              </a:rPr>
              <a:t>Чтение художественной и философской литературы</a:t>
            </a:r>
          </a:p>
          <a:p>
            <a:pPr marL="457200" indent="-457200">
              <a:spcBef>
                <a:spcPts val="0"/>
              </a:spcBef>
              <a:buClrTx/>
              <a:buFont typeface="Wingdings" panose="05000000000000000000" pitchFamily="2" charset="2"/>
              <a:buChar char="Ø"/>
            </a:pPr>
            <a:r>
              <a:rPr lang="ru-RU" sz="3600" i="1" dirty="0">
                <a:latin typeface="Arial" panose="020B0604020202020204" pitchFamily="34" charset="0"/>
                <a:cs typeface="Arial" panose="020B0604020202020204" pitchFamily="34" charset="0"/>
              </a:rPr>
              <a:t>День отдыха от информации</a:t>
            </a:r>
          </a:p>
          <a:p>
            <a:pPr>
              <a:spcBef>
                <a:spcPts val="0"/>
              </a:spcBef>
            </a:pP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89167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720080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Клиповое мышление</a:t>
            </a:r>
            <a:endParaRPr lang="ru-RU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4" y="1124744"/>
            <a:ext cx="8928992" cy="56166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ru-RU" sz="3600" b="1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lip</a:t>
            </a:r>
            <a:r>
              <a:rPr lang="ru-RU" sz="36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36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англ</a:t>
            </a:r>
            <a:r>
              <a:rPr lang="en-US" sz="36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.) - </a:t>
            </a:r>
            <a:r>
              <a:rPr lang="ru-RU" sz="3600" b="1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фрагмент</a:t>
            </a:r>
            <a:r>
              <a:rPr lang="ru-RU" sz="36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текста, вырезка из газеты, отрывок из видео или фильма.</a:t>
            </a:r>
          </a:p>
          <a:p>
            <a:pPr marL="0" indent="0" algn="ctr">
              <a:buNone/>
            </a:pPr>
            <a:endParaRPr lang="ru-RU" sz="2000" i="1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Феномен клипового мышления изучен недостаточно. У него выделяют как минусы, так и плюсы, поэтому ограничимся фиксированием факта: людям сложно сосредоточенно воспринимать длинные куски информации, будь то текст или видео.</a:t>
            </a:r>
          </a:p>
        </p:txBody>
      </p:sp>
    </p:spTree>
    <p:extLst>
      <p:ext uri="{BB962C8B-B14F-4D97-AF65-F5344CB8AC3E}">
        <p14:creationId xmlns:p14="http://schemas.microsoft.com/office/powerpoint/2010/main" xmlns="" val="16824950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62473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05000"/>
              </a:lnSpc>
              <a:spcBef>
                <a:spcPts val="0"/>
              </a:spcBef>
              <a:buNone/>
            </a:pPr>
            <a:r>
              <a:rPr lang="ru-RU" sz="3500" b="1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«Метод парадоксов»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ru-RU" sz="35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Парадокс значит противоречие. Поиск парадоксов и противоречий - удобное упражнение, которое искореняет потребительское отношение к информации и учит размышлять, развивает аналитические способности и критическое 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ru-RU" sz="35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мышление.</a:t>
            </a:r>
          </a:p>
          <a:p>
            <a:pPr marL="0" indent="0">
              <a:lnSpc>
                <a:spcPct val="105000"/>
              </a:lnSpc>
              <a:spcBef>
                <a:spcPts val="0"/>
              </a:spcBef>
              <a:buNone/>
            </a:pPr>
            <a:r>
              <a:rPr lang="ru-RU" sz="35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Исследования показали, что дети с пассивным сознанием принимают утверждения учителя на веру. Но когда учитель озвучивает два взаимоисключающих утверждения, как правило, ученики задумываются.</a:t>
            </a:r>
          </a:p>
        </p:txBody>
      </p:sp>
    </p:spTree>
    <p:extLst>
      <p:ext uri="{BB962C8B-B14F-4D97-AF65-F5344CB8AC3E}">
        <p14:creationId xmlns:p14="http://schemas.microsoft.com/office/powerpoint/2010/main" xmlns="" val="27589167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16632"/>
            <a:ext cx="8856984" cy="6624736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Например: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Моцарт - гениальный композитор, который, написал несчётное множество музыкальных произведений, умирает в нищете.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Бетховен сочинял грандиозные симфонии, но при этом был глухим.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Шопену поставили диагноз туберкулёз и предрекли, что проживёт он не больше двух лет, но композитор продолжил давать концерты и писать музыку и прожил двадцать лет!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Как это объяснить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31307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624736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spcAft>
                <a:spcPts val="600"/>
              </a:spcAft>
              <a:buClrTx/>
              <a:buNone/>
            </a:pPr>
            <a:r>
              <a:rPr lang="ru-RU" b="1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Дискуссии и поиск альтернативной точки зрения</a:t>
            </a:r>
          </a:p>
          <a:p>
            <a:pPr marL="0" indent="0">
              <a:spcBef>
                <a:spcPts val="0"/>
              </a:spcBef>
              <a:buClrTx/>
              <a:buNone/>
            </a:pPr>
            <a:r>
              <a:rPr lang="ru-RU" sz="31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Чтобы глубоко и последовательно мыслить, нужно анализировать и понимать позиции людей с противоположными взглядами. В любом вопросе нужно искать противоположный взгляд. Видеть только единственную точку зрения - всегда опасно.</a:t>
            </a:r>
          </a:p>
          <a:p>
            <a:pPr marL="0" indent="0">
              <a:spcBef>
                <a:spcPts val="1200"/>
              </a:spcBef>
              <a:buClrTx/>
              <a:buNone/>
            </a:pPr>
            <a:r>
              <a:rPr lang="ru-RU" sz="31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Обсуждение и участие в дискуссии делает человека трезвомыслящим, т.к. участники дискуссии не только защищают свои точки зрения, но и пытаются понять друг друга и найти истину.</a:t>
            </a:r>
          </a:p>
        </p:txBody>
      </p:sp>
    </p:spTree>
    <p:extLst>
      <p:ext uri="{BB962C8B-B14F-4D97-AF65-F5344CB8AC3E}">
        <p14:creationId xmlns:p14="http://schemas.microsoft.com/office/powerpoint/2010/main" xmlns="" val="41931307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624736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Чтение художественной и философской литературы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Произведения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классической художественной литературы тренируют умение анализировать. В отличие от телевидения, где восприятием зрителя управляют, при чтении художественной литературы человек создаёт образы самостоятельно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неподготовленного обладателя клипового мышления читать философов на порядок сложнее, чем классиков литературы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31307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4" y="0"/>
            <a:ext cx="8928992" cy="6741368"/>
          </a:xfrm>
        </p:spPr>
        <p:txBody>
          <a:bodyPr>
            <a:noAutofit/>
          </a:bodyPr>
          <a:lstStyle/>
          <a:p>
            <a:pPr marL="0" indent="0">
              <a:lnSpc>
                <a:spcPct val="98000"/>
              </a:lnSpc>
              <a:spcBef>
                <a:spcPts val="0"/>
              </a:spcBef>
              <a:buNone/>
            </a:pPr>
            <a:r>
              <a:rPr lang="ru-RU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Считается, что через философские труды можно научиться строить цепочку от общего к частному.</a:t>
            </a:r>
          </a:p>
          <a:p>
            <a:pPr marL="0" indent="0">
              <a:lnSpc>
                <a:spcPct val="98000"/>
              </a:lnSpc>
              <a:spcBef>
                <a:spcPts val="0"/>
              </a:spcBef>
              <a:buNone/>
            </a:pPr>
            <a:r>
              <a:rPr lang="ru-RU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Для выработки усидчивости новичкам рекомендуется ставить на время чтения будильник. Сначала можно прерываться от книги каждые 10 минут, потом 20, 30 и так далее.</a:t>
            </a:r>
          </a:p>
          <a:p>
            <a:pPr marL="0" indent="0">
              <a:lnSpc>
                <a:spcPct val="98000"/>
              </a:lnSpc>
              <a:spcBef>
                <a:spcPts val="0"/>
              </a:spcBef>
              <a:buNone/>
            </a:pPr>
            <a:r>
              <a:rPr lang="ru-RU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 паузах полезно пересказывать прочитанные отрывки и анализировать поступки героев, а ещё лучше - </a:t>
            </a:r>
            <a:r>
              <a:rPr lang="ru-RU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тезисно</a:t>
            </a:r>
            <a:r>
              <a:rPr lang="ru-RU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конспектировать прочитанное.</a:t>
            </a:r>
          </a:p>
          <a:p>
            <a:pPr marL="0" indent="0">
              <a:lnSpc>
                <a:spcPct val="98000"/>
              </a:lnSpc>
              <a:spcBef>
                <a:spcPts val="0"/>
              </a:spcBef>
              <a:buNone/>
            </a:pPr>
            <a:r>
              <a:rPr lang="ru-RU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Результат - аналитический ум и порядок в голове.</a:t>
            </a:r>
          </a:p>
          <a:p>
            <a:pPr marL="0" indent="0" algn="ctr">
              <a:lnSpc>
                <a:spcPct val="98000"/>
              </a:lnSpc>
              <a:spcBef>
                <a:spcPts val="0"/>
              </a:spcBef>
              <a:buNone/>
            </a:pPr>
            <a:endParaRPr lang="ru-RU" i="1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31307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://www.littleone.ru/public/img/articles/more/zdorovieipsihologi/article_1482/article_1482_1452611016861_depositphotos_1733692_m-2015.jpg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872" b="3872"/>
          <a:stretch>
            <a:fillRect/>
          </a:stretch>
        </p:blipFill>
        <p:spPr bwMode="auto">
          <a:xfrm>
            <a:off x="179512" y="116632"/>
            <a:ext cx="8832000" cy="662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7447315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0"/>
            <a:ext cx="8856984" cy="6741368"/>
          </a:xfrm>
        </p:spPr>
        <p:txBody>
          <a:bodyPr/>
          <a:lstStyle/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День отдыха от информации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Ограничить себя в потреблении информации - мудрое решение в эпоху информационного бума.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Эксперты предлагают ввести личный «День отдыха от информации». В этот день нельзя ничего смотреть или читать. Потребление заменяется созиданием и творчеством: можно писать, рисовать, общаться офлайн.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Без баланса между потреблением и созданием нового человек - всего лишь машина для обеспечения работы рынка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31307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260648"/>
            <a:ext cx="8856984" cy="648072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В остальные дни важно следить за способом поглощения информации.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Например, хотя бы частично заменить судорожное переключение каналов («</a:t>
            </a:r>
            <a:r>
              <a:rPr lang="ru-RU" i="1" dirty="0" err="1">
                <a:latin typeface="Arial" panose="020B0604020202020204" pitchFamily="34" charset="0"/>
                <a:cs typeface="Arial" panose="020B0604020202020204" pitchFamily="34" charset="0"/>
              </a:rPr>
              <a:t>зеппинг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») и чтение кратких материалов на просмотр полноценных фильмов (а лучше театральных представлений) и продолжительное чтение больших текстов.</a:t>
            </a:r>
          </a:p>
          <a:p>
            <a:pPr marL="0" indent="0">
              <a:spcBef>
                <a:spcPts val="0"/>
              </a:spcBef>
              <a:buNone/>
            </a:pPr>
            <a:endParaRPr lang="ru-RU" sz="1200" i="1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Что касается детей, важно скорректировать их развитие и потребление клиповой информации. </a:t>
            </a:r>
          </a:p>
        </p:txBody>
      </p:sp>
    </p:spTree>
    <p:extLst>
      <p:ext uri="{BB962C8B-B14F-4D97-AF65-F5344CB8AC3E}">
        <p14:creationId xmlns:p14="http://schemas.microsoft.com/office/powerpoint/2010/main" xmlns="" val="41931307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4" y="0"/>
            <a:ext cx="8928992" cy="6741368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1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Нужно понимать, что клиповое мышление - </a:t>
            </a:r>
            <a:r>
              <a:rPr lang="ru-RU" sz="3100" i="1" u="sng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вынужденное явление</a:t>
            </a:r>
            <a:r>
              <a:rPr lang="ru-RU" sz="31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в эпоху информационных технологий.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1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Те, родители, которые позволяют своим детям часами сидеть за компьютерами, планшетами и </a:t>
            </a:r>
            <a:r>
              <a:rPr lang="ru-RU" sz="3100" i="1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айфонами</a:t>
            </a:r>
            <a:r>
              <a:rPr lang="ru-RU" sz="31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готовят для них не самое лучшее будущее.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100" b="1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Люди с клиповым мышлением не могут проводить глубокий логический анализ и не могут решать достаточно сложные задачи</a:t>
            </a:r>
            <a:r>
              <a:rPr lang="ru-RU" sz="3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31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Происходит общее снижение квалификации. </a:t>
            </a:r>
            <a:r>
              <a:rPr lang="ru-RU" sz="3100" b="1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Надо понимать, что те, кто пошел по линии клипового мышления,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100" b="1" i="1" u="sng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элитой уже никогда не станут.</a:t>
            </a:r>
          </a:p>
        </p:txBody>
      </p:sp>
    </p:spTree>
    <p:extLst>
      <p:ext uri="{BB962C8B-B14F-4D97-AF65-F5344CB8AC3E}">
        <p14:creationId xmlns:p14="http://schemas.microsoft.com/office/powerpoint/2010/main" xmlns="" val="41931307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624736"/>
          </a:xfrm>
        </p:spPr>
        <p:txBody>
          <a:bodyPr>
            <a:noAutofit/>
          </a:bodyPr>
          <a:lstStyle/>
          <a:p>
            <a:pPr marL="0" indent="0">
              <a:lnSpc>
                <a:spcPct val="93000"/>
              </a:lnSpc>
              <a:spcBef>
                <a:spcPts val="0"/>
              </a:spcBef>
              <a:buNone/>
            </a:pPr>
            <a:r>
              <a:rPr lang="ru-RU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Очень небольшой процент состоятельных и профессионально продвинутых людей  обучают своих детей преимущественно без компьютера, требуют, чтобы они занимались классической музыкой и подходящими видами спорта. То есть, по сути, </a:t>
            </a:r>
            <a:r>
              <a:rPr lang="ru-RU" b="1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дают им образование по старому принципу, который способствует формированию последовательного, а не клипового мышления.</a:t>
            </a:r>
            <a:r>
              <a:rPr lang="ru-RU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(Стив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Джобс и Билл Гейтс отнимали электронные гаджеты у своих детей , Джобс ограничивал количество современных устройств, которые дети используют дома.)</a:t>
            </a:r>
          </a:p>
        </p:txBody>
      </p:sp>
    </p:spTree>
    <p:extLst>
      <p:ext uri="{BB962C8B-B14F-4D97-AF65-F5344CB8AC3E}">
        <p14:creationId xmlns:p14="http://schemas.microsoft.com/office/powerpoint/2010/main" xmlns="" val="41931307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48072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Термин «клиповое мышление» появился в середине 1990-х годов и первоначально означал особенность человека воспринимать мир через короткие яркие образы и послания теленовостей или видеоклипов.</a:t>
            </a:r>
          </a:p>
          <a:p>
            <a:pPr marL="0" indent="0">
              <a:spcBef>
                <a:spcPts val="0"/>
              </a:spcBef>
              <a:buNone/>
            </a:pPr>
            <a:endParaRPr lang="ru-RU" sz="2000" i="1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При клиповом мышлении жизнь напоминает видеоклип: 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человек воспринимает мир не целостно, а как последовательность почти не связанных между собой событий.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587449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Autofit/>
          </a:bodyPr>
          <a:lstStyle/>
          <a:p>
            <a:r>
              <a:rPr lang="ru-RU" sz="5400" b="1" i="1" dirty="0"/>
              <a:t>Стив Джобс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07504" y="980728"/>
            <a:ext cx="4680520" cy="5877272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200" i="1" dirty="0"/>
              <a:t>Один из основателей, председатель совета директоров и </a:t>
            </a:r>
            <a:r>
              <a:rPr lang="ru-RU" sz="3200" i="1" dirty="0" smtClean="0"/>
              <a:t>руководитель </a:t>
            </a:r>
            <a:r>
              <a:rPr lang="ru-RU" sz="3200" i="1" dirty="0"/>
              <a:t> корпорации </a:t>
            </a:r>
            <a:r>
              <a:rPr lang="ru-RU" sz="3200" i="1" dirty="0" err="1"/>
              <a:t>Apple</a:t>
            </a:r>
            <a:r>
              <a:rPr lang="ru-RU" sz="3200" i="1" dirty="0"/>
              <a:t>. Один из основателей и </a:t>
            </a:r>
            <a:r>
              <a:rPr lang="ru-RU" sz="3200" i="1" dirty="0" smtClean="0"/>
              <a:t>директор киностудии</a:t>
            </a:r>
            <a:r>
              <a:rPr lang="ru-RU" sz="3200" i="1" dirty="0"/>
              <a:t> </a:t>
            </a:r>
            <a:r>
              <a:rPr lang="ru-RU" sz="3200" i="1" dirty="0" err="1"/>
              <a:t>Pixar</a:t>
            </a:r>
            <a:r>
              <a:rPr lang="ru-RU" sz="3200" i="1" dirty="0" smtClean="0"/>
              <a:t>.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200" i="1" dirty="0" smtClean="0"/>
              <a:t>Запрещал </a:t>
            </a:r>
            <a:r>
              <a:rPr lang="ru-RU" sz="3200" i="1" dirty="0"/>
              <a:t>своим детям долго пользоваться компьютерами, ограничивал время "общения" с </a:t>
            </a:r>
            <a:r>
              <a:rPr lang="ru-RU" sz="3200" i="1" dirty="0" err="1"/>
              <a:t>айфонам</a:t>
            </a:r>
            <a:r>
              <a:rPr lang="ru-RU" sz="3200" i="1" dirty="0"/>
              <a:t> и </a:t>
            </a:r>
            <a:r>
              <a:rPr lang="ru-RU" sz="3200" i="1" dirty="0" err="1"/>
              <a:t>айпадами</a:t>
            </a:r>
            <a:endParaRPr lang="ru-RU" sz="3200" i="1" dirty="0"/>
          </a:p>
        </p:txBody>
      </p:sp>
      <p:pic>
        <p:nvPicPr>
          <p:cNvPr id="1026" name="Picture 2" descr="Джобс демонстрирует смартфон iPhone 4 на Worldwide Developers Conference в 2010 году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359" t="7761" r="5466"/>
          <a:stretch/>
        </p:blipFill>
        <p:spPr bwMode="auto">
          <a:xfrm>
            <a:off x="4860032" y="1268760"/>
            <a:ext cx="4104456" cy="4114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367311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Билл Гейтс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i="1" dirty="0" smtClean="0"/>
              <a:t>Один из создателей  и бывший крупнейший акционер  компании </a:t>
            </a:r>
            <a:r>
              <a:rPr lang="ru-RU" i="1" dirty="0" err="1" smtClean="0"/>
              <a:t>Microsoft</a:t>
            </a:r>
            <a:r>
              <a:rPr lang="ru-RU" i="1" dirty="0" smtClean="0"/>
              <a:t>, советник по технологиям  </a:t>
            </a:r>
            <a:r>
              <a:rPr lang="en-US" i="1" dirty="0" smtClean="0"/>
              <a:t>Microsoft</a:t>
            </a:r>
            <a:r>
              <a:rPr lang="ru-RU" i="1" dirty="0" smtClean="0"/>
              <a:t>. 20 раз подряд считался самым богатым человеком в США и 16 раз - первым во всём мире.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i="1" dirty="0" smtClean="0"/>
              <a:t>По версии </a:t>
            </a:r>
            <a:r>
              <a:rPr lang="ru-RU" i="1" dirty="0" err="1" smtClean="0">
                <a:hlinkClick r:id="rId3" tooltip="YouGov (страница отсутствует)"/>
              </a:rPr>
              <a:t>YouGov</a:t>
            </a:r>
            <a:r>
              <a:rPr lang="ru-RU" i="1" dirty="0" smtClean="0"/>
              <a:t>, Гейтс считается самым уважаемым мужчиной планеты</a:t>
            </a:r>
          </a:p>
          <a:p>
            <a:endParaRPr lang="ru-RU" dirty="0"/>
          </a:p>
        </p:txBody>
      </p:sp>
      <p:pic>
        <p:nvPicPr>
          <p:cNvPr id="2050" name="Picture 2" descr="Билл Гейтс в июле 2014 год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164517" y="1600200"/>
            <a:ext cx="3005965" cy="4525963"/>
          </a:xfrm>
        </p:spPr>
      </p:pic>
    </p:spTree>
    <p:extLst>
      <p:ext uri="{BB962C8B-B14F-4D97-AF65-F5344CB8AC3E}">
        <p14:creationId xmlns:p14="http://schemas.microsoft.com/office/powerpoint/2010/main" xmlns="" val="1345624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157"/>
            <a:ext cx="8077317" cy="66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81591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648072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Современные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 сериалы, фильмы и мультфильмы создаются для клипового потребителя. Сцены в них идут маленькими блоками, часто сменяя друг друга без логической связи.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Телевидение преподносит новости, которые между собой не связаны, потом рекламу, ролики которой тоже никак друг к другу не относятся.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Пресса наполняется короткими текстами, в которых авторы лишь очерчивают контуры проблем.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87449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16632"/>
            <a:ext cx="8784976" cy="6624736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400" i="1" dirty="0"/>
              <a:t>Ч</a:t>
            </a:r>
            <a:r>
              <a:rPr lang="ru-RU" sz="3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еловек </a:t>
            </a:r>
            <a:r>
              <a:rPr lang="ru-RU" sz="3400" i="1" dirty="0">
                <a:latin typeface="Arial" panose="020B0604020202020204" pitchFamily="34" charset="0"/>
                <a:cs typeface="Arial" panose="020B0604020202020204" pitchFamily="34" charset="0"/>
              </a:rPr>
              <a:t>привыкает к постоянной смене сообщений и требует новых.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3400" i="1" dirty="0">
                <a:latin typeface="Arial" panose="020B0604020202020204" pitchFamily="34" charset="0"/>
                <a:cs typeface="Arial" panose="020B0604020202020204" pitchFamily="34" charset="0"/>
              </a:rPr>
              <a:t>Усиливается желание искать цепляющие заголовки и вирусные ролики, слушать новую музыку, «</a:t>
            </a:r>
            <a:r>
              <a:rPr lang="ru-RU" sz="3400" i="1" dirty="0" err="1">
                <a:latin typeface="Arial" panose="020B0604020202020204" pitchFamily="34" charset="0"/>
                <a:cs typeface="Arial" panose="020B0604020202020204" pitchFamily="34" charset="0"/>
              </a:rPr>
              <a:t>чатиться</a:t>
            </a:r>
            <a:r>
              <a:rPr lang="ru-RU" sz="3400" i="1" dirty="0">
                <a:latin typeface="Arial" panose="020B0604020202020204" pitchFamily="34" charset="0"/>
                <a:cs typeface="Arial" panose="020B0604020202020204" pitchFamily="34" charset="0"/>
              </a:rPr>
              <a:t>», редактировать фотографии и </a:t>
            </a:r>
            <a:r>
              <a:rPr lang="ru-RU" sz="3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т.д.</a:t>
            </a:r>
            <a:endParaRPr lang="ru-RU" sz="3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ru-RU" sz="3400" i="1" dirty="0">
                <a:latin typeface="Arial" panose="020B0604020202020204" pitchFamily="34" charset="0"/>
                <a:cs typeface="Arial" panose="020B0604020202020204" pitchFamily="34" charset="0"/>
              </a:rPr>
              <a:t>В результате, </a:t>
            </a:r>
            <a:r>
              <a:rPr lang="ru-RU" sz="3400" b="1" i="1" dirty="0">
                <a:latin typeface="Arial" panose="020B0604020202020204" pitchFamily="34" charset="0"/>
                <a:cs typeface="Arial" panose="020B0604020202020204" pitchFamily="34" charset="0"/>
              </a:rPr>
              <a:t>человек, не осмыслив одну тему, переходит к потреблению другой.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3400" i="1" dirty="0">
                <a:latin typeface="Arial" panose="020B0604020202020204" pitchFamily="34" charset="0"/>
                <a:cs typeface="Arial" panose="020B0604020202020204" pitchFamily="34" charset="0"/>
              </a:rPr>
              <a:t>Мир обладателя клипового мышления превращается в калейдоскоп осколков информации </a:t>
            </a:r>
            <a:r>
              <a:rPr lang="ru-RU" sz="3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и разрозненных фактов.</a:t>
            </a:r>
            <a:endParaRPr lang="ru-RU" sz="3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87449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1520" y="116632"/>
            <a:ext cx="8712968" cy="6624736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3400" i="1" dirty="0">
                <a:latin typeface="Arial" panose="020B0604020202020204" pitchFamily="34" charset="0"/>
                <a:cs typeface="Arial" panose="020B0604020202020204" pitchFamily="34" charset="0"/>
              </a:rPr>
              <a:t>Считается, что за последний век скорость изменений вокруг человека увеличилась в 50 раз.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3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Дети и молодежь</a:t>
            </a:r>
            <a:r>
              <a:rPr lang="ru-RU" sz="3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3400" i="1" dirty="0">
                <a:latin typeface="Arial" panose="020B0604020202020204" pitchFamily="34" charset="0"/>
                <a:cs typeface="Arial" panose="020B0604020202020204" pitchFamily="34" charset="0"/>
              </a:rPr>
              <a:t>выросшие в эпоху высоких технологий, по-другому смотрят на мир.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Они </a:t>
            </a:r>
            <a:r>
              <a:rPr lang="ru-RU" sz="3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не </a:t>
            </a:r>
            <a:r>
              <a:rPr lang="ru-RU" sz="3400" b="1" i="1" dirty="0">
                <a:latin typeface="Arial" panose="020B0604020202020204" pitchFamily="34" charset="0"/>
                <a:cs typeface="Arial" panose="020B0604020202020204" pitchFamily="34" charset="0"/>
              </a:rPr>
              <a:t>читают книг</a:t>
            </a:r>
            <a:r>
              <a:rPr lang="ru-RU" sz="3400" i="1" dirty="0">
                <a:latin typeface="Arial" panose="020B0604020202020204" pitchFamily="34" charset="0"/>
                <a:cs typeface="Arial" panose="020B0604020202020204" pitchFamily="34" charset="0"/>
              </a:rPr>
              <a:t>. Их </a:t>
            </a:r>
            <a:r>
              <a:rPr lang="ru-RU" sz="3400" b="1" i="1" dirty="0">
                <a:latin typeface="Arial" panose="020B0604020202020204" pitchFamily="34" charset="0"/>
                <a:cs typeface="Arial" panose="020B0604020202020204" pitchFamily="34" charset="0"/>
              </a:rPr>
              <a:t>восприятие - не последовательное и не текстовое</a:t>
            </a:r>
            <a:r>
              <a:rPr lang="ru-RU" sz="3400" i="1" dirty="0">
                <a:latin typeface="Arial" panose="020B0604020202020204" pitchFamily="34" charset="0"/>
                <a:cs typeface="Arial" panose="020B0604020202020204" pitchFamily="34" charset="0"/>
              </a:rPr>
              <a:t>. Они видят картинку в целом и воспринимают информацию по принципу клипа. </a:t>
            </a:r>
            <a:r>
              <a:rPr lang="ru-RU" sz="3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Т.е. очень </a:t>
            </a:r>
            <a:r>
              <a:rPr lang="ru-RU" sz="3400" i="1" dirty="0">
                <a:latin typeface="Arial" panose="020B0604020202020204" pitchFamily="34" charset="0"/>
                <a:cs typeface="Arial" panose="020B0604020202020204" pitchFamily="34" charset="0"/>
              </a:rPr>
              <a:t>быстро и в другом объеме.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587449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0"/>
            <a:ext cx="8964488" cy="6741368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31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Проводили эксперимент.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1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Ребенок играет в компьютерную игру. Периодически ему дается инструкция на следующий шаг, почти на три страницы текста. Рядом сидит взрослый, который, быстро все это читает. Но он успевает прочитать только полстраницы, а ребенок уже обработал всю информацию и делал следующий ход.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1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Когда у детей в ходе эксперимента спрашивали, как они так быстро читают, то они отвечали, что не читали весь материал. Они </a:t>
            </a:r>
            <a:r>
              <a:rPr lang="ru-RU" sz="3100" b="1" i="1" u="sng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искали ключевые моменты</a:t>
            </a:r>
            <a:r>
              <a:rPr lang="ru-RU" sz="31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которые давали им знать, как поступить.</a:t>
            </a:r>
            <a:endParaRPr lang="ru-RU" sz="3100" i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87449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E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4" y="44624"/>
            <a:ext cx="8928992" cy="6696744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31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Еще эксперимент.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1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Детям </a:t>
            </a:r>
            <a:r>
              <a:rPr lang="ru-RU" sz="3100" i="1" dirty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3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долю секунды </a:t>
            </a:r>
            <a:r>
              <a:rPr lang="ru-RU" sz="3100" i="1" dirty="0">
                <a:latin typeface="Arial" panose="020B0604020202020204" pitchFamily="34" charset="0"/>
                <a:cs typeface="Arial" panose="020B0604020202020204" pitchFamily="34" charset="0"/>
              </a:rPr>
              <a:t>показывали картинку. </a:t>
            </a:r>
            <a:r>
              <a:rPr lang="ru-RU" sz="31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 они описывали ее так: кто-то поднял что-то на кого-то. На картинке была </a:t>
            </a:r>
            <a:r>
              <a:rPr lang="ru-RU" sz="3100" i="1" u="sng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лисица, которая стояла на задних лапах, а в передней держала сачок и замахивалась на бабочку</a:t>
            </a:r>
            <a:r>
              <a:rPr lang="ru-RU" sz="310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Вопрос в том, нужны ли были детям эти подробности, или для задачи, которую они решали, было достаточно, что «кто-то поднял что-то на кого-то». Сейчас темп поступления информации такой, что для многих задач детали не нужны. Нужен только общий рисунок.</a:t>
            </a:r>
          </a:p>
        </p:txBody>
      </p:sp>
    </p:spTree>
    <p:extLst>
      <p:ext uri="{BB962C8B-B14F-4D97-AF65-F5344CB8AC3E}">
        <p14:creationId xmlns:p14="http://schemas.microsoft.com/office/powerpoint/2010/main" xmlns="" val="33587449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3711</TotalTime>
  <Words>1754</Words>
  <Application>Microsoft Office PowerPoint</Application>
  <PresentationFormat>Экран (4:3)</PresentationFormat>
  <Paragraphs>97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КЛИПОВОЕ МЫШЛЕНИЕ  </vt:lpstr>
      <vt:lpstr>Клиповое мышление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Стив Джобс</vt:lpstr>
      <vt:lpstr>Билл Гейтс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Клиповое мышление и функциональная неграмотность</dc:title>
  <dc:creator>Павлова Галина Алексеевна</dc:creator>
  <cp:lastModifiedBy>123</cp:lastModifiedBy>
  <cp:revision>157</cp:revision>
  <dcterms:created xsi:type="dcterms:W3CDTF">2016-12-13T09:56:43Z</dcterms:created>
  <dcterms:modified xsi:type="dcterms:W3CDTF">2021-06-13T18:06:05Z</dcterms:modified>
</cp:coreProperties>
</file>