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60" r:id="rId4"/>
    <p:sldId id="261" r:id="rId5"/>
    <p:sldId id="259" r:id="rId6"/>
    <p:sldId id="262" r:id="rId7"/>
    <p:sldId id="263" r:id="rId8"/>
    <p:sldId id="267" r:id="rId9"/>
    <p:sldId id="266" r:id="rId10"/>
    <p:sldId id="265" r:id="rId11"/>
    <p:sldId id="274" r:id="rId12"/>
    <p:sldId id="285" r:id="rId13"/>
    <p:sldId id="288" r:id="rId14"/>
    <p:sldId id="284" r:id="rId15"/>
    <p:sldId id="283" r:id="rId16"/>
    <p:sldId id="290" r:id="rId17"/>
    <p:sldId id="287" r:id="rId18"/>
    <p:sldId id="264" r:id="rId19"/>
    <p:sldId id="278" r:id="rId20"/>
    <p:sldId id="26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C:\Рабочий стол\LEGO 2018-2019 гг\схемы\681febfb71bf2f62e2c7be72697a129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143000" y="-1143000"/>
            <a:ext cx="6857999" cy="9144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7161" y="3933056"/>
            <a:ext cx="7772400" cy="187220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i="1" dirty="0" smtClean="0">
                <a:solidFill>
                  <a:srgbClr val="002060"/>
                </a:solidFill>
              </a:rPr>
              <a:t>Воспитатель МАОУ ДОД детский сад «Сказка» </a:t>
            </a:r>
            <a:br>
              <a:rPr lang="ru-RU" sz="2000" i="1" dirty="0" smtClean="0">
                <a:solidFill>
                  <a:srgbClr val="002060"/>
                </a:solidFill>
              </a:rPr>
            </a:br>
            <a:r>
              <a:rPr lang="ru-RU" sz="2000" i="1" dirty="0" smtClean="0">
                <a:solidFill>
                  <a:srgbClr val="002060"/>
                </a:solidFill>
              </a:rPr>
              <a:t>корпус «Звёздочка»  Плоскова И.Н.  </a:t>
            </a:r>
            <a:br>
              <a:rPr lang="ru-RU" sz="2000" i="1" dirty="0" smtClean="0">
                <a:solidFill>
                  <a:srgbClr val="002060"/>
                </a:solidFill>
              </a:rPr>
            </a:br>
            <a:r>
              <a:rPr lang="ru-RU" sz="2000" i="1" dirty="0" smtClean="0">
                <a:solidFill>
                  <a:srgbClr val="002060"/>
                </a:solidFill>
              </a:rPr>
              <a:t/>
            </a:r>
            <a:br>
              <a:rPr lang="ru-RU" sz="2000" i="1" dirty="0" smtClean="0">
                <a:solidFill>
                  <a:srgbClr val="002060"/>
                </a:solidFill>
              </a:rPr>
            </a:br>
            <a:r>
              <a:rPr lang="ru-RU" sz="2000" i="1" dirty="0" smtClean="0">
                <a:solidFill>
                  <a:srgbClr val="002060"/>
                </a:solidFill>
              </a:rPr>
              <a:t/>
            </a:r>
            <a:br>
              <a:rPr lang="ru-RU" sz="2000" i="1" dirty="0" smtClean="0">
                <a:solidFill>
                  <a:srgbClr val="002060"/>
                </a:solidFill>
              </a:rPr>
            </a:br>
            <a:r>
              <a:rPr lang="ru-RU" sz="2000" i="1" dirty="0" smtClean="0">
                <a:solidFill>
                  <a:srgbClr val="002060"/>
                </a:solidFill>
              </a:rPr>
              <a:t/>
            </a:r>
            <a:br>
              <a:rPr lang="ru-RU" sz="2000" i="1" dirty="0" smtClean="0">
                <a:solidFill>
                  <a:srgbClr val="002060"/>
                </a:solidFill>
              </a:rPr>
            </a:br>
            <a:r>
              <a:rPr lang="ru-RU" sz="2000" i="1" dirty="0" smtClean="0">
                <a:solidFill>
                  <a:srgbClr val="002060"/>
                </a:solidFill>
              </a:rPr>
              <a:t/>
            </a:r>
            <a:br>
              <a:rPr lang="ru-RU" sz="2000" i="1" dirty="0" smtClean="0">
                <a:solidFill>
                  <a:srgbClr val="002060"/>
                </a:solidFill>
              </a:rPr>
            </a:br>
            <a:r>
              <a:rPr lang="ru-RU" sz="2000" i="1" dirty="0" smtClean="0">
                <a:solidFill>
                  <a:srgbClr val="002060"/>
                </a:solidFill>
              </a:rPr>
              <a:t>Май  2021 г.</a:t>
            </a:r>
            <a:endParaRPr lang="ru-RU" sz="2000" i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1340768"/>
            <a:ext cx="6800800" cy="2448272"/>
          </a:xfrm>
        </p:spPr>
        <p:txBody>
          <a:bodyPr>
            <a:noAutofit/>
          </a:bodyPr>
          <a:lstStyle/>
          <a:p>
            <a:pPr algn="ctr"/>
            <a:r>
              <a:rPr lang="ru-RU" sz="2400" i="1" dirty="0" smtClean="0">
                <a:solidFill>
                  <a:srgbClr val="002060"/>
                </a:solidFill>
                <a:latin typeface="Arial Black" pitchFamily="34" charset="0"/>
              </a:rPr>
              <a:t>Отчет по теме самообразования </a:t>
            </a:r>
            <a:r>
              <a:rPr lang="ru-RU" sz="2800" i="1" dirty="0" smtClean="0">
                <a:solidFill>
                  <a:srgbClr val="C00000"/>
                </a:solidFill>
                <a:latin typeface="Arial Black" pitchFamily="34" charset="0"/>
              </a:rPr>
              <a:t>«Конструирование  как средство развития речи  у детей младшего дошкольного возраста»</a:t>
            </a:r>
            <a:endParaRPr lang="ru-RU" sz="2800" i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59832" y="6237312"/>
            <a:ext cx="29523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32040" y="3861048"/>
            <a:ext cx="31683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0186920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8" y="-1"/>
            <a:ext cx="9134012" cy="69382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877272"/>
            <a:ext cx="7772400" cy="50405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Дом или теремок?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2657"/>
            <a:ext cx="7772400" cy="2376264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5. Конструирование по замыслу: ребенок сам вправе решать, что и каким образом он будет конструировать. Применяется на занятиях по закрепления звука в свободной речи.</a:t>
            </a:r>
          </a:p>
          <a:p>
            <a:endParaRPr lang="ru-RU" dirty="0"/>
          </a:p>
        </p:txBody>
      </p:sp>
      <p:pic>
        <p:nvPicPr>
          <p:cNvPr id="2050" name="Picture 2" descr="C:\Users\1\Saved Games\Desktop\IMG_20201123_08351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780928"/>
            <a:ext cx="3629025" cy="3200400"/>
          </a:xfrm>
          <a:prstGeom prst="rect">
            <a:avLst/>
          </a:prstGeom>
          <a:noFill/>
        </p:spPr>
      </p:pic>
      <p:pic>
        <p:nvPicPr>
          <p:cNvPr id="4" name="Picture 2" descr="C:\Users\1\Saved Games\Desktop\IMG_20201210_0846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564904"/>
            <a:ext cx="4267200" cy="2895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166054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8" y="-1"/>
            <a:ext cx="9134012" cy="69382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60648"/>
            <a:ext cx="7772400" cy="6192688"/>
          </a:xfrm>
        </p:spPr>
        <p:txBody>
          <a:bodyPr>
            <a:normAutofit fontScale="62500" lnSpcReduction="20000"/>
          </a:bodyPr>
          <a:lstStyle/>
          <a:p>
            <a:pPr algn="ctr"/>
            <a:r>
              <a:rPr lang="ru-RU" sz="3800" b="1" i="1" dirty="0" smtClean="0">
                <a:solidFill>
                  <a:srgbClr val="C00000"/>
                </a:solidFill>
              </a:rPr>
              <a:t>Выделяются два типа конструирования: техническое и художественное.</a:t>
            </a:r>
          </a:p>
          <a:p>
            <a:pPr algn="just"/>
            <a:r>
              <a:rPr lang="ru-RU" sz="3800" b="1" dirty="0" smtClean="0">
                <a:solidFill>
                  <a:srgbClr val="002060"/>
                </a:solidFill>
              </a:rPr>
              <a:t> В техническом дети в основном отображают существующие объекты, а также придумывают конструкции по ассоциации с образами из сказок, фильмов. При этом они моделируют их основные структурные и функциональные признаки: здание с крышей, окнами, дверью; корабль с палубой, кормой, штурвалом и т.п. </a:t>
            </a:r>
          </a:p>
          <a:p>
            <a:pPr algn="just"/>
            <a:r>
              <a:rPr lang="ru-RU" sz="3800" b="1" dirty="0" smtClean="0">
                <a:solidFill>
                  <a:srgbClr val="002060"/>
                </a:solidFill>
              </a:rPr>
              <a:t>К техническому относятся: конструирование из строительного материала (деревянные детали геометрической формы); из деталей конструкторов, из крупных модулей. </a:t>
            </a:r>
          </a:p>
          <a:p>
            <a:pPr algn="just"/>
            <a:r>
              <a:rPr lang="ru-RU" sz="3800" b="1" dirty="0" smtClean="0">
                <a:solidFill>
                  <a:srgbClr val="002060"/>
                </a:solidFill>
              </a:rPr>
              <a:t>К художественному относятся конструирование из бумаги и из природного материала, что позволяет не столько отображать структуру образца, сколько выразить отношение к ним, передать характер, используя приемы «нарушение» пропорций, цвет, фактуру, форму. </a:t>
            </a:r>
          </a:p>
          <a:p>
            <a:endParaRPr lang="ru-RU" sz="2400" b="1" i="1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92.png"/>
          <p:cNvPicPr>
            <a:picLocks noChangeAspect="1"/>
          </p:cNvPicPr>
          <p:nvPr/>
        </p:nvPicPr>
        <p:blipFill>
          <a:blip r:embed="rId2" cstate="print"/>
          <a:srcRect l="1963"/>
          <a:stretch>
            <a:fillRect/>
          </a:stretch>
        </p:blipFill>
        <p:spPr>
          <a:xfrm>
            <a:off x="0" y="0"/>
            <a:ext cx="9144000" cy="318244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143000"/>
          </a:xfrm>
        </p:spPr>
        <p:txBody>
          <a:bodyPr>
            <a:noAutofit/>
          </a:bodyPr>
          <a:lstStyle/>
          <a:p>
            <a:r>
              <a:rPr lang="uk-UA" sz="2400" b="1" dirty="0" err="1" smtClean="0">
                <a:solidFill>
                  <a:srgbClr val="C00000"/>
                </a:solidFill>
                <a:latin typeface="Arial Black" pitchFamily="34" charset="0"/>
              </a:rPr>
              <a:t>Реализация</a:t>
            </a:r>
            <a:r>
              <a:rPr lang="uk-UA" sz="2400" b="1" dirty="0" smtClean="0">
                <a:solidFill>
                  <a:srgbClr val="C00000"/>
                </a:solidFill>
                <a:latin typeface="Arial Black" pitchFamily="34" charset="0"/>
              </a:rPr>
              <a:t>  </a:t>
            </a:r>
            <a:r>
              <a:rPr lang="uk-UA" sz="2400" b="1" dirty="0" err="1" smtClean="0">
                <a:solidFill>
                  <a:srgbClr val="C00000"/>
                </a:solidFill>
                <a:latin typeface="Arial Black" pitchFamily="34" charset="0"/>
              </a:rPr>
              <a:t>темы</a:t>
            </a:r>
            <a:r>
              <a:rPr lang="uk-UA" sz="2400" b="1" dirty="0" smtClean="0">
                <a:solidFill>
                  <a:srgbClr val="C00000"/>
                </a:solidFill>
                <a:latin typeface="Arial Black" pitchFamily="34" charset="0"/>
              </a:rPr>
              <a:t>   самообразования </a:t>
            </a:r>
            <a:br>
              <a:rPr lang="uk-UA" sz="2400" b="1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uk-UA" sz="2400" b="1" dirty="0" smtClean="0">
                <a:solidFill>
                  <a:srgbClr val="C00000"/>
                </a:solidFill>
                <a:latin typeface="Arial Black" pitchFamily="34" charset="0"/>
              </a:rPr>
              <a:t> через  </a:t>
            </a:r>
            <a:r>
              <a:rPr lang="uk-UA" sz="2400" b="1" dirty="0" err="1" smtClean="0">
                <a:solidFill>
                  <a:srgbClr val="C00000"/>
                </a:solidFill>
                <a:latin typeface="Arial Black" pitchFamily="34" charset="0"/>
              </a:rPr>
              <a:t>работу</a:t>
            </a:r>
            <a:r>
              <a:rPr lang="uk-UA" sz="2400" b="1" dirty="0" smtClean="0">
                <a:solidFill>
                  <a:srgbClr val="C00000"/>
                </a:solidFill>
                <a:latin typeface="Arial Black" pitchFamily="34" charset="0"/>
              </a:rPr>
              <a:t> кружка </a:t>
            </a:r>
            <a:r>
              <a:rPr lang="uk-UA" sz="2400" b="1" dirty="0" err="1" smtClean="0">
                <a:solidFill>
                  <a:srgbClr val="C00000"/>
                </a:solidFill>
                <a:latin typeface="Arial Black" pitchFamily="34" charset="0"/>
              </a:rPr>
              <a:t>“Волшебная</a:t>
            </a:r>
            <a:r>
              <a:rPr lang="uk-UA" sz="2400" b="1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uk-UA" sz="2400" b="1" dirty="0" err="1" smtClean="0">
                <a:solidFill>
                  <a:srgbClr val="C00000"/>
                </a:solidFill>
                <a:latin typeface="Arial Black" pitchFamily="34" charset="0"/>
              </a:rPr>
              <a:t>бумага”</a:t>
            </a:r>
            <a:r>
              <a:rPr lang="uk-UA" sz="2400" b="1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br>
              <a:rPr lang="uk-UA" sz="2400" b="1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uk-UA" sz="2400" b="1" dirty="0" smtClean="0">
                <a:solidFill>
                  <a:srgbClr val="C00000"/>
                </a:solidFill>
                <a:latin typeface="Arial Black" pitchFamily="34" charset="0"/>
              </a:rPr>
              <a:t>в </a:t>
            </a:r>
            <a:r>
              <a:rPr lang="uk-UA" sz="2400" b="1" dirty="0" err="1" smtClean="0">
                <a:solidFill>
                  <a:srgbClr val="C00000"/>
                </a:solidFill>
                <a:latin typeface="Arial Black" pitchFamily="34" charset="0"/>
              </a:rPr>
              <a:t>первой</a:t>
            </a:r>
            <a:r>
              <a:rPr lang="uk-UA" sz="2400" b="1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uk-UA" sz="2400" b="1" dirty="0" err="1" smtClean="0">
                <a:solidFill>
                  <a:srgbClr val="C00000"/>
                </a:solidFill>
                <a:latin typeface="Arial Black" pitchFamily="34" charset="0"/>
              </a:rPr>
              <a:t>младшей</a:t>
            </a:r>
            <a:r>
              <a:rPr lang="uk-UA" sz="2400" b="1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uk-UA" sz="2400" b="1" dirty="0" err="1" smtClean="0">
                <a:solidFill>
                  <a:srgbClr val="C00000"/>
                </a:solidFill>
                <a:latin typeface="Arial Black" pitchFamily="34" charset="0"/>
              </a:rPr>
              <a:t>группе</a:t>
            </a:r>
            <a:r>
              <a:rPr lang="uk-UA" sz="2400" b="1" dirty="0" smtClean="0">
                <a:solidFill>
                  <a:srgbClr val="C00000"/>
                </a:solidFill>
                <a:latin typeface="Arial Black" pitchFamily="34" charset="0"/>
              </a:rPr>
              <a:t> </a:t>
            </a:r>
            <a:r>
              <a:rPr lang="uk-UA" sz="2400" b="1" dirty="0" err="1" smtClean="0">
                <a:solidFill>
                  <a:srgbClr val="C00000"/>
                </a:solidFill>
                <a:latin typeface="Arial Black" pitchFamily="34" charset="0"/>
              </a:rPr>
              <a:t>“Кузнечики”</a:t>
            </a:r>
            <a:r>
              <a:rPr lang="uk-UA" sz="2400" b="1" dirty="0" smtClean="0">
                <a:solidFill>
                  <a:srgbClr val="C00000"/>
                </a:solidFill>
                <a:latin typeface="Arial Black" pitchFamily="34" charset="0"/>
              </a:rPr>
              <a:t>  </a:t>
            </a:r>
            <a:br>
              <a:rPr lang="uk-UA" sz="2400" b="1" dirty="0" smtClean="0">
                <a:solidFill>
                  <a:srgbClr val="C00000"/>
                </a:solidFill>
                <a:latin typeface="Arial Black" pitchFamily="34" charset="0"/>
              </a:rPr>
            </a:br>
            <a:r>
              <a:rPr lang="uk-UA" sz="2400" b="1" dirty="0" smtClean="0">
                <a:solidFill>
                  <a:srgbClr val="C00000"/>
                </a:solidFill>
                <a:latin typeface="Arial Black" pitchFamily="34" charset="0"/>
              </a:rPr>
              <a:t>(январь-апрель 2021 </a:t>
            </a:r>
            <a:r>
              <a:rPr lang="uk-UA" sz="2400" b="1" dirty="0" err="1" smtClean="0">
                <a:solidFill>
                  <a:srgbClr val="C00000"/>
                </a:solidFill>
                <a:latin typeface="Arial Black" pitchFamily="34" charset="0"/>
              </a:rPr>
              <a:t>года</a:t>
            </a:r>
            <a:r>
              <a:rPr lang="uk-UA" sz="2400" b="1" dirty="0" smtClean="0">
                <a:solidFill>
                  <a:srgbClr val="C00000"/>
                </a:solidFill>
                <a:latin typeface="Arial Black" pitchFamily="34" charset="0"/>
              </a:rPr>
              <a:t>) </a:t>
            </a:r>
            <a:endParaRPr lang="uk-UA" sz="2400" b="1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5" name="Місце для вмісту 4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34523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i="1" dirty="0" smtClean="0"/>
              <a:t>       Цель программы кружка:</a:t>
            </a:r>
            <a:r>
              <a:rPr lang="ru-RU" sz="2400" dirty="0" smtClean="0"/>
              <a:t> развитие ручной умелости у детей через укрепление мелкой моторики пальцев рук и организацию совместного изобразительного творчества детей и взрослых. Расширение программы по изобразительной деятельности по направлению аппликации. </a:t>
            </a:r>
          </a:p>
          <a:p>
            <a:pPr>
              <a:buNone/>
            </a:pPr>
            <a:r>
              <a:rPr lang="ru-RU" sz="2400" b="1" i="1" dirty="0" smtClean="0"/>
              <a:t>        Аппликация (техника бумажная пластика)</a:t>
            </a:r>
            <a:r>
              <a:rPr lang="ru-RU" sz="2400" b="1" dirty="0" smtClean="0"/>
              <a:t> – это синтез разных видов изобразительной деятельности: лепки, аппликации, рисования, конструирования из бумаги.</a:t>
            </a:r>
            <a:endParaRPr lang="uk-UA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Основные задачи: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6712"/>
            <a:ext cx="8435280" cy="5289451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>Развивать  умения передавать простейший образ предметов, явлений окружающего мира посредством объемной аппликации;</a:t>
            </a:r>
          </a:p>
          <a:p>
            <a:pPr lvl="0"/>
            <a:r>
              <a:rPr lang="ru-RU" sz="2000" b="1" dirty="0" smtClean="0"/>
              <a:t>Расширить  умения  использовать   различные  приемы  в аппликационной технике:  «бумажная пластика» (обрывание, </a:t>
            </a:r>
            <a:r>
              <a:rPr lang="ru-RU" sz="2000" b="1" dirty="0" err="1" smtClean="0"/>
              <a:t>сминание</a:t>
            </a:r>
            <a:r>
              <a:rPr lang="ru-RU" sz="2000" b="1" dirty="0" smtClean="0"/>
              <a:t>, скатывание в комок), приклеивание  деталей, присоединяя одну к другой, использование  различных  материалов  (бумагу, салфетки, ватные диски, природный материал). </a:t>
            </a:r>
          </a:p>
          <a:p>
            <a:pPr lvl="0"/>
            <a:r>
              <a:rPr lang="ru-RU" sz="2000" b="1" dirty="0" smtClean="0"/>
              <a:t>научить работать на заданном пространстве (накопление элементарного опыта в составлении композиции);</a:t>
            </a:r>
          </a:p>
          <a:p>
            <a:pPr lvl="0"/>
            <a:r>
              <a:rPr lang="ru-RU" sz="2000" b="1" dirty="0" smtClean="0"/>
              <a:t>обогатить  сенсорные  впечатления  (на уровне ощущений ребенок познает фактуру, плотность, цвет материала);</a:t>
            </a:r>
          </a:p>
          <a:p>
            <a:pPr lvl="0"/>
            <a:r>
              <a:rPr lang="ru-RU" sz="2000" b="1" dirty="0" smtClean="0"/>
              <a:t>развить  мелкую  моторику, координацию движений рук, глазомер;</a:t>
            </a:r>
          </a:p>
          <a:p>
            <a:pPr lvl="0"/>
            <a:r>
              <a:rPr lang="ru-RU" sz="2000" b="1" dirty="0" smtClean="0"/>
              <a:t>развить  навыки связной монологической речи, учить описывать создаваемое изображение; </a:t>
            </a:r>
          </a:p>
          <a:p>
            <a:pPr lvl="0"/>
            <a:r>
              <a:rPr lang="ru-RU" sz="2000" b="1" dirty="0" smtClean="0"/>
              <a:t>развить  творческую  фантазию, эстетическое  и цветовое  восприятие;</a:t>
            </a:r>
          </a:p>
          <a:p>
            <a:r>
              <a:rPr lang="ru-RU" sz="2000" b="1" dirty="0" smtClean="0"/>
              <a:t>сформировать желание участвовать в создании индивидуальных и коллективных работах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92.png"/>
          <p:cNvPicPr>
            <a:picLocks noChangeAspect="1"/>
          </p:cNvPicPr>
          <p:nvPr/>
        </p:nvPicPr>
        <p:blipFill>
          <a:blip r:embed="rId2" cstate="print"/>
          <a:srcRect l="1963"/>
          <a:stretch>
            <a:fillRect/>
          </a:stretch>
        </p:blipFill>
        <p:spPr>
          <a:xfrm>
            <a:off x="0" y="0"/>
            <a:ext cx="9144000" cy="1916832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791072"/>
          </a:xfrm>
        </p:spPr>
        <p:txBody>
          <a:bodyPr>
            <a:normAutofit/>
          </a:bodyPr>
          <a:lstStyle/>
          <a:p>
            <a:pPr algn="l"/>
            <a:r>
              <a:rPr lang="uk-UA" sz="2800" b="1" dirty="0" smtClean="0">
                <a:solidFill>
                  <a:srgbClr val="C00000"/>
                </a:solidFill>
              </a:rPr>
              <a:t>               Тематические  аппликации:</a:t>
            </a:r>
            <a:br>
              <a:rPr lang="uk-UA" sz="2800" b="1" dirty="0" smtClean="0">
                <a:solidFill>
                  <a:srgbClr val="C00000"/>
                </a:solidFill>
              </a:rPr>
            </a:br>
            <a:r>
              <a:rPr lang="uk-UA" sz="2800" b="1" dirty="0" smtClean="0">
                <a:solidFill>
                  <a:srgbClr val="C00000"/>
                </a:solidFill>
              </a:rPr>
              <a:t>                             </a:t>
            </a:r>
            <a:endParaRPr lang="uk-UA" sz="2800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1\Saved Games\Desktop\фото кружка\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132856"/>
            <a:ext cx="3787147" cy="284036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67944" y="3861048"/>
            <a:ext cx="3799656" cy="2764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 descr="C:\Users\1\Saved Games\Desktop\фото кружка\IMG_20210419_16343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692696"/>
            <a:ext cx="2664296" cy="31559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92.png"/>
          <p:cNvPicPr>
            <a:picLocks noChangeAspect="1"/>
          </p:cNvPicPr>
          <p:nvPr/>
        </p:nvPicPr>
        <p:blipFill>
          <a:blip r:embed="rId2" cstate="print"/>
          <a:srcRect l="1963"/>
          <a:stretch>
            <a:fillRect/>
          </a:stretch>
        </p:blipFill>
        <p:spPr>
          <a:xfrm>
            <a:off x="0" y="0"/>
            <a:ext cx="9144000" cy="318244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143000"/>
          </a:xfrm>
        </p:spPr>
        <p:txBody>
          <a:bodyPr/>
          <a:lstStyle/>
          <a:p>
            <a:r>
              <a:rPr lang="uk-UA" dirty="0" smtClean="0"/>
              <a:t> </a:t>
            </a:r>
            <a:endParaRPr lang="uk-UA" dirty="0"/>
          </a:p>
        </p:txBody>
      </p:sp>
      <p:pic>
        <p:nvPicPr>
          <p:cNvPr id="2050" name="Picture 2" descr="C:\Users\1\Saved Games\Desktop\фото кружка\IMG_20210426_16383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645024"/>
            <a:ext cx="3456384" cy="2970192"/>
          </a:xfrm>
          <a:prstGeom prst="rect">
            <a:avLst/>
          </a:prstGeom>
          <a:noFill/>
        </p:spPr>
      </p:pic>
      <p:pic>
        <p:nvPicPr>
          <p:cNvPr id="2051" name="Picture 3" descr="C:\Users\1\Saved Games\Desktop\фото кружка\IMG_20210315_1640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557222"/>
            <a:ext cx="3888432" cy="2794811"/>
          </a:xfrm>
          <a:prstGeom prst="rect">
            <a:avLst/>
          </a:prstGeom>
          <a:noFill/>
        </p:spPr>
      </p:pic>
      <p:pic>
        <p:nvPicPr>
          <p:cNvPr id="2052" name="Picture 4" descr="C:\Users\1\Saved Games\Desktop\фото кружка\IMG_20210220_15403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5896" y="404664"/>
            <a:ext cx="2808312" cy="3418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92.png"/>
          <p:cNvPicPr>
            <a:picLocks noChangeAspect="1"/>
          </p:cNvPicPr>
          <p:nvPr/>
        </p:nvPicPr>
        <p:blipFill>
          <a:blip r:embed="rId2" cstate="print"/>
          <a:srcRect l="1963"/>
          <a:stretch>
            <a:fillRect/>
          </a:stretch>
        </p:blipFill>
        <p:spPr>
          <a:xfrm>
            <a:off x="0" y="0"/>
            <a:ext cx="9144000" cy="3182444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3"/>
            <a:ext cx="7772400" cy="1728192"/>
          </a:xfrm>
        </p:spPr>
        <p:txBody>
          <a:bodyPr>
            <a:noAutofit/>
          </a:bodyPr>
          <a:lstStyle/>
          <a:p>
            <a:r>
              <a:rPr lang="uk-UA" sz="2400" b="1" smtClean="0">
                <a:latin typeface="Arial Black" pitchFamily="34" charset="0"/>
              </a:rPr>
              <a:t>Участие в  муниципальном  конкурсе  </a:t>
            </a:r>
            <a:br>
              <a:rPr lang="uk-UA" sz="2400" b="1" smtClean="0">
                <a:latin typeface="Arial Black" pitchFamily="34" charset="0"/>
              </a:rPr>
            </a:br>
            <a:r>
              <a:rPr lang="uk-UA" sz="2400" b="1" smtClean="0">
                <a:latin typeface="Arial Black" pitchFamily="34" charset="0"/>
              </a:rPr>
              <a:t> к юбилею Омутинского  района</a:t>
            </a:r>
            <a:br>
              <a:rPr lang="uk-UA" sz="2400" b="1" smtClean="0">
                <a:latin typeface="Arial Black" pitchFamily="34" charset="0"/>
              </a:rPr>
            </a:br>
            <a:r>
              <a:rPr lang="uk-UA" sz="2400" b="1" smtClean="0">
                <a:latin typeface="Arial Black" pitchFamily="34" charset="0"/>
              </a:rPr>
              <a:t> “Моя малая Родина”   </a:t>
            </a:r>
            <a:endParaRPr lang="uk-UA" sz="2400" b="1" dirty="0">
              <a:latin typeface="Arial Black" pitchFamily="34" charset="0"/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2987824" y="3212976"/>
            <a:ext cx="5680720" cy="2616696"/>
          </a:xfrm>
        </p:spPr>
        <p:txBody>
          <a:bodyPr>
            <a:normAutofit/>
          </a:bodyPr>
          <a:lstStyle/>
          <a:p>
            <a:pPr algn="r"/>
            <a:endParaRPr lang="ru-RU" sz="2800" b="1" dirty="0" smtClean="0">
              <a:solidFill>
                <a:schemeClr val="tx1"/>
              </a:solidFill>
              <a:latin typeface="Arial Black" pitchFamily="34" charset="0"/>
            </a:endParaRPr>
          </a:p>
          <a:p>
            <a:pPr algn="r"/>
            <a:r>
              <a:rPr lang="ru-RU" sz="2800" b="1" dirty="0" smtClean="0">
                <a:solidFill>
                  <a:schemeClr val="tx1"/>
                </a:solidFill>
                <a:latin typeface="Arial Black" pitchFamily="34" charset="0"/>
              </a:rPr>
              <a:t> </a:t>
            </a: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</a:rPr>
              <a:t>«Герб Омутинского района» выполнили  </a:t>
            </a:r>
            <a:r>
              <a:rPr lang="ru-RU" sz="2400" b="1" dirty="0" err="1" smtClean="0">
                <a:solidFill>
                  <a:schemeClr val="tx1"/>
                </a:solidFill>
                <a:latin typeface="Arial Black" pitchFamily="34" charset="0"/>
              </a:rPr>
              <a:t>Быструшкина</a:t>
            </a: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</a:rPr>
              <a:t> Марина и </a:t>
            </a:r>
            <a:r>
              <a:rPr lang="ru-RU" sz="2400" b="1" dirty="0" err="1" smtClean="0">
                <a:solidFill>
                  <a:schemeClr val="tx1"/>
                </a:solidFill>
                <a:latin typeface="Arial Black" pitchFamily="34" charset="0"/>
              </a:rPr>
              <a:t>Кармацких</a:t>
            </a:r>
            <a:r>
              <a:rPr lang="ru-RU" sz="2400" b="1" dirty="0" smtClean="0">
                <a:solidFill>
                  <a:schemeClr val="tx1"/>
                </a:solidFill>
                <a:latin typeface="Arial Black" pitchFamily="34" charset="0"/>
              </a:rPr>
              <a:t> Ева</a:t>
            </a:r>
            <a:endParaRPr lang="ru-RU" sz="2400" b="1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1026" name="Picture 2" descr="C:\Users\1\Saved Games\Desktop\IMG_20210511_084641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924944"/>
            <a:ext cx="3070225" cy="3344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91.png"/>
          <p:cNvPicPr>
            <a:picLocks noChangeAspect="1"/>
          </p:cNvPicPr>
          <p:nvPr/>
        </p:nvPicPr>
        <p:blipFill>
          <a:blip r:embed="rId2" cstate="print"/>
          <a:srcRect b="7292"/>
          <a:stretch>
            <a:fillRect/>
          </a:stretch>
        </p:blipFill>
        <p:spPr>
          <a:xfrm>
            <a:off x="0" y="4459818"/>
            <a:ext cx="9144000" cy="2398182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 </a:t>
            </a:r>
            <a:br>
              <a:rPr lang="ru-RU" sz="2400" dirty="0" smtClean="0"/>
            </a:br>
            <a:r>
              <a:rPr lang="ru-RU" sz="2400" b="1" dirty="0" smtClean="0"/>
              <a:t>Оценка достижения планируемых результатов реализации программы кружка </a:t>
            </a:r>
            <a:r>
              <a:rPr lang="ru-RU" sz="2400" b="1" dirty="0" smtClean="0"/>
              <a:t>проводилась  </a:t>
            </a:r>
            <a:r>
              <a:rPr lang="ru-RU" sz="2400" b="1" dirty="0" smtClean="0"/>
              <a:t>по диагностике:</a:t>
            </a:r>
            <a:endParaRPr lang="ru-RU" sz="24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67544" y="1340768"/>
          <a:ext cx="8229600" cy="29518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  <a:gridCol w="457200"/>
                <a:gridCol w="1371600"/>
              </a:tblGrid>
              <a:tr h="308654">
                <a:tc rowSpan="3">
                  <a:txBody>
                    <a:bodyPr/>
                    <a:lstStyle/>
                    <a:p>
                      <a:r>
                        <a:rPr lang="ru-RU" b="1" dirty="0" smtClean="0"/>
                        <a:t>Вид диагностики </a:t>
                      </a:r>
                      <a:endParaRPr lang="ru-RU" b="1" dirty="0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 компоненты </a:t>
                      </a:r>
                      <a:endParaRPr lang="ru-RU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Качество</a:t>
                      </a:r>
                      <a:r>
                        <a:rPr lang="ru-RU" b="1" baseline="0" dirty="0" smtClean="0"/>
                        <a:t> </a:t>
                      </a:r>
                      <a:endParaRPr lang="ru-RU" b="1" dirty="0"/>
                    </a:p>
                  </a:txBody>
                  <a:tcPr/>
                </a:tc>
              </a:tr>
              <a:tr h="12177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b="1" dirty="0" smtClean="0"/>
                        <a:t>Творческая активность и заинтересованность </a:t>
                      </a:r>
                      <a:endParaRPr lang="ru-RU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b="1" dirty="0" smtClean="0"/>
                        <a:t>Овладение приемами работы с</a:t>
                      </a:r>
                      <a:r>
                        <a:rPr lang="ru-RU" b="1" baseline="0" dirty="0" smtClean="0"/>
                        <a:t> бумагой </a:t>
                      </a:r>
                      <a:endParaRPr lang="ru-RU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b="1" dirty="0" smtClean="0"/>
                        <a:t>Развитие мелкой моторики </a:t>
                      </a:r>
                      <a:endParaRPr lang="ru-RU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b="1" dirty="0" smtClean="0"/>
                        <a:t>Речевое развитие </a:t>
                      </a:r>
                      <a:endParaRPr lang="ru-RU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1499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               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            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               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В                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</a:t>
                      </a:r>
                      <a:endParaRPr lang="ru-RU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0442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Первичная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       30</a:t>
                      </a:r>
                      <a:r>
                        <a:rPr lang="ru-RU" b="1" baseline="0" dirty="0" smtClean="0"/>
                        <a:t> </a:t>
                      </a:r>
                      <a:r>
                        <a:rPr lang="ru-RU" b="1" dirty="0" smtClean="0"/>
                        <a:t>%</a:t>
                      </a:r>
                      <a:endParaRPr lang="ru-RU" b="1" dirty="0"/>
                    </a:p>
                  </a:txBody>
                  <a:tcPr/>
                </a:tc>
              </a:tr>
              <a:tr h="304426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Итоговая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b="1" dirty="0" smtClean="0"/>
                        <a:t>        61 %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8" y="-1"/>
            <a:ext cx="9134012" cy="69382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260648"/>
            <a:ext cx="6192688" cy="3456384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</a:rPr>
              <a:t>Взаимодействие с родителями </a:t>
            </a:r>
            <a:endParaRPr lang="ru-RU" sz="2800" i="1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  Для достижения положительных результатов в развитии ребёнка невозможно ограничиться только работой, проводимой в стенах детского сада. Родители - самые заинтересованные и активные участники воспитательного процесса.  Первые примеры конструирования показывают именно родители, которые активно участвуют в выставках  ДОУ.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1" name="Picture 1" descr="IMG_20200921_0725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4077072"/>
            <a:ext cx="4495800" cy="225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IMG_20201123_09503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63680" y="764704"/>
            <a:ext cx="2880320" cy="2052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1\Saved Games\Desktop\IMG_20201211_08324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3717032"/>
            <a:ext cx="3285728" cy="24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8" y="-1"/>
            <a:ext cx="9134012" cy="69382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404664"/>
            <a:ext cx="7772400" cy="5832647"/>
          </a:xfrm>
        </p:spPr>
        <p:txBody>
          <a:bodyPr>
            <a:normAutofit fontScale="85000" lnSpcReduction="20000"/>
          </a:bodyPr>
          <a:lstStyle/>
          <a:p>
            <a:pPr algn="ctr"/>
            <a:endParaRPr lang="ru-RU" sz="28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Ожидаемый результат реализации темы самообразования:</a:t>
            </a:r>
          </a:p>
          <a:p>
            <a:r>
              <a:rPr lang="ru-RU" sz="2200" b="1" i="1" dirty="0" smtClean="0">
                <a:solidFill>
                  <a:srgbClr val="0070C0"/>
                </a:solidFill>
                <a:latin typeface="Arial Black" pitchFamily="34" charset="0"/>
                <a:cs typeface="Aharoni" pitchFamily="2" charset="-79"/>
              </a:rPr>
              <a:t>Важно отметить и то, что в процессе игры с конструктором ребенок развивает:</a:t>
            </a:r>
          </a:p>
          <a:p>
            <a:r>
              <a:rPr lang="ru-RU" sz="2200" b="1" i="1" dirty="0" smtClean="0">
                <a:solidFill>
                  <a:srgbClr val="0070C0"/>
                </a:solidFill>
                <a:latin typeface="Arial Black" pitchFamily="34" charset="0"/>
                <a:cs typeface="Aharoni" pitchFamily="2" charset="-79"/>
              </a:rPr>
              <a:t>– Мышление: умение сравнивать, обобщать, анализировать, классифицировать.</a:t>
            </a:r>
          </a:p>
          <a:p>
            <a:r>
              <a:rPr lang="ru-RU" sz="2200" b="1" i="1" dirty="0" smtClean="0">
                <a:solidFill>
                  <a:srgbClr val="0070C0"/>
                </a:solidFill>
                <a:latin typeface="Arial Black" pitchFamily="34" charset="0"/>
                <a:cs typeface="Aharoni" pitchFamily="2" charset="-79"/>
              </a:rPr>
              <a:t>– Концентрацию внимания.</a:t>
            </a:r>
          </a:p>
          <a:p>
            <a:r>
              <a:rPr lang="ru-RU" sz="2200" b="1" i="1" dirty="0" smtClean="0">
                <a:solidFill>
                  <a:srgbClr val="0070C0"/>
                </a:solidFill>
                <a:latin typeface="Arial Black" pitchFamily="34" charset="0"/>
                <a:cs typeface="Aharoni" pitchFamily="2" charset="-79"/>
              </a:rPr>
              <a:t>– Мелкую моторику.</a:t>
            </a:r>
          </a:p>
          <a:p>
            <a:r>
              <a:rPr lang="ru-RU" sz="2200" b="1" i="1" dirty="0" smtClean="0">
                <a:solidFill>
                  <a:srgbClr val="0070C0"/>
                </a:solidFill>
                <a:latin typeface="Arial Black" pitchFamily="34" charset="0"/>
                <a:cs typeface="Aharoni" pitchFamily="2" charset="-79"/>
              </a:rPr>
              <a:t>– Умение следовать образцу.</a:t>
            </a:r>
          </a:p>
          <a:p>
            <a:r>
              <a:rPr lang="ru-RU" sz="2200" b="1" i="1" dirty="0" smtClean="0">
                <a:solidFill>
                  <a:srgbClr val="0070C0"/>
                </a:solidFill>
                <a:latin typeface="Arial Black" pitchFamily="34" charset="0"/>
                <a:cs typeface="Aharoni" pitchFamily="2" charset="-79"/>
              </a:rPr>
              <a:t>– Пространственное воображение, способность видеть разные способы создания образов и построек.</a:t>
            </a:r>
          </a:p>
          <a:p>
            <a:r>
              <a:rPr lang="ru-RU" sz="2200" b="1" i="1" dirty="0" smtClean="0">
                <a:solidFill>
                  <a:srgbClr val="0070C0"/>
                </a:solidFill>
                <a:latin typeface="Arial Black" pitchFamily="34" charset="0"/>
                <a:cs typeface="Aharoni" pitchFamily="2" charset="-79"/>
              </a:rPr>
              <a:t>– Добиваясь определенного результата, ребенок развивает целенаправленность собственных действий.</a:t>
            </a:r>
            <a:r>
              <a:rPr lang="ru-RU" sz="2200" dirty="0" smtClean="0">
                <a:latin typeface="Arial Black" pitchFamily="34" charset="0"/>
                <a:cs typeface="Aharoni" pitchFamily="2" charset="-79"/>
              </a:rPr>
              <a:t> </a:t>
            </a:r>
          </a:p>
          <a:p>
            <a:pPr algn="ctr"/>
            <a:r>
              <a:rPr lang="ru-RU" sz="2200" b="1" i="1" dirty="0" smtClean="0">
                <a:solidFill>
                  <a:srgbClr val="C00000"/>
                </a:solidFill>
                <a:latin typeface="Arial Black" pitchFamily="34" charset="0"/>
                <a:cs typeface="Aharoni" pitchFamily="2" charset="-79"/>
              </a:rPr>
              <a:t>Для  отслеживания результатов работы с детьми проводится  диагностика два раза в год. </a:t>
            </a:r>
          </a:p>
          <a:p>
            <a:pPr algn="ctr"/>
            <a:r>
              <a:rPr lang="ru-RU" sz="2200" b="1" i="1" dirty="0" smtClean="0">
                <a:solidFill>
                  <a:srgbClr val="C00000"/>
                </a:solidFill>
                <a:latin typeface="Arial Black" pitchFamily="34" charset="0"/>
                <a:cs typeface="Aharoni" pitchFamily="2" charset="-79"/>
              </a:rPr>
              <a:t>Она  направлена на обследование уровня развития конструктивных  умений детей.</a:t>
            </a:r>
          </a:p>
          <a:p>
            <a:endParaRPr lang="ru-RU" b="1" i="1" dirty="0" smtClean="0">
              <a:solidFill>
                <a:srgbClr val="C00000"/>
              </a:solidFill>
            </a:endParaRPr>
          </a:p>
          <a:p>
            <a:endParaRPr lang="ru-RU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Saved Games\Desktop\4ibLyeyB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624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24745"/>
            <a:ext cx="7772400" cy="1512167"/>
          </a:xfrm>
        </p:spPr>
        <p:txBody>
          <a:bodyPr>
            <a:normAutofit fontScale="90000"/>
          </a:bodyPr>
          <a:lstStyle/>
          <a:p>
            <a:r>
              <a:rPr lang="ru-RU" sz="3100" b="1" u="sng" dirty="0" smtClean="0">
                <a:solidFill>
                  <a:srgbClr val="C00000"/>
                </a:solidFill>
              </a:rPr>
              <a:t>Цель:</a:t>
            </a:r>
            <a:br>
              <a:rPr lang="ru-RU" sz="3100" b="1" u="sng" dirty="0" smtClean="0">
                <a:solidFill>
                  <a:srgbClr val="C00000"/>
                </a:solidFill>
              </a:rPr>
            </a:br>
            <a:r>
              <a:rPr lang="ru-RU" sz="3100" dirty="0" smtClean="0">
                <a:solidFill>
                  <a:srgbClr val="C00000"/>
                </a:solidFill>
              </a:rPr>
              <a:t> </a:t>
            </a:r>
            <a:r>
              <a:rPr lang="ru-RU" sz="3100" b="1" i="1" dirty="0" smtClean="0">
                <a:solidFill>
                  <a:srgbClr val="C00000"/>
                </a:solidFill>
              </a:rPr>
              <a:t>Развитие речи   детей  младшего дошкольного возраста через конструктивную деятельность. </a:t>
            </a:r>
            <a:endParaRPr lang="ru-RU" sz="31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80928"/>
            <a:ext cx="6400800" cy="2857872"/>
          </a:xfrm>
        </p:spPr>
        <p:txBody>
          <a:bodyPr>
            <a:normAutofit/>
          </a:bodyPr>
          <a:lstStyle/>
          <a:p>
            <a:r>
              <a:rPr lang="ru-RU" sz="2000" b="1" u="sng" dirty="0" smtClean="0">
                <a:solidFill>
                  <a:srgbClr val="002060"/>
                </a:solidFill>
                <a:latin typeface="Arial Black" pitchFamily="34" charset="0"/>
              </a:rPr>
              <a:t>Задачи:</a:t>
            </a:r>
            <a:r>
              <a:rPr lang="ru-RU" sz="2000" dirty="0" smtClean="0">
                <a:solidFill>
                  <a:srgbClr val="002060"/>
                </a:solidFill>
              </a:rPr>
              <a:t> 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● Расширение словарного запаса, «</a:t>
            </a:r>
            <a:r>
              <a:rPr lang="ru-RU" sz="2000" dirty="0" err="1" smtClean="0">
                <a:solidFill>
                  <a:srgbClr val="002060"/>
                </a:solidFill>
                <a:latin typeface="Arial Black" pitchFamily="34" charset="0"/>
              </a:rPr>
              <a:t>опредмечивание</a:t>
            </a: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» словаря ;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● Развитие познавательной активности;</a:t>
            </a:r>
            <a:b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Arial Black" pitchFamily="34" charset="0"/>
              </a:rPr>
              <a:t>● Развитие зрительно-пространственной ориентации.</a:t>
            </a:r>
            <a:endParaRPr lang="ru-RU" sz="20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Saved Games\Desktop\4ibLyeyB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624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1196752"/>
            <a:ext cx="6768752" cy="3528391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/>
              <a:t>По итогам диагностики  (май 2021 года)   100% детей (12 человек)показали положительные результаты по различным  направлениям и 84% детей (10 человек)   показали высокий уровень развития мелкой моторики.  Причем это говорящие дети.  Таким образом,  конструктивная деятельность положительно влияет на развитие речи детей</a:t>
            </a:r>
            <a:r>
              <a:rPr lang="ru-RU" sz="2000" dirty="0" smtClean="0"/>
              <a:t>. </a:t>
            </a:r>
            <a:endParaRPr lang="ru-RU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8" y="-1"/>
            <a:ext cx="9134012" cy="69382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200" dirty="0" smtClean="0">
                <a:solidFill>
                  <a:srgbClr val="C00000"/>
                </a:solidFill>
                <a:latin typeface="Arial Black" pitchFamily="34" charset="0"/>
              </a:rPr>
              <a:t>Актуальность темы:</a:t>
            </a:r>
          </a:p>
          <a:p>
            <a:pPr algn="just"/>
            <a:r>
              <a:rPr lang="ru-RU" sz="1800" b="1" dirty="0" smtClean="0"/>
              <a:t>Конструирование  вносит разнообразие в жизнь ребенка в детском саду, дарит радость и является одним из самых эффективных способов воздействия на ребенка, в котором  наиболее ярко проявляется принцип обучения: учить играя. </a:t>
            </a:r>
          </a:p>
          <a:p>
            <a:pPr algn="just"/>
            <a:r>
              <a:rPr lang="ru-RU" sz="1800" b="1" dirty="0" smtClean="0"/>
              <a:t>Выделяют ряд проблем речевого развития детей, которые эффективнее всего решать на основе конструктивной деятельности. Это трудности в употреблении предложно-падежных конструкций; наречий, обозначающих взаимное расположение предметов. Дети плохо актуализируют слова, особенно относящиеся к названию частей предметов, геометрических тел, имеют бедные представления о внешнем виде, конструкции, назначении построек, машин, что делает их словарь «пустым», даже произнося слово, ребенок плохо представляет его практический смысл. Все это приводит к трудности в описании предметов и явлений. </a:t>
            </a:r>
          </a:p>
          <a:p>
            <a:pPr algn="just"/>
            <a:r>
              <a:rPr lang="ru-RU" sz="1800" b="1" dirty="0" smtClean="0"/>
              <a:t>Конструирование – это тот вид деятельности, который полностью отвечает интересам детей, их возможностям и способностям. По своему характеру конструирование сходно с изо деятельности и игрой. В нем также отражается окружающая действительность. В результате конструирования ребенок создает постройку. Продукт собственной деятельности или деятельности друзей вызывает у детей эмоциональный отклик, желание высказаться, обсудить поделиться впечатлениями, побуждает детей к оценке деятельности, стимулирует к практическому использованию – обыгрыванию, в результате чего активизируется, развивается речь.</a:t>
            </a:r>
          </a:p>
          <a:p>
            <a:endParaRPr lang="ru-RU" sz="1800" dirty="0"/>
          </a:p>
        </p:txBody>
      </p:sp>
    </p:spTree>
    <p:extLst>
      <p:ext uri="{BB962C8B-B14F-4D97-AF65-F5344CB8AC3E}">
        <p14:creationId xmlns="" xmlns:p14="http://schemas.microsoft.com/office/powerpoint/2010/main" val="17908836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8" y="-1"/>
            <a:ext cx="9134012" cy="69382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712968" cy="6322714"/>
          </a:xfrm>
        </p:spPr>
        <p:txBody>
          <a:bodyPr>
            <a:normAutofit fontScale="90000"/>
          </a:bodyPr>
          <a:lstStyle/>
          <a:p>
            <a:r>
              <a:rPr lang="ru-RU" sz="2200" b="1" i="1" dirty="0" smtClean="0">
                <a:solidFill>
                  <a:srgbClr val="C00000"/>
                </a:solidFill>
                <a:latin typeface="Arial Black" pitchFamily="34" charset="0"/>
              </a:rPr>
              <a:t>Интеграция конструирования с другими  образовательными  областями  согласно с ФГОС ДО</a:t>
            </a:r>
            <a:r>
              <a:rPr lang="ru-RU" sz="2200" i="1" dirty="0" smtClean="0">
                <a:solidFill>
                  <a:srgbClr val="C00000"/>
                </a:solidFill>
                <a:latin typeface="Arial Black" pitchFamily="34" charset="0"/>
              </a:rPr>
              <a:t>.</a:t>
            </a:r>
            <a:r>
              <a:rPr lang="ru-RU" sz="2200" i="1" dirty="0" smtClean="0">
                <a:solidFill>
                  <a:srgbClr val="C00000"/>
                </a:solidFill>
              </a:rPr>
              <a:t/>
            </a:r>
            <a:br>
              <a:rPr lang="ru-RU" sz="2200" i="1" dirty="0" smtClean="0">
                <a:solidFill>
                  <a:srgbClr val="C00000"/>
                </a:solidFill>
              </a:rPr>
            </a:br>
            <a:r>
              <a:rPr lang="ru-RU" sz="2000" dirty="0" smtClean="0"/>
              <a:t> </a:t>
            </a:r>
            <a:r>
              <a:rPr lang="ru-RU" sz="2000" b="1" dirty="0" smtClean="0"/>
              <a:t>1.Речь обогащается новыми терминами, понятиями, которые в других видах деятельности употребляются редко;</a:t>
            </a:r>
            <a:br>
              <a:rPr lang="ru-RU" sz="2000" b="1" dirty="0" smtClean="0"/>
            </a:br>
            <a:r>
              <a:rPr lang="ru-RU" sz="2000" b="1" dirty="0" smtClean="0"/>
              <a:t>2.У детей развивается способность ориентироваться в пространстве ; </a:t>
            </a:r>
            <a:br>
              <a:rPr lang="ru-RU" sz="2000" b="1" dirty="0" smtClean="0"/>
            </a:br>
            <a:r>
              <a:rPr lang="ru-RU" sz="2000" b="1" dirty="0" smtClean="0"/>
              <a:t>сравнивать, обобщать (различать, классифицировать) предметы; понимать последовательности, количества и величины; выявлять различные соотношения.</a:t>
            </a:r>
            <a:br>
              <a:rPr lang="ru-RU" sz="2000" b="1" dirty="0" smtClean="0"/>
            </a:br>
            <a:r>
              <a:rPr lang="ru-RU" sz="2000" b="1" dirty="0" smtClean="0"/>
              <a:t>3.Дети получают первичные представления о геометрических формах и признаках предметов и объектов.</a:t>
            </a:r>
            <a:br>
              <a:rPr lang="ru-RU" sz="2000" b="1" dirty="0" smtClean="0"/>
            </a:br>
            <a:r>
              <a:rPr lang="ru-RU" sz="2000" b="1" dirty="0" smtClean="0"/>
              <a:t>4.В процессе этой деятельности формируются важные качества личности: трудолюбие, самостоятельность, инициатива, организованность, планирующая мыслительная деятельность, что являются важными факторами при формировании предпосылок учебной деятельности. </a:t>
            </a:r>
            <a:br>
              <a:rPr lang="ru-RU" sz="2000" b="1" dirty="0" smtClean="0"/>
            </a:br>
            <a:r>
              <a:rPr lang="ru-RU" sz="2000" b="1" dirty="0" smtClean="0"/>
              <a:t>5. Совместное конструирование играет большую роль в воспитании первоначальных навыков работы в коллективе – умение договариваться, соблюдать очередность, распределять обязанности, работать сообща, сопровождая действия комментариями.</a:t>
            </a:r>
            <a:br>
              <a:rPr lang="ru-RU" sz="2000" b="1" dirty="0" smtClean="0"/>
            </a:br>
            <a:r>
              <a:rPr lang="ru-RU" sz="2000" b="1" dirty="0" smtClean="0"/>
              <a:t>6. Конструирование  стимулирует  функции пальцев рук, способствует анализу  и синтезу  объектов окружающего мира, обогащает словарь ребенка и сенсорное восприятие. 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13971251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8" y="-1"/>
            <a:ext cx="9134012" cy="69382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212976"/>
            <a:ext cx="7772400" cy="255599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i="1" dirty="0" smtClean="0">
                <a:solidFill>
                  <a:srgbClr val="002060"/>
                </a:solidFill>
              </a:rPr>
              <a:t>Конструктивная деятельность в младших группах реализуется в свободной игровой деятельности детей и интегрируется в организованную образовательную деятельность.   </a:t>
            </a:r>
            <a:br>
              <a:rPr lang="ru-RU" sz="2400" i="1" dirty="0" smtClean="0">
                <a:solidFill>
                  <a:srgbClr val="002060"/>
                </a:solidFill>
              </a:rPr>
            </a:br>
            <a:r>
              <a:rPr lang="ru-RU" sz="2400" i="1" dirty="0" smtClean="0">
                <a:solidFill>
                  <a:srgbClr val="002060"/>
                </a:solidFill>
              </a:rPr>
              <a:t>Существует несколько видов конструирования, которыми должны овладеть дети: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060849"/>
            <a:ext cx="7772400" cy="936103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800" b="1" i="1" dirty="0" smtClean="0">
                <a:solidFill>
                  <a:srgbClr val="FF0000"/>
                </a:solidFill>
              </a:rPr>
              <a:t>Работа по реализации темы самообразования  в 2020- 2021 учебном году (первый год)</a:t>
            </a:r>
            <a:endParaRPr lang="ru-RU" sz="2800" b="1" i="1" dirty="0">
              <a:solidFill>
                <a:srgbClr val="FF0000"/>
              </a:solidFill>
            </a:endParaRPr>
          </a:p>
        </p:txBody>
      </p:sp>
      <p:pic>
        <p:nvPicPr>
          <p:cNvPr id="4" name="Picture 4" descr="ÐÐ¾ÑÐ¾Ð¶ÐµÐµ Ð¸Ð·Ð¾Ð±ÑÐ°Ð¶ÐµÐ½Ð¸Ðµ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9055" t="16787" r="4973" b="21662"/>
          <a:stretch/>
        </p:blipFill>
        <p:spPr bwMode="auto">
          <a:xfrm>
            <a:off x="2915816" y="0"/>
            <a:ext cx="6511637" cy="2133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166054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8" y="-1"/>
            <a:ext cx="9134012" cy="69382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373216"/>
            <a:ext cx="7920880" cy="1074043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>
                <a:latin typeface="Arial Black" pitchFamily="34" charset="0"/>
              </a:rPr>
              <a:t>     строим   дорогу                            Изучаем цвета</a:t>
            </a:r>
            <a:br>
              <a:rPr lang="ru-RU" sz="2000" dirty="0" smtClean="0">
                <a:latin typeface="Arial Black" pitchFamily="34" charset="0"/>
              </a:rPr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476673"/>
            <a:ext cx="7772400" cy="2376263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1. Конструирование по простейшим чертежам и наглядным схемам: как сюрпризный момент можно использовать на занятии письмо-схему, которую принес сказочный герой – ребенок выполняет задания и строит постройку по схеме. Данная форма конструирования может применяться на различных этапах работы над звуком.</a:t>
            </a:r>
          </a:p>
          <a:p>
            <a:endParaRPr lang="ru-RU" dirty="0"/>
          </a:p>
        </p:txBody>
      </p:sp>
      <p:pic>
        <p:nvPicPr>
          <p:cNvPr id="10243" name="Picture 3" descr="C:\Users\1\Saved Games\Desktop\фото\IMG_20201110_0735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492896"/>
            <a:ext cx="3888432" cy="2855567"/>
          </a:xfrm>
          <a:prstGeom prst="rect">
            <a:avLst/>
          </a:prstGeom>
          <a:noFill/>
        </p:spPr>
      </p:pic>
      <p:pic>
        <p:nvPicPr>
          <p:cNvPr id="10244" name="Picture 4" descr="C:\Users\1\Saved Games\Desktop\первая младшвя 20-21\информация на сайт\IMG_20200907_1538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2348880"/>
            <a:ext cx="3960440" cy="297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8" y="-1"/>
            <a:ext cx="9134012" cy="69382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rgbClr val="002060"/>
                </a:solidFill>
              </a:rPr>
              <a:t>2. Конструирование по теме: применяется на этапах автоматизации звука в словах, фразах, стихах и позволяет расширить кругозор и лексику по определенной теме.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</a:rPr>
              <a:t>Делаем мебель для кукол.          Дед Мороз </a:t>
            </a:r>
            <a:endParaRPr lang="ru-RU" sz="2400" b="1" i="1" dirty="0">
              <a:solidFill>
                <a:srgbClr val="C00000"/>
              </a:solidFill>
            </a:endParaRPr>
          </a:p>
        </p:txBody>
      </p:sp>
      <p:pic>
        <p:nvPicPr>
          <p:cNvPr id="5" name="Picture 1" descr="C:\Users\1\Saved Games\Desktop\с телефона\IMG_20201123_15403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32656"/>
            <a:ext cx="3971925" cy="3200400"/>
          </a:xfrm>
          <a:prstGeom prst="rect">
            <a:avLst/>
          </a:prstGeom>
          <a:noFill/>
        </p:spPr>
      </p:pic>
      <p:pic>
        <p:nvPicPr>
          <p:cNvPr id="1026" name="Picture 2" descr="C:\Users\1\Saved Games\Desktop\IMG_20201207_1550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548680"/>
            <a:ext cx="4143375" cy="3200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8" y="-1"/>
            <a:ext cx="9134012" cy="69382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429000"/>
            <a:ext cx="7772400" cy="233997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Строим башни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404665"/>
            <a:ext cx="7772400" cy="2880319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</a:rPr>
              <a:t>3. Конструирование по условиям: детям не дают идеальной модели (образца) конечной постройки, а также инструкции, описывающей способы ее возведения, а лишь определяются рамочные условия, которым конечный вид постройки должен соответствовать. Для ребенка это проблемная ситуация, которую он должен решить самостоятельно. В данном случае мы ориентируемся на понимание лексического значения слов, логико-грамматических структур,                                                  ориентацию в           пространстве. </a:t>
            </a:r>
          </a:p>
        </p:txBody>
      </p:sp>
      <p:pic>
        <p:nvPicPr>
          <p:cNvPr id="8193" name="Picture 1" descr="C:\Users\1\Saved Games\Desktop\IMG_20201102_1532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4005064"/>
            <a:ext cx="4267200" cy="2600325"/>
          </a:xfrm>
          <a:prstGeom prst="rect">
            <a:avLst/>
          </a:prstGeom>
          <a:noFill/>
        </p:spPr>
      </p:pic>
      <p:pic>
        <p:nvPicPr>
          <p:cNvPr id="8194" name="Picture 2" descr="C:\Users\1\Saved Games\Desktop\фото\IMG_20201028_15433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128" y="2789224"/>
            <a:ext cx="2016224" cy="40687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166054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0" descr="ÐÐ¾ÑÐ¾Ð¶ÐµÐµ Ð¸Ð·Ð¾Ð±ÑÐ°Ð¶ÐµÐ½Ð¸Ðµ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88" y="-1"/>
            <a:ext cx="9134012" cy="69382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2348880"/>
            <a:ext cx="7772400" cy="3420095"/>
          </a:xfrm>
        </p:spPr>
        <p:txBody>
          <a:bodyPr>
            <a:normAutofit/>
          </a:bodyPr>
          <a:lstStyle/>
          <a:p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Собираем  бусы.                         Новогодняя ёлочка </a:t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548681"/>
            <a:ext cx="7772400" cy="1944215"/>
          </a:xfrm>
        </p:spPr>
        <p:txBody>
          <a:bodyPr/>
          <a:lstStyle/>
          <a:p>
            <a:r>
              <a:rPr lang="ru-RU" sz="2400" b="1" i="1" dirty="0" smtClean="0">
                <a:solidFill>
                  <a:srgbClr val="002060"/>
                </a:solidFill>
              </a:rPr>
              <a:t>4. Конструирование по образцу: детям предлагаются макеты (образцы) конечных построек, выполненных из деталей строительного материала. Применяется на занятиях по развитию связной речи.</a:t>
            </a:r>
          </a:p>
          <a:p>
            <a:endParaRPr lang="ru-RU" dirty="0"/>
          </a:p>
        </p:txBody>
      </p:sp>
      <p:pic>
        <p:nvPicPr>
          <p:cNvPr id="7170" name="Picture 2" descr="C:\Users\1\Saved Games\Desktop\с телефона\IMG_20201203_1553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429000"/>
            <a:ext cx="3714750" cy="3200400"/>
          </a:xfrm>
          <a:prstGeom prst="rect">
            <a:avLst/>
          </a:prstGeom>
          <a:noFill/>
        </p:spPr>
      </p:pic>
      <p:pic>
        <p:nvPicPr>
          <p:cNvPr id="1026" name="Picture 2" descr="C:\Users\1\Saved Games\Desktop\IMG_20201210_0935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3356992"/>
            <a:ext cx="2808312" cy="31175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11660547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</TotalTime>
  <Words>846</Words>
  <Application>Microsoft Office PowerPoint</Application>
  <PresentationFormat>Экран (4:3)</PresentationFormat>
  <Paragraphs>104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Воспитатель МАОУ ДОД детский сад «Сказка»  корпус «Звёздочка»  Плоскова И.Н.       Май  2021 г.</vt:lpstr>
      <vt:lpstr>Цель:  Развитие речи   детей  младшего дошкольного возраста через конструктивную деятельность. </vt:lpstr>
      <vt:lpstr>Слайд 3</vt:lpstr>
      <vt:lpstr>Интеграция конструирования с другими  образовательными  областями  согласно с ФГОС ДО.  1.Речь обогащается новыми терминами, понятиями, которые в других видах деятельности употребляются редко; 2.У детей развивается способность ориентироваться в пространстве ;  сравнивать, обобщать (различать, классифицировать) предметы; понимать последовательности, количества и величины; выявлять различные соотношения. 3.Дети получают первичные представления о геометрических формах и признаках предметов и объектов. 4.В процессе этой деятельности формируются важные качества личности: трудолюбие, самостоятельность, инициатива, организованность, планирующая мыслительная деятельность, что являются важными факторами при формировании предпосылок учебной деятельности.  5. Совместное конструирование играет большую роль в воспитании первоначальных навыков работы в коллективе – умение договариваться, соблюдать очередность, распределять обязанности, работать сообща, сопровождая действия комментариями. 6. Конструирование  стимулирует  функции пальцев рук, способствует анализу  и синтезу  объектов окружающего мира, обогащает словарь ребенка и сенсорное восприятие.   </vt:lpstr>
      <vt:lpstr>Конструктивная деятельность в младших группах реализуется в свободной игровой деятельности детей и интегрируется в организованную образовательную деятельность.    Существует несколько видов конструирования, которыми должны овладеть дети: </vt:lpstr>
      <vt:lpstr>      строим   дорогу                            Изучаем цвета  </vt:lpstr>
      <vt:lpstr>2. Конструирование по теме: применяется на этапах автоматизации звука в словах, фразах, стихах и позволяет расширить кругозор и лексику по определенной теме. </vt:lpstr>
      <vt:lpstr>Строим башни </vt:lpstr>
      <vt:lpstr> Собираем  бусы.                         Новогодняя ёлочка   </vt:lpstr>
      <vt:lpstr>Дом или теремок?</vt:lpstr>
      <vt:lpstr>Слайд 11</vt:lpstr>
      <vt:lpstr>Реализация  темы   самообразования   через  работу кружка “Волшебная бумага”  в первой младшей группе “Кузнечики”   (январь-апрель 2021 года) </vt:lpstr>
      <vt:lpstr>Основные задачи:</vt:lpstr>
      <vt:lpstr>               Тематические  аппликации:                              </vt:lpstr>
      <vt:lpstr> </vt:lpstr>
      <vt:lpstr>Участие в  муниципальном  конкурсе    к юбилею Омутинского  района  “Моя малая Родина”   </vt:lpstr>
      <vt:lpstr>  Оценка достижения планируемых результатов реализации программы кружка проводилась  по диагностике:</vt:lpstr>
      <vt:lpstr>Слайд 18</vt:lpstr>
      <vt:lpstr>Слайд 19</vt:lpstr>
      <vt:lpstr>По итогам диагностики  (май 2021 года)   100% детей (12 человек)показали положительные результаты по различным  направлениям и 84% детей (10 человек)   показали высокий уровень развития мелкой моторики.  Причем это говорящие дети.  Таким образом,  конструктивная деятельность положительно влияет на развитие речи детей.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презентации</dc:title>
  <dc:creator>user</dc:creator>
  <cp:lastModifiedBy>1</cp:lastModifiedBy>
  <cp:revision>77</cp:revision>
  <dcterms:created xsi:type="dcterms:W3CDTF">2019-06-26T04:58:30Z</dcterms:created>
  <dcterms:modified xsi:type="dcterms:W3CDTF">2021-05-11T06:26:21Z</dcterms:modified>
</cp:coreProperties>
</file>