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58" r:id="rId4"/>
    <p:sldId id="259" r:id="rId5"/>
    <p:sldId id="261" r:id="rId6"/>
    <p:sldId id="263" r:id="rId7"/>
    <p:sldId id="260" r:id="rId8"/>
    <p:sldId id="264" r:id="rId9"/>
    <p:sldId id="265" r:id="rId10"/>
    <p:sldId id="266" r:id="rId11"/>
    <p:sldId id="267" r:id="rId12"/>
    <p:sldId id="272" r:id="rId13"/>
    <p:sldId id="268" r:id="rId14"/>
    <p:sldId id="270" r:id="rId15"/>
    <p:sldId id="273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67" autoAdjust="0"/>
    <p:restoredTop sz="86473" autoAdjust="0"/>
  </p:normalViewPr>
  <p:slideViewPr>
    <p:cSldViewPr>
      <p:cViewPr varScale="1">
        <p:scale>
          <a:sx n="65" d="100"/>
          <a:sy n="65" d="100"/>
        </p:scale>
        <p:origin x="-147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56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0" d="100"/>
          <a:sy n="70" d="100"/>
        </p:scale>
        <p:origin x="-329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B246CC-C5BE-4384-83F1-A81E1CC9C55A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A28653-7340-407F-A2F2-813FB9639D3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7CF101-B371-4749-8DD9-06426C406C25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5617DD-F785-41A7-AD09-0230B3EBA8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2063115" y="630937"/>
            <a:ext cx="5230368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92" y="1098388"/>
            <a:ext cx="7738814" cy="4394988"/>
          </a:xfrm>
        </p:spPr>
        <p:txBody>
          <a:bodyPr anchor="ctr">
            <a:noAutofit/>
          </a:bodyPr>
          <a:lstStyle>
            <a:lvl1pPr algn="ctr">
              <a:defRPr sz="7500" spc="6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1284" y="5979197"/>
            <a:ext cx="6034030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1500" b="1" i="0" cap="all" spc="300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8892" y="6375679"/>
            <a:ext cx="174729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2243672E-9DDD-47C5-B955-99E78370B01F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5249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414" y="6375679"/>
            <a:ext cx="1747292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65F112C-DD33-4885-9F8C-FD5851DC5E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26264541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672E-9DDD-47C5-B955-99E78370B01F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112C-DD33-4885-9F8C-FD5851DC5E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72441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911" y="382386"/>
            <a:ext cx="1771930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4" y="382386"/>
            <a:ext cx="5809517" cy="560040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672E-9DDD-47C5-B955-99E78370B01F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112C-DD33-4885-9F8C-FD5851DC5E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454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672E-9DDD-47C5-B955-99E78370B01F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112C-DD33-4885-9F8C-FD5851DC5E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0005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2110979" cy="6858000"/>
          </a:xfrm>
          <a:custGeom>
            <a:avLst/>
            <a:gdLst/>
            <a:ahLst/>
            <a:cxnLst/>
            <a:rect l="0" t="0" r="r" b="b"/>
            <a:pathLst>
              <a:path w="1773" h="4320">
                <a:moveTo>
                  <a:pt x="0" y="0"/>
                </a:moveTo>
                <a:lnTo>
                  <a:pt x="891" y="0"/>
                </a:lnTo>
                <a:lnTo>
                  <a:pt x="906" y="56"/>
                </a:lnTo>
                <a:lnTo>
                  <a:pt x="921" y="111"/>
                </a:lnTo>
                <a:lnTo>
                  <a:pt x="938" y="165"/>
                </a:lnTo>
                <a:lnTo>
                  <a:pt x="957" y="217"/>
                </a:lnTo>
                <a:lnTo>
                  <a:pt x="980" y="266"/>
                </a:lnTo>
                <a:lnTo>
                  <a:pt x="1007" y="312"/>
                </a:lnTo>
                <a:lnTo>
                  <a:pt x="1036" y="351"/>
                </a:lnTo>
                <a:lnTo>
                  <a:pt x="1069" y="387"/>
                </a:lnTo>
                <a:lnTo>
                  <a:pt x="1105" y="422"/>
                </a:lnTo>
                <a:lnTo>
                  <a:pt x="1145" y="456"/>
                </a:lnTo>
                <a:lnTo>
                  <a:pt x="1185" y="487"/>
                </a:lnTo>
                <a:lnTo>
                  <a:pt x="1227" y="520"/>
                </a:lnTo>
                <a:lnTo>
                  <a:pt x="1270" y="551"/>
                </a:lnTo>
                <a:lnTo>
                  <a:pt x="1311" y="584"/>
                </a:lnTo>
                <a:lnTo>
                  <a:pt x="1352" y="617"/>
                </a:lnTo>
                <a:lnTo>
                  <a:pt x="1390" y="651"/>
                </a:lnTo>
                <a:lnTo>
                  <a:pt x="1425" y="687"/>
                </a:lnTo>
                <a:lnTo>
                  <a:pt x="1456" y="725"/>
                </a:lnTo>
                <a:lnTo>
                  <a:pt x="1484" y="765"/>
                </a:lnTo>
                <a:lnTo>
                  <a:pt x="1505" y="808"/>
                </a:lnTo>
                <a:lnTo>
                  <a:pt x="1521" y="856"/>
                </a:lnTo>
                <a:lnTo>
                  <a:pt x="1530" y="907"/>
                </a:lnTo>
                <a:lnTo>
                  <a:pt x="1534" y="960"/>
                </a:lnTo>
                <a:lnTo>
                  <a:pt x="1534" y="1013"/>
                </a:lnTo>
                <a:lnTo>
                  <a:pt x="1530" y="1068"/>
                </a:lnTo>
                <a:lnTo>
                  <a:pt x="1523" y="1125"/>
                </a:lnTo>
                <a:lnTo>
                  <a:pt x="1515" y="1181"/>
                </a:lnTo>
                <a:lnTo>
                  <a:pt x="1508" y="1237"/>
                </a:lnTo>
                <a:lnTo>
                  <a:pt x="1501" y="1293"/>
                </a:lnTo>
                <a:lnTo>
                  <a:pt x="1496" y="1350"/>
                </a:lnTo>
                <a:lnTo>
                  <a:pt x="1494" y="1405"/>
                </a:lnTo>
                <a:lnTo>
                  <a:pt x="1497" y="1458"/>
                </a:lnTo>
                <a:lnTo>
                  <a:pt x="1504" y="1511"/>
                </a:lnTo>
                <a:lnTo>
                  <a:pt x="1517" y="1560"/>
                </a:lnTo>
                <a:lnTo>
                  <a:pt x="1535" y="1610"/>
                </a:lnTo>
                <a:lnTo>
                  <a:pt x="1557" y="1659"/>
                </a:lnTo>
                <a:lnTo>
                  <a:pt x="1583" y="1708"/>
                </a:lnTo>
                <a:lnTo>
                  <a:pt x="1611" y="1757"/>
                </a:lnTo>
                <a:lnTo>
                  <a:pt x="1640" y="1807"/>
                </a:lnTo>
                <a:lnTo>
                  <a:pt x="1669" y="1855"/>
                </a:lnTo>
                <a:lnTo>
                  <a:pt x="1696" y="1905"/>
                </a:lnTo>
                <a:lnTo>
                  <a:pt x="1721" y="1954"/>
                </a:lnTo>
                <a:lnTo>
                  <a:pt x="1742" y="2006"/>
                </a:lnTo>
                <a:lnTo>
                  <a:pt x="1759" y="2057"/>
                </a:lnTo>
                <a:lnTo>
                  <a:pt x="1769" y="2108"/>
                </a:lnTo>
                <a:lnTo>
                  <a:pt x="1773" y="2160"/>
                </a:lnTo>
                <a:lnTo>
                  <a:pt x="1769" y="2212"/>
                </a:lnTo>
                <a:lnTo>
                  <a:pt x="1759" y="2263"/>
                </a:lnTo>
                <a:lnTo>
                  <a:pt x="1742" y="2314"/>
                </a:lnTo>
                <a:lnTo>
                  <a:pt x="1721" y="2366"/>
                </a:lnTo>
                <a:lnTo>
                  <a:pt x="1696" y="2415"/>
                </a:lnTo>
                <a:lnTo>
                  <a:pt x="1669" y="2465"/>
                </a:lnTo>
                <a:lnTo>
                  <a:pt x="1640" y="2513"/>
                </a:lnTo>
                <a:lnTo>
                  <a:pt x="1611" y="2563"/>
                </a:lnTo>
                <a:lnTo>
                  <a:pt x="1583" y="2612"/>
                </a:lnTo>
                <a:lnTo>
                  <a:pt x="1557" y="2661"/>
                </a:lnTo>
                <a:lnTo>
                  <a:pt x="1535" y="2710"/>
                </a:lnTo>
                <a:lnTo>
                  <a:pt x="1517" y="2760"/>
                </a:lnTo>
                <a:lnTo>
                  <a:pt x="1504" y="2809"/>
                </a:lnTo>
                <a:lnTo>
                  <a:pt x="1497" y="2862"/>
                </a:lnTo>
                <a:lnTo>
                  <a:pt x="1494" y="2915"/>
                </a:lnTo>
                <a:lnTo>
                  <a:pt x="1496" y="2970"/>
                </a:lnTo>
                <a:lnTo>
                  <a:pt x="1501" y="3027"/>
                </a:lnTo>
                <a:lnTo>
                  <a:pt x="1508" y="3083"/>
                </a:lnTo>
                <a:lnTo>
                  <a:pt x="1515" y="3139"/>
                </a:lnTo>
                <a:lnTo>
                  <a:pt x="1523" y="3195"/>
                </a:lnTo>
                <a:lnTo>
                  <a:pt x="1530" y="3252"/>
                </a:lnTo>
                <a:lnTo>
                  <a:pt x="1534" y="3307"/>
                </a:lnTo>
                <a:lnTo>
                  <a:pt x="1534" y="3360"/>
                </a:lnTo>
                <a:lnTo>
                  <a:pt x="1530" y="3413"/>
                </a:lnTo>
                <a:lnTo>
                  <a:pt x="1521" y="3464"/>
                </a:lnTo>
                <a:lnTo>
                  <a:pt x="1505" y="3512"/>
                </a:lnTo>
                <a:lnTo>
                  <a:pt x="1484" y="3555"/>
                </a:lnTo>
                <a:lnTo>
                  <a:pt x="1456" y="3595"/>
                </a:lnTo>
                <a:lnTo>
                  <a:pt x="1425" y="3633"/>
                </a:lnTo>
                <a:lnTo>
                  <a:pt x="1390" y="3669"/>
                </a:lnTo>
                <a:lnTo>
                  <a:pt x="1352" y="3703"/>
                </a:lnTo>
                <a:lnTo>
                  <a:pt x="1311" y="3736"/>
                </a:lnTo>
                <a:lnTo>
                  <a:pt x="1270" y="3769"/>
                </a:lnTo>
                <a:lnTo>
                  <a:pt x="1227" y="3800"/>
                </a:lnTo>
                <a:lnTo>
                  <a:pt x="1185" y="3833"/>
                </a:lnTo>
                <a:lnTo>
                  <a:pt x="1145" y="3864"/>
                </a:lnTo>
                <a:lnTo>
                  <a:pt x="1105" y="3898"/>
                </a:lnTo>
                <a:lnTo>
                  <a:pt x="1069" y="3933"/>
                </a:lnTo>
                <a:lnTo>
                  <a:pt x="1036" y="3969"/>
                </a:lnTo>
                <a:lnTo>
                  <a:pt x="1007" y="4008"/>
                </a:lnTo>
                <a:lnTo>
                  <a:pt x="980" y="4054"/>
                </a:lnTo>
                <a:lnTo>
                  <a:pt x="957" y="4103"/>
                </a:lnTo>
                <a:lnTo>
                  <a:pt x="938" y="4155"/>
                </a:lnTo>
                <a:lnTo>
                  <a:pt x="921" y="4209"/>
                </a:lnTo>
                <a:lnTo>
                  <a:pt x="906" y="4264"/>
                </a:lnTo>
                <a:lnTo>
                  <a:pt x="891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197" y="1073889"/>
            <a:ext cx="6140303" cy="4064627"/>
          </a:xfrm>
        </p:spPr>
        <p:txBody>
          <a:bodyPr anchor="b">
            <a:normAutofit/>
          </a:bodyPr>
          <a:lstStyle>
            <a:lvl1pPr>
              <a:defRPr sz="6300" spc="6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2198" y="5159782"/>
            <a:ext cx="5263116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500" b="1" i="0" cap="all" spc="30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27410" y="6375679"/>
            <a:ext cx="1120460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2243672E-9DDD-47C5-B955-99E78370B01F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98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6825" y="6375679"/>
            <a:ext cx="1115675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65F112C-DD33-4885-9F8C-FD5851DC5E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reeform 11"/>
          <p:cNvSpPr/>
          <p:nvPr/>
        </p:nvSpPr>
        <p:spPr bwMode="auto">
          <a:xfrm>
            <a:off x="655786" y="0"/>
            <a:ext cx="1234679" cy="6858000"/>
          </a:xfrm>
          <a:custGeom>
            <a:avLst/>
            <a:gdLst/>
            <a:ahLst/>
            <a:cxnLst/>
            <a:rect l="0" t="0" r="r" b="b"/>
            <a:pathLst>
              <a:path w="1037" h="4320">
                <a:moveTo>
                  <a:pt x="0" y="0"/>
                </a:moveTo>
                <a:lnTo>
                  <a:pt x="171" y="0"/>
                </a:lnTo>
                <a:lnTo>
                  <a:pt x="188" y="55"/>
                </a:lnTo>
                <a:lnTo>
                  <a:pt x="204" y="110"/>
                </a:lnTo>
                <a:lnTo>
                  <a:pt x="220" y="166"/>
                </a:lnTo>
                <a:lnTo>
                  <a:pt x="234" y="223"/>
                </a:lnTo>
                <a:lnTo>
                  <a:pt x="251" y="278"/>
                </a:lnTo>
                <a:lnTo>
                  <a:pt x="269" y="331"/>
                </a:lnTo>
                <a:lnTo>
                  <a:pt x="292" y="381"/>
                </a:lnTo>
                <a:lnTo>
                  <a:pt x="319" y="427"/>
                </a:lnTo>
                <a:lnTo>
                  <a:pt x="349" y="466"/>
                </a:lnTo>
                <a:lnTo>
                  <a:pt x="382" y="503"/>
                </a:lnTo>
                <a:lnTo>
                  <a:pt x="420" y="537"/>
                </a:lnTo>
                <a:lnTo>
                  <a:pt x="460" y="571"/>
                </a:lnTo>
                <a:lnTo>
                  <a:pt x="502" y="603"/>
                </a:lnTo>
                <a:lnTo>
                  <a:pt x="544" y="635"/>
                </a:lnTo>
                <a:lnTo>
                  <a:pt x="587" y="668"/>
                </a:lnTo>
                <a:lnTo>
                  <a:pt x="628" y="700"/>
                </a:lnTo>
                <a:lnTo>
                  <a:pt x="667" y="734"/>
                </a:lnTo>
                <a:lnTo>
                  <a:pt x="703" y="771"/>
                </a:lnTo>
                <a:lnTo>
                  <a:pt x="736" y="808"/>
                </a:lnTo>
                <a:lnTo>
                  <a:pt x="763" y="848"/>
                </a:lnTo>
                <a:lnTo>
                  <a:pt x="786" y="893"/>
                </a:lnTo>
                <a:lnTo>
                  <a:pt x="800" y="937"/>
                </a:lnTo>
                <a:lnTo>
                  <a:pt x="809" y="986"/>
                </a:lnTo>
                <a:lnTo>
                  <a:pt x="813" y="1034"/>
                </a:lnTo>
                <a:lnTo>
                  <a:pt x="812" y="1085"/>
                </a:lnTo>
                <a:lnTo>
                  <a:pt x="808" y="1136"/>
                </a:lnTo>
                <a:lnTo>
                  <a:pt x="803" y="1189"/>
                </a:lnTo>
                <a:lnTo>
                  <a:pt x="796" y="1242"/>
                </a:lnTo>
                <a:lnTo>
                  <a:pt x="788" y="1295"/>
                </a:lnTo>
                <a:lnTo>
                  <a:pt x="782" y="1348"/>
                </a:lnTo>
                <a:lnTo>
                  <a:pt x="778" y="1401"/>
                </a:lnTo>
                <a:lnTo>
                  <a:pt x="775" y="1452"/>
                </a:lnTo>
                <a:lnTo>
                  <a:pt x="778" y="1502"/>
                </a:lnTo>
                <a:lnTo>
                  <a:pt x="784" y="1551"/>
                </a:lnTo>
                <a:lnTo>
                  <a:pt x="797" y="1602"/>
                </a:lnTo>
                <a:lnTo>
                  <a:pt x="817" y="1652"/>
                </a:lnTo>
                <a:lnTo>
                  <a:pt x="841" y="1702"/>
                </a:lnTo>
                <a:lnTo>
                  <a:pt x="868" y="1752"/>
                </a:lnTo>
                <a:lnTo>
                  <a:pt x="896" y="1801"/>
                </a:lnTo>
                <a:lnTo>
                  <a:pt x="926" y="1851"/>
                </a:lnTo>
                <a:lnTo>
                  <a:pt x="953" y="1901"/>
                </a:lnTo>
                <a:lnTo>
                  <a:pt x="980" y="1952"/>
                </a:lnTo>
                <a:lnTo>
                  <a:pt x="1003" y="2003"/>
                </a:lnTo>
                <a:lnTo>
                  <a:pt x="1021" y="2054"/>
                </a:lnTo>
                <a:lnTo>
                  <a:pt x="1031" y="2106"/>
                </a:lnTo>
                <a:lnTo>
                  <a:pt x="1037" y="2160"/>
                </a:lnTo>
                <a:lnTo>
                  <a:pt x="1031" y="2214"/>
                </a:lnTo>
                <a:lnTo>
                  <a:pt x="1021" y="2266"/>
                </a:lnTo>
                <a:lnTo>
                  <a:pt x="1003" y="2317"/>
                </a:lnTo>
                <a:lnTo>
                  <a:pt x="980" y="2368"/>
                </a:lnTo>
                <a:lnTo>
                  <a:pt x="953" y="2419"/>
                </a:lnTo>
                <a:lnTo>
                  <a:pt x="926" y="2469"/>
                </a:lnTo>
                <a:lnTo>
                  <a:pt x="896" y="2519"/>
                </a:lnTo>
                <a:lnTo>
                  <a:pt x="868" y="2568"/>
                </a:lnTo>
                <a:lnTo>
                  <a:pt x="841" y="2618"/>
                </a:lnTo>
                <a:lnTo>
                  <a:pt x="817" y="2668"/>
                </a:lnTo>
                <a:lnTo>
                  <a:pt x="797" y="2718"/>
                </a:lnTo>
                <a:lnTo>
                  <a:pt x="784" y="2769"/>
                </a:lnTo>
                <a:lnTo>
                  <a:pt x="778" y="2818"/>
                </a:lnTo>
                <a:lnTo>
                  <a:pt x="775" y="2868"/>
                </a:lnTo>
                <a:lnTo>
                  <a:pt x="778" y="2919"/>
                </a:lnTo>
                <a:lnTo>
                  <a:pt x="782" y="2972"/>
                </a:lnTo>
                <a:lnTo>
                  <a:pt x="788" y="3025"/>
                </a:lnTo>
                <a:lnTo>
                  <a:pt x="796" y="3078"/>
                </a:lnTo>
                <a:lnTo>
                  <a:pt x="803" y="3131"/>
                </a:lnTo>
                <a:lnTo>
                  <a:pt x="808" y="3184"/>
                </a:lnTo>
                <a:lnTo>
                  <a:pt x="812" y="3235"/>
                </a:lnTo>
                <a:lnTo>
                  <a:pt x="813" y="3286"/>
                </a:lnTo>
                <a:lnTo>
                  <a:pt x="809" y="3334"/>
                </a:lnTo>
                <a:lnTo>
                  <a:pt x="800" y="3383"/>
                </a:lnTo>
                <a:lnTo>
                  <a:pt x="786" y="3427"/>
                </a:lnTo>
                <a:lnTo>
                  <a:pt x="763" y="3472"/>
                </a:lnTo>
                <a:lnTo>
                  <a:pt x="736" y="3512"/>
                </a:lnTo>
                <a:lnTo>
                  <a:pt x="703" y="3549"/>
                </a:lnTo>
                <a:lnTo>
                  <a:pt x="667" y="3586"/>
                </a:lnTo>
                <a:lnTo>
                  <a:pt x="628" y="3620"/>
                </a:lnTo>
                <a:lnTo>
                  <a:pt x="587" y="3652"/>
                </a:lnTo>
                <a:lnTo>
                  <a:pt x="544" y="3685"/>
                </a:lnTo>
                <a:lnTo>
                  <a:pt x="502" y="3717"/>
                </a:lnTo>
                <a:lnTo>
                  <a:pt x="460" y="3749"/>
                </a:lnTo>
                <a:lnTo>
                  <a:pt x="420" y="3783"/>
                </a:lnTo>
                <a:lnTo>
                  <a:pt x="382" y="3817"/>
                </a:lnTo>
                <a:lnTo>
                  <a:pt x="349" y="3854"/>
                </a:lnTo>
                <a:lnTo>
                  <a:pt x="319" y="3893"/>
                </a:lnTo>
                <a:lnTo>
                  <a:pt x="292" y="3939"/>
                </a:lnTo>
                <a:lnTo>
                  <a:pt x="269" y="3989"/>
                </a:lnTo>
                <a:lnTo>
                  <a:pt x="251" y="4042"/>
                </a:lnTo>
                <a:lnTo>
                  <a:pt x="234" y="4097"/>
                </a:lnTo>
                <a:lnTo>
                  <a:pt x="220" y="4154"/>
                </a:lnTo>
                <a:lnTo>
                  <a:pt x="204" y="4210"/>
                </a:lnTo>
                <a:lnTo>
                  <a:pt x="188" y="4265"/>
                </a:lnTo>
                <a:lnTo>
                  <a:pt x="171" y="4320"/>
                </a:lnTo>
                <a:lnTo>
                  <a:pt x="0" y="4320"/>
                </a:lnTo>
                <a:lnTo>
                  <a:pt x="17" y="4278"/>
                </a:lnTo>
                <a:lnTo>
                  <a:pt x="33" y="4232"/>
                </a:lnTo>
                <a:lnTo>
                  <a:pt x="46" y="4183"/>
                </a:lnTo>
                <a:lnTo>
                  <a:pt x="60" y="4131"/>
                </a:lnTo>
                <a:lnTo>
                  <a:pt x="75" y="4075"/>
                </a:lnTo>
                <a:lnTo>
                  <a:pt x="90" y="4019"/>
                </a:lnTo>
                <a:lnTo>
                  <a:pt x="109" y="3964"/>
                </a:lnTo>
                <a:lnTo>
                  <a:pt x="129" y="3909"/>
                </a:lnTo>
                <a:lnTo>
                  <a:pt x="156" y="3855"/>
                </a:lnTo>
                <a:lnTo>
                  <a:pt x="186" y="3804"/>
                </a:lnTo>
                <a:lnTo>
                  <a:pt x="222" y="3756"/>
                </a:lnTo>
                <a:lnTo>
                  <a:pt x="261" y="3713"/>
                </a:lnTo>
                <a:lnTo>
                  <a:pt x="303" y="3672"/>
                </a:lnTo>
                <a:lnTo>
                  <a:pt x="348" y="3634"/>
                </a:lnTo>
                <a:lnTo>
                  <a:pt x="392" y="3599"/>
                </a:lnTo>
                <a:lnTo>
                  <a:pt x="438" y="3565"/>
                </a:lnTo>
                <a:lnTo>
                  <a:pt x="482" y="3531"/>
                </a:lnTo>
                <a:lnTo>
                  <a:pt x="523" y="3499"/>
                </a:lnTo>
                <a:lnTo>
                  <a:pt x="561" y="3466"/>
                </a:lnTo>
                <a:lnTo>
                  <a:pt x="594" y="3434"/>
                </a:lnTo>
                <a:lnTo>
                  <a:pt x="620" y="3400"/>
                </a:lnTo>
                <a:lnTo>
                  <a:pt x="638" y="3367"/>
                </a:lnTo>
                <a:lnTo>
                  <a:pt x="647" y="3336"/>
                </a:lnTo>
                <a:lnTo>
                  <a:pt x="652" y="3302"/>
                </a:lnTo>
                <a:lnTo>
                  <a:pt x="654" y="3265"/>
                </a:lnTo>
                <a:lnTo>
                  <a:pt x="651" y="3224"/>
                </a:lnTo>
                <a:lnTo>
                  <a:pt x="647" y="3181"/>
                </a:lnTo>
                <a:lnTo>
                  <a:pt x="642" y="3137"/>
                </a:lnTo>
                <a:lnTo>
                  <a:pt x="637" y="3091"/>
                </a:lnTo>
                <a:lnTo>
                  <a:pt x="626" y="3021"/>
                </a:lnTo>
                <a:lnTo>
                  <a:pt x="620" y="2952"/>
                </a:lnTo>
                <a:lnTo>
                  <a:pt x="616" y="2881"/>
                </a:lnTo>
                <a:lnTo>
                  <a:pt x="618" y="2809"/>
                </a:lnTo>
                <a:lnTo>
                  <a:pt x="628" y="2737"/>
                </a:lnTo>
                <a:lnTo>
                  <a:pt x="642" y="2681"/>
                </a:lnTo>
                <a:lnTo>
                  <a:pt x="661" y="2626"/>
                </a:lnTo>
                <a:lnTo>
                  <a:pt x="685" y="2574"/>
                </a:lnTo>
                <a:lnTo>
                  <a:pt x="711" y="2521"/>
                </a:lnTo>
                <a:lnTo>
                  <a:pt x="739" y="2472"/>
                </a:lnTo>
                <a:lnTo>
                  <a:pt x="767" y="2423"/>
                </a:lnTo>
                <a:lnTo>
                  <a:pt x="791" y="2381"/>
                </a:lnTo>
                <a:lnTo>
                  <a:pt x="813" y="2342"/>
                </a:lnTo>
                <a:lnTo>
                  <a:pt x="834" y="2303"/>
                </a:lnTo>
                <a:lnTo>
                  <a:pt x="851" y="2265"/>
                </a:lnTo>
                <a:lnTo>
                  <a:pt x="864" y="2228"/>
                </a:lnTo>
                <a:lnTo>
                  <a:pt x="873" y="2194"/>
                </a:lnTo>
                <a:lnTo>
                  <a:pt x="876" y="2160"/>
                </a:lnTo>
                <a:lnTo>
                  <a:pt x="873" y="2126"/>
                </a:lnTo>
                <a:lnTo>
                  <a:pt x="864" y="2092"/>
                </a:lnTo>
                <a:lnTo>
                  <a:pt x="851" y="2055"/>
                </a:lnTo>
                <a:lnTo>
                  <a:pt x="834" y="2017"/>
                </a:lnTo>
                <a:lnTo>
                  <a:pt x="813" y="1978"/>
                </a:lnTo>
                <a:lnTo>
                  <a:pt x="791" y="1939"/>
                </a:lnTo>
                <a:lnTo>
                  <a:pt x="767" y="1897"/>
                </a:lnTo>
                <a:lnTo>
                  <a:pt x="739" y="1848"/>
                </a:lnTo>
                <a:lnTo>
                  <a:pt x="711" y="1799"/>
                </a:lnTo>
                <a:lnTo>
                  <a:pt x="685" y="1746"/>
                </a:lnTo>
                <a:lnTo>
                  <a:pt x="661" y="1694"/>
                </a:lnTo>
                <a:lnTo>
                  <a:pt x="642" y="1639"/>
                </a:lnTo>
                <a:lnTo>
                  <a:pt x="628" y="1583"/>
                </a:lnTo>
                <a:lnTo>
                  <a:pt x="618" y="1511"/>
                </a:lnTo>
                <a:lnTo>
                  <a:pt x="616" y="1439"/>
                </a:lnTo>
                <a:lnTo>
                  <a:pt x="620" y="1368"/>
                </a:lnTo>
                <a:lnTo>
                  <a:pt x="626" y="1299"/>
                </a:lnTo>
                <a:lnTo>
                  <a:pt x="637" y="1229"/>
                </a:lnTo>
                <a:lnTo>
                  <a:pt x="642" y="1183"/>
                </a:lnTo>
                <a:lnTo>
                  <a:pt x="647" y="1139"/>
                </a:lnTo>
                <a:lnTo>
                  <a:pt x="651" y="1096"/>
                </a:lnTo>
                <a:lnTo>
                  <a:pt x="654" y="1055"/>
                </a:lnTo>
                <a:lnTo>
                  <a:pt x="652" y="1018"/>
                </a:lnTo>
                <a:lnTo>
                  <a:pt x="647" y="984"/>
                </a:lnTo>
                <a:lnTo>
                  <a:pt x="638" y="953"/>
                </a:lnTo>
                <a:lnTo>
                  <a:pt x="620" y="920"/>
                </a:lnTo>
                <a:lnTo>
                  <a:pt x="594" y="886"/>
                </a:lnTo>
                <a:lnTo>
                  <a:pt x="561" y="854"/>
                </a:lnTo>
                <a:lnTo>
                  <a:pt x="523" y="822"/>
                </a:lnTo>
                <a:lnTo>
                  <a:pt x="482" y="789"/>
                </a:lnTo>
                <a:lnTo>
                  <a:pt x="438" y="755"/>
                </a:lnTo>
                <a:lnTo>
                  <a:pt x="392" y="721"/>
                </a:lnTo>
                <a:lnTo>
                  <a:pt x="348" y="686"/>
                </a:lnTo>
                <a:lnTo>
                  <a:pt x="303" y="648"/>
                </a:lnTo>
                <a:lnTo>
                  <a:pt x="261" y="607"/>
                </a:lnTo>
                <a:lnTo>
                  <a:pt x="222" y="564"/>
                </a:lnTo>
                <a:lnTo>
                  <a:pt x="186" y="516"/>
                </a:lnTo>
                <a:lnTo>
                  <a:pt x="156" y="465"/>
                </a:lnTo>
                <a:lnTo>
                  <a:pt x="129" y="411"/>
                </a:lnTo>
                <a:lnTo>
                  <a:pt x="109" y="356"/>
                </a:lnTo>
                <a:lnTo>
                  <a:pt x="90" y="301"/>
                </a:lnTo>
                <a:lnTo>
                  <a:pt x="75" y="245"/>
                </a:lnTo>
                <a:lnTo>
                  <a:pt x="60" y="189"/>
                </a:lnTo>
                <a:lnTo>
                  <a:pt x="46" y="137"/>
                </a:lnTo>
                <a:lnTo>
                  <a:pt x="33" y="88"/>
                </a:lnTo>
                <a:lnTo>
                  <a:pt x="17" y="4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grpSp>
        <p:nvGrpSpPr>
          <p:cNvPr id="7" name="Group 6"/>
          <p:cNvGrpSpPr/>
          <p:nvPr/>
        </p:nvGrpSpPr>
        <p:grpSpPr>
          <a:xfrm>
            <a:off x="0" y="0"/>
            <a:ext cx="2110979" cy="6858000"/>
            <a:chOff x="0" y="0"/>
            <a:chExt cx="2110979" cy="6858000"/>
          </a:xfrm>
        </p:grpSpPr>
        <p:sp>
          <p:nvSpPr>
            <p:cNvPr id="9" name="Freeform 8"/>
            <p:cNvSpPr/>
            <p:nvPr/>
          </p:nvSpPr>
          <p:spPr bwMode="auto">
            <a:xfrm>
              <a:off x="0" y="0"/>
              <a:ext cx="2110979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0" name="Freeform 11"/>
            <p:cNvSpPr/>
            <p:nvPr/>
          </p:nvSpPr>
          <p:spPr bwMode="auto">
            <a:xfrm>
              <a:off x="655786" y="0"/>
              <a:ext cx="1234679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xmlns="" val="42843279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2286000"/>
            <a:ext cx="3593592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5846" y="2286000"/>
            <a:ext cx="3593592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672E-9DDD-47C5-B955-99E78370B01F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112C-DD33-4885-9F8C-FD5851DC5E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99631784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381001"/>
            <a:ext cx="7629525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1832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1832" y="2909102"/>
            <a:ext cx="361188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75398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75398" y="2909102"/>
            <a:ext cx="361188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672E-9DDD-47C5-B955-99E78370B01F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112C-DD33-4885-9F8C-FD5851DC5E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440759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672E-9DDD-47C5-B955-99E78370B01F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112C-DD33-4885-9F8C-FD5851DC5E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52352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3672E-9DDD-47C5-B955-99E78370B01F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F112C-DD33-4885-9F8C-FD5851DC5E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4066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4" y="457200"/>
            <a:ext cx="2319086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cap="all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788" y="920377"/>
            <a:ext cx="4618814" cy="498512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4" y="1741336"/>
            <a:ext cx="2319086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3789" y="6375679"/>
            <a:ext cx="925016" cy="348462"/>
          </a:xfrm>
        </p:spPr>
        <p:txBody>
          <a:bodyPr/>
          <a:lstStyle/>
          <a:p>
            <a:fld id="{2243672E-9DDD-47C5-B955-99E78370B01F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8261" y="6375679"/>
            <a:ext cx="924342" cy="345796"/>
          </a:xfrm>
        </p:spPr>
        <p:txBody>
          <a:bodyPr/>
          <a:lstStyle/>
          <a:p>
            <a:fld id="{465F112C-DD33-4885-9F8C-FD5851DC5E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355472180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2598" y="1"/>
            <a:ext cx="5516689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3" y="457200"/>
            <a:ext cx="2319088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3" y="1741336"/>
            <a:ext cx="2319088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4463" y="6375679"/>
            <a:ext cx="924342" cy="348462"/>
          </a:xfrm>
        </p:spPr>
        <p:txBody>
          <a:bodyPr/>
          <a:lstStyle/>
          <a:p>
            <a:fld id="{2243672E-9DDD-47C5-B955-99E78370B01F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56153" y="6375679"/>
            <a:ext cx="947460" cy="345796"/>
          </a:xfrm>
        </p:spPr>
        <p:txBody>
          <a:bodyPr/>
          <a:lstStyle/>
          <a:p>
            <a:fld id="{465F112C-DD33-4885-9F8C-FD5851DC5E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xmlns="" val="4165930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758" y="2286002"/>
            <a:ext cx="763374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8758" y="6375679"/>
            <a:ext cx="174729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243672E-9DDD-47C5-B955-99E78370B01F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75679"/>
            <a:ext cx="30861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75679"/>
            <a:ext cx="211454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65F112C-DD33-4885-9F8C-FD5851DC5E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Freeform 5"/>
          <p:cNvSpPr/>
          <p:nvPr/>
        </p:nvSpPr>
        <p:spPr bwMode="auto">
          <a:xfrm>
            <a:off x="1" y="0"/>
            <a:ext cx="679090" cy="6858000"/>
          </a:xfrm>
          <a:custGeom>
            <a:avLst/>
            <a:gdLst/>
            <a:ahLst/>
            <a:cxnLst/>
            <a:rect l="0" t="0" r="r" b="b"/>
            <a:pathLst>
              <a:path w="211" h="2160">
                <a:moveTo>
                  <a:pt x="155" y="1728"/>
                </a:moveTo>
                <a:cubicBezTo>
                  <a:pt x="155" y="1620"/>
                  <a:pt x="211" y="1620"/>
                  <a:pt x="211" y="1512"/>
                </a:cubicBezTo>
                <a:cubicBezTo>
                  <a:pt x="211" y="1404"/>
                  <a:pt x="155" y="1404"/>
                  <a:pt x="155" y="1296"/>
                </a:cubicBezTo>
                <a:cubicBezTo>
                  <a:pt x="155" y="1188"/>
                  <a:pt x="211" y="1188"/>
                  <a:pt x="211" y="1080"/>
                </a:cubicBezTo>
                <a:cubicBezTo>
                  <a:pt x="211" y="972"/>
                  <a:pt x="155" y="972"/>
                  <a:pt x="155" y="864"/>
                </a:cubicBezTo>
                <a:cubicBezTo>
                  <a:pt x="155" y="756"/>
                  <a:pt x="211" y="756"/>
                  <a:pt x="211" y="648"/>
                </a:cubicBezTo>
                <a:cubicBezTo>
                  <a:pt x="211" y="540"/>
                  <a:pt x="155" y="540"/>
                  <a:pt x="155" y="432"/>
                </a:cubicBezTo>
                <a:cubicBezTo>
                  <a:pt x="155" y="324"/>
                  <a:pt x="211" y="324"/>
                  <a:pt x="211" y="216"/>
                </a:cubicBezTo>
                <a:cubicBezTo>
                  <a:pt x="211" y="108"/>
                  <a:pt x="155" y="108"/>
                  <a:pt x="1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60"/>
                  <a:pt x="0" y="2160"/>
                  <a:pt x="0" y="2160"/>
                </a:cubicBezTo>
                <a:cubicBezTo>
                  <a:pt x="155" y="2160"/>
                  <a:pt x="155" y="2160"/>
                  <a:pt x="155" y="2160"/>
                </a:cubicBezTo>
                <a:cubicBezTo>
                  <a:pt x="155" y="2052"/>
                  <a:pt x="211" y="2052"/>
                  <a:pt x="211" y="1944"/>
                </a:cubicBezTo>
                <a:cubicBezTo>
                  <a:pt x="211" y="1836"/>
                  <a:pt x="155" y="1836"/>
                  <a:pt x="155" y="17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xmlns="" val="1180242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5100" kern="1200" cap="all" spc="1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0" pos="594">
          <p15:clr>
            <a:srgbClr val="F26B43"/>
          </p15:clr>
        </p15:guide>
        <p15:guide id="3" pos="5400">
          <p15:clr>
            <a:srgbClr val="F26B43"/>
          </p15:clr>
        </p15:guide>
        <p15:guide id="4" orient="horz" pos="4008">
          <p15:clr>
            <a:srgbClr val="F26B43"/>
          </p15:clr>
        </p15:guide>
        <p15:guide id="5" orient="horz" pos="1440">
          <p15:clr>
            <a:srgbClr val="F26B43"/>
          </p15:clr>
        </p15:guide>
        <p15:guide id="6" orient="horz" pos="3720">
          <p15:clr>
            <a:srgbClr val="F26B43"/>
          </p15:clr>
        </p15:guide>
        <p15:guide id="7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51536" y="-99392"/>
            <a:ext cx="8492464" cy="841321"/>
          </a:xfrm>
          <a:prstGeom prst="rect">
            <a:avLst/>
          </a:prstGeom>
        </p:spPr>
      </p:pic>
      <p:sp>
        <p:nvSpPr>
          <p:cNvPr id="8" name="Подзаголовок 4"/>
          <p:cNvSpPr txBox="1">
            <a:spLocks/>
          </p:cNvSpPr>
          <p:nvPr/>
        </p:nvSpPr>
        <p:spPr>
          <a:xfrm>
            <a:off x="1547664" y="1124744"/>
            <a:ext cx="6192689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Corbel" pitchFamily="34" charset="0"/>
              <a:buNone/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defRPr sz="15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defRPr sz="15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defRPr sz="15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defRPr sz="15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defRPr sz="15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150"/>
              </a:spcBef>
              <a:spcAft>
                <a:spcPts val="30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defRPr sz="15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Практикум </a:t>
            </a:r>
          </a:p>
          <a:p>
            <a:pPr>
              <a:lnSpc>
                <a:spcPct val="100000"/>
              </a:lnSpc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педагогов</a:t>
            </a:r>
          </a:p>
          <a:p>
            <a:pPr>
              <a:lnSpc>
                <a:spcPct val="10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«Применение </a:t>
            </a:r>
          </a:p>
          <a:p>
            <a:pPr>
              <a:lnSpc>
                <a:spcPct val="10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социо – игровой технологии </a:t>
            </a:r>
          </a:p>
          <a:p>
            <a:pPr>
              <a:lnSpc>
                <a:spcPct val="10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работе </a:t>
            </a:r>
          </a:p>
          <a:p>
            <a:pPr>
              <a:lnSpc>
                <a:spcPct val="10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детьми дошкольного возраста»</a:t>
            </a:r>
          </a:p>
          <a:p>
            <a:pPr>
              <a:lnSpc>
                <a:spcPct val="100000"/>
              </a:lnSpc>
            </a:pP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00000"/>
              </a:lnSpc>
            </a:pP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970420" y="6237312"/>
            <a:ext cx="7854696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>
              <a:spcBef>
                <a:spcPts val="8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2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1pPr>
            <a:lvl2pPr>
              <a:spcBef>
                <a:spcPts val="7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8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2pPr>
            <a:lvl3pPr>
              <a:spcBef>
                <a:spcPts val="6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3pPr>
            <a:lvl4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4pPr>
            <a:lvl5pPr>
              <a:spcBef>
                <a:spcPts val="5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5pPr>
            <a:lvl6pPr marL="25146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6pPr>
            <a:lvl7pPr marL="29718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7pPr>
            <a:lvl8pPr marL="34290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8pPr>
            <a:lvl9pPr marL="3886200" indent="-228600" defTabSz="449263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2000">
                <a:solidFill>
                  <a:srgbClr val="000000"/>
                </a:solidFill>
                <a:latin typeface="Arial" panose="020B0604020202020204" pitchFamily="34" charset="0"/>
                <a:cs typeface="DejaVu Sans" charset="0"/>
              </a:defRPr>
            </a:lvl9pPr>
          </a:lstStyle>
          <a:p>
            <a:pPr eaLnBrk="1" hangingPunct="1">
              <a:spcBef>
                <a:spcPts val="1500"/>
              </a:spcBef>
            </a:pPr>
            <a:r>
              <a:rPr lang="ru-RU" altLang="ru-RU" sz="1800" i="1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Бирюкова Оксана Ярославовна, </a:t>
            </a:r>
            <a:r>
              <a:rPr lang="ru-RU" altLang="ru-RU" sz="1800" i="1" dirty="0">
                <a:solidFill>
                  <a:srgbClr val="0070C0"/>
                </a:solidFill>
                <a:latin typeface="Times New Roman" panose="02020603050405020304" pitchFamily="18" charset="0"/>
              </a:rPr>
              <a:t>воспитатель МДОУ «Детский сад №55»</a:t>
            </a:r>
            <a:r>
              <a:rPr lang="ru-RU" altLang="ru-RU" sz="1800" dirty="0">
                <a:solidFill>
                  <a:srgbClr val="0070C0"/>
                </a:solidFill>
                <a:latin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1102399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b="1" i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Различия традиционной и социо-игровой педагогики</a:t>
            </a:r>
            <a:endParaRPr lang="ru-RU" sz="3200" b="1" i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58664474"/>
              </p:ext>
            </p:extLst>
          </p:nvPr>
        </p:nvGraphicFramePr>
        <p:xfrm>
          <a:off x="956305" y="1700808"/>
          <a:ext cx="7598648" cy="4569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9932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7993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96449"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СОЦИО - ИГРОВАЯ ПЕДАГОГИКА</a:t>
                      </a:r>
                    </a:p>
                    <a:p>
                      <a:pPr algn="ctr"/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ТРАДИЦИОННАЯ ПЕДАГОГИКА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5796">
                <a:tc>
                  <a:txBody>
                    <a:bodyPr/>
                    <a:lstStyle/>
                    <a:p>
                      <a:r>
                        <a:rPr lang="ru-RU" sz="1600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Умение действовать в темпе общей работы, слушать и видеть окружающих, оказывать своевременную поддержку товарищу в игре, учить доводить начатое до предполагаемого</a:t>
                      </a:r>
                      <a:r>
                        <a:rPr lang="ru-RU" sz="1600" i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результата.</a:t>
                      </a:r>
                      <a:endParaRPr lang="ru-RU" sz="1600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Воспитанники оторваны друг от друга, задавлены требованием программы.</a:t>
                      </a:r>
                      <a:endParaRPr lang="ru-RU" sz="1600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3344">
                <a:tc>
                  <a:txBody>
                    <a:bodyPr/>
                    <a:lstStyle/>
                    <a:p>
                      <a:r>
                        <a:rPr lang="ru-RU" sz="1600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Воспитатель и воспитанник- партнеры.</a:t>
                      </a:r>
                      <a:endParaRPr lang="ru-RU" sz="1600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i="1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Дидакт</a:t>
                      </a:r>
                      <a:r>
                        <a:rPr lang="ru-RU" sz="1600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воспитателя. </a:t>
                      </a:r>
                      <a:endParaRPr lang="ru-RU" sz="1600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03344">
                <a:tc>
                  <a:txBody>
                    <a:bodyPr/>
                    <a:lstStyle/>
                    <a:p>
                      <a:r>
                        <a:rPr lang="ru-RU" sz="1600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Развитие самостоятельности.</a:t>
                      </a:r>
                      <a:endParaRPr lang="ru-RU" sz="1600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Послушное повторение формулировок.</a:t>
                      </a:r>
                      <a:endParaRPr lang="ru-RU" sz="1600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68786">
                <a:tc>
                  <a:txBody>
                    <a:bodyPr/>
                    <a:lstStyle/>
                    <a:p>
                      <a:r>
                        <a:rPr lang="ru-RU" sz="1600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Отсутствие в работе педагога дискретности.</a:t>
                      </a:r>
                      <a:endParaRPr lang="ru-RU" sz="1600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Наличие дискретности- дидактические знания делятся</a:t>
                      </a:r>
                      <a:r>
                        <a:rPr lang="ru-RU" sz="1600" i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 части.</a:t>
                      </a:r>
                      <a:endParaRPr lang="ru-RU" sz="1600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26888379"/>
              </p:ext>
            </p:extLst>
          </p:nvPr>
        </p:nvGraphicFramePr>
        <p:xfrm>
          <a:off x="755576" y="548680"/>
          <a:ext cx="7992888" cy="4741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64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964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642942"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СОЦИО- ИГРОВАЯ ПЕДАГОГИКА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ТРАДИЦИОННАЯ ПЕДАГОГИКА</a:t>
                      </a:r>
                      <a:endParaRPr lang="ru-RU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69226"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Занятия-</a:t>
                      </a:r>
                      <a:r>
                        <a:rPr lang="ru-RU" sz="1800" i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игра- жизнь между микро группами.</a:t>
                      </a:r>
                      <a:endParaRPr lang="ru-RU" sz="1800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Занятие</a:t>
                      </a:r>
                      <a:r>
                        <a:rPr lang="ru-RU" sz="1800" i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никак не располагает к свободному творчеству и игре.</a:t>
                      </a:r>
                      <a:endParaRPr lang="ru-RU" sz="1800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614586"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Игра присутствует в жизни ребенка постоянно и не только в детском саду, но и на уроках в начальной школе.</a:t>
                      </a:r>
                      <a:endParaRPr lang="ru-RU" sz="1800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Ребенок в первую очередь должен получать новые знания и только при наличии свободного времени играть.</a:t>
                      </a:r>
                      <a:endParaRPr lang="ru-RU" sz="1800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14586"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Равноправие детей и взрослых- основа </a:t>
                      </a:r>
                      <a:r>
                        <a:rPr lang="ru-RU" sz="1800" i="1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социо</a:t>
                      </a:r>
                      <a:r>
                        <a:rPr lang="ru-RU" sz="1800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 игрового подхода. </a:t>
                      </a:r>
                      <a:endParaRPr lang="ru-RU" sz="1800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Деятельность педагога весьма декларативна: взрослый всегда прав и ребенок не должен с ним спорить, отстаивая свою точку зрения.</a:t>
                      </a:r>
                      <a:endParaRPr lang="ru-RU" sz="1800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447914"/>
            <a:ext cx="7772400" cy="1357321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Отличие </a:t>
            </a:r>
            <a:b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игровой </a:t>
            </a:r>
            <a:b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технологии </a:t>
            </a:r>
            <a:b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 игры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395536" y="5333594"/>
            <a:ext cx="2880320" cy="1361546"/>
          </a:xfrm>
          <a:prstGeom prst="flowChartProcess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Игровая технология – это форма обучения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12160" y="5373216"/>
            <a:ext cx="2999826" cy="136154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Игра – вид деятельности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633742" cy="149213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Методы  </a:t>
            </a:r>
            <a:b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активации мыслительной деятельности</a:t>
            </a:r>
            <a:endParaRPr lang="ru-RU" sz="32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214283" y="1804787"/>
            <a:ext cx="8643596" cy="904133"/>
          </a:xfrm>
          <a:prstGeom prst="flowChartAlternateProcess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1.Методы, повышающие познавательную активност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ь.                                 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 rot="10800000" flipH="1" flipV="1">
            <a:off x="202475" y="2832934"/>
            <a:ext cx="8643597" cy="935535"/>
          </a:xfrm>
          <a:prstGeom prst="flowChartAlternateProcess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2.Методы, вызывающие эмоциональную активность.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214283" y="3892485"/>
            <a:ext cx="8643596" cy="904667"/>
          </a:xfrm>
          <a:prstGeom prst="flowChartAlternateProcess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3.Методы способствующие взаимосвязи разных видов деятельности и областей.</a:t>
            </a:r>
            <a:endParaRPr lang="ru-RU" sz="28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202475" y="4921167"/>
            <a:ext cx="8655404" cy="956105"/>
          </a:xfrm>
          <a:prstGeom prst="flowChartAlternateProcess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4.Метод коррекции и уточнение детских представлений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65061" y="260648"/>
            <a:ext cx="7633742" cy="936104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применения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социо – игровой технологии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https://i2.wp.com/rohkova.ucoz.net/_si/0/s893876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4123" y="1700808"/>
            <a:ext cx="7764680" cy="4608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Результаты применения </a:t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социо – игровой технологии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2564904"/>
            <a:ext cx="7633742" cy="3593591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-Дети слушают и слышат друг друга, договариваются, приходят к согласию;</a:t>
            </a:r>
          </a:p>
          <a:p>
            <a:pPr algn="just">
              <a:buNone/>
            </a:pP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-У детей развито речевое взаимодействие;</a:t>
            </a:r>
          </a:p>
          <a:p>
            <a:pPr algn="just">
              <a:buNone/>
            </a:pP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-Сформировано позитивное отношение к окружающему миру, другим людям, самому себе, к сверстникам;</a:t>
            </a:r>
          </a:p>
          <a:p>
            <a:pPr algn="just">
              <a:buNone/>
            </a:pP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-Дети умеют отстаивать свою позицию, разумно, доброжелательно возражать взрослым;</a:t>
            </a:r>
          </a:p>
          <a:p>
            <a:pPr algn="just">
              <a:buNone/>
            </a:pPr>
            <a:r>
              <a:rPr lang="ru-RU" sz="1800" i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 детей нет чувства страха за ошибку</a:t>
            </a:r>
          </a:p>
        </p:txBody>
      </p:sp>
    </p:spTree>
    <p:extLst>
      <p:ext uri="{BB962C8B-B14F-4D97-AF65-F5344CB8AC3E}">
        <p14:creationId xmlns:p14="http://schemas.microsoft.com/office/powerpoint/2010/main" xmlns="" val="3622451643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1301" y="476672"/>
            <a:ext cx="7633742" cy="864096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732436"/>
            <a:ext cx="7633742" cy="157504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социальных качеств личности, формирование коммуникативной культуры детей через использование игры как основной формы организации жизни детей дошкольного возраста.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76645" y="3068960"/>
            <a:ext cx="4279636" cy="34472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3416109489"/>
              </p:ext>
            </p:extLst>
          </p:nvPr>
        </p:nvGraphicFramePr>
        <p:xfrm>
          <a:off x="2753793" y="3150751"/>
          <a:ext cx="4357718" cy="1084258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43577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1084258">
                <a:tc>
                  <a:txBody>
                    <a:bodyPr/>
                    <a:lstStyle/>
                    <a:p>
                      <a:pPr algn="ctr"/>
                      <a:r>
                        <a:rPr lang="ru-RU" sz="2800" b="1" baseline="0" dirty="0" smtClean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Задачи социо - игровой технологии</a:t>
                      </a:r>
                      <a:endParaRPr lang="ru-RU" sz="2800" b="1" baseline="0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3" name="Блок-схема: процесс 2"/>
          <p:cNvSpPr/>
          <p:nvPr/>
        </p:nvSpPr>
        <p:spPr>
          <a:xfrm>
            <a:off x="3546935" y="93722"/>
            <a:ext cx="2620072" cy="2339466"/>
          </a:xfrm>
          <a:prstGeom prst="flowChart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Создавать условия для развития личностных качеств и способностей всех субъектов открытого образовательного пространства.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>
            <a:off x="6262541" y="205501"/>
            <a:ext cx="2518344" cy="1973566"/>
          </a:xfrm>
          <a:prstGeom prst="flowChart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Коррекция импульсивного, демонстративного, протестного, агрессивного поведения.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841834" y="4893489"/>
            <a:ext cx="3571900" cy="1714512"/>
          </a:xfrm>
          <a:prstGeom prst="flowChart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умения и навыки дружеского, коммуникативного взаимодействия.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5082122" y="4893479"/>
            <a:ext cx="3714776" cy="1714522"/>
          </a:xfrm>
          <a:prstGeom prst="flowChart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навыки полноценного межличностного общения, помогающие ребенку понять самого себя.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Блок-схема: процесс 14"/>
          <p:cNvSpPr/>
          <p:nvPr/>
        </p:nvSpPr>
        <p:spPr>
          <a:xfrm>
            <a:off x="683568" y="276672"/>
            <a:ext cx="2767833" cy="1973566"/>
          </a:xfrm>
          <a:prstGeom prst="flowChart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Развивать взаимодействия  «Ребенок- ребенок», «Ребенок- родитель», «Ребенок- взрослый» для обеспечения душевного благополучия.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Соединительная линия уступом 4"/>
          <p:cNvCxnSpPr/>
          <p:nvPr/>
        </p:nvCxnSpPr>
        <p:spPr>
          <a:xfrm>
            <a:off x="1925304" y="2327137"/>
            <a:ext cx="1602011" cy="746714"/>
          </a:xfrm>
          <a:prstGeom prst="bentConnector3">
            <a:avLst>
              <a:gd name="adj1" fmla="val -3561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Соединительная линия уступом 9"/>
          <p:cNvCxnSpPr/>
          <p:nvPr/>
        </p:nvCxnSpPr>
        <p:spPr>
          <a:xfrm rot="5400000">
            <a:off x="4590240" y="2603186"/>
            <a:ext cx="712535" cy="413429"/>
          </a:xfrm>
          <a:prstGeom prst="bentConnector3">
            <a:avLst>
              <a:gd name="adj1" fmla="val -79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Соединительная линия уступом 11"/>
          <p:cNvCxnSpPr/>
          <p:nvPr/>
        </p:nvCxnSpPr>
        <p:spPr>
          <a:xfrm flipV="1">
            <a:off x="6117557" y="2184516"/>
            <a:ext cx="2808312" cy="894784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Соединительная линия уступом 17"/>
          <p:cNvCxnSpPr>
            <a:endCxn id="4" idx="1"/>
          </p:cNvCxnSpPr>
          <p:nvPr/>
        </p:nvCxnSpPr>
        <p:spPr>
          <a:xfrm rot="5400000" flipH="1" flipV="1">
            <a:off x="1797139" y="3949162"/>
            <a:ext cx="1212935" cy="700373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Соединительная линия уступом 20"/>
          <p:cNvCxnSpPr/>
          <p:nvPr/>
        </p:nvCxnSpPr>
        <p:spPr>
          <a:xfrm>
            <a:off x="7111511" y="3777483"/>
            <a:ext cx="1564945" cy="1115996"/>
          </a:xfrm>
          <a:prstGeom prst="bentConnector3">
            <a:avLst>
              <a:gd name="adj1" fmla="val 4452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994259" y="2250274"/>
            <a:ext cx="3571900" cy="2286016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Формы организации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912021" y="348696"/>
            <a:ext cx="2477302" cy="2345675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Коллективные дела, работа в малых  группах на занятиях, тренинги на умение договориться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445545" y="-64241"/>
            <a:ext cx="2416635" cy="224307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Сказкотерапия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73368" y="2783669"/>
            <a:ext cx="2173350" cy="200265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</a:t>
            </a:r>
          </a:p>
          <a:p>
            <a:pPr algn="ctr"/>
            <a:r>
              <a:rPr lang="ru-RU" sz="17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презентации</a:t>
            </a:r>
            <a:endParaRPr lang="ru-RU" sz="17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663096" y="2641884"/>
            <a:ext cx="2226787" cy="2035983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Тренинги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014861" y="4315584"/>
            <a:ext cx="2592348" cy="2513111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Приемы социально направленные на создание ситуаций успеха и комфортности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103855" y="4384238"/>
            <a:ext cx="2527690" cy="2464609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Методы создания проблемных ситуаций с элементами самооценки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918403" y="79294"/>
            <a:ext cx="2759781" cy="2562590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 с правилами, игры-соревнования, игры-драматизации сюжетно-ролевые и режиссерские игры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2483768" y="3502026"/>
            <a:ext cx="445158" cy="46806"/>
          </a:xfrm>
          <a:prstGeom prst="straightConnector1">
            <a:avLst/>
          </a:prstGeom>
          <a:ln cap="sq" cmpd="tri">
            <a:solidFill>
              <a:schemeClr val="tx1"/>
            </a:solidFill>
            <a:headEnd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>
            <a:off x="2786050" y="2071678"/>
            <a:ext cx="642942" cy="500066"/>
          </a:xfrm>
          <a:prstGeom prst="straightConnector1">
            <a:avLst/>
          </a:prstGeom>
          <a:ln cap="sq" cmpd="tri">
            <a:solidFill>
              <a:schemeClr val="tx1"/>
            </a:solidFill>
            <a:headEnd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H="1">
            <a:off x="3775352" y="4594360"/>
            <a:ext cx="298923" cy="418816"/>
          </a:xfrm>
          <a:prstGeom prst="straightConnector1">
            <a:avLst/>
          </a:prstGeom>
          <a:ln cap="sq" cmpd="tri">
            <a:solidFill>
              <a:schemeClr val="tx1"/>
            </a:solidFill>
            <a:headEnd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 flipH="1" flipV="1">
            <a:off x="4429918" y="2070884"/>
            <a:ext cx="428628" cy="1588"/>
          </a:xfrm>
          <a:prstGeom prst="straightConnector1">
            <a:avLst/>
          </a:prstGeom>
          <a:ln cap="sq" cmpd="tri">
            <a:solidFill>
              <a:schemeClr val="tx1"/>
            </a:solidFill>
            <a:headEnd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2" idx="7"/>
          </p:cNvCxnSpPr>
          <p:nvPr/>
        </p:nvCxnSpPr>
        <p:spPr>
          <a:xfrm rot="5400000" flipH="1" flipV="1">
            <a:off x="6030066" y="2120399"/>
            <a:ext cx="477655" cy="451655"/>
          </a:xfrm>
          <a:prstGeom prst="straightConnector1">
            <a:avLst/>
          </a:prstGeom>
          <a:ln cap="sq" cmpd="tri">
            <a:solidFill>
              <a:schemeClr val="tx1"/>
            </a:solidFill>
            <a:headEnd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16200000" flipH="1">
            <a:off x="5500694" y="4500570"/>
            <a:ext cx="285752" cy="285752"/>
          </a:xfrm>
          <a:prstGeom prst="straightConnector1">
            <a:avLst/>
          </a:prstGeom>
          <a:ln cap="sq" cmpd="tri">
            <a:solidFill>
              <a:schemeClr val="tx1"/>
            </a:solidFill>
            <a:headEnd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6566159" y="3259335"/>
            <a:ext cx="526121" cy="17859"/>
          </a:xfrm>
          <a:prstGeom prst="straightConnector1">
            <a:avLst/>
          </a:prstGeom>
          <a:ln cap="sq" cmpd="tri">
            <a:solidFill>
              <a:schemeClr val="tx1"/>
            </a:solidFill>
            <a:headEnd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826" y="250009"/>
            <a:ext cx="8773174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и условия </a:t>
            </a:r>
            <a:b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организации игры 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755576" y="1340768"/>
            <a:ext cx="7786742" cy="1450591"/>
          </a:xfrm>
          <a:prstGeom prst="flowChartAlternateProcess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1.Использование  работы малыми группами или как их еще называют 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«группы ровесников»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i.mycdn.me/i?r=AyH4iRPQ2q0otWIFepML2LxRCtT2dNko5lgBGT5-FlbShw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95426" y="3501008"/>
            <a:ext cx="3864429" cy="28983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i.mycdn.me/i?r=AyH4iRPQ2q0otWIFepML2LxR5DukyJRsVp2JIl-cqThauw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3114184"/>
            <a:ext cx="3458799" cy="25940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альтернативный процесс 2"/>
          <p:cNvSpPr/>
          <p:nvPr/>
        </p:nvSpPr>
        <p:spPr>
          <a:xfrm>
            <a:off x="755576" y="188640"/>
            <a:ext cx="4464496" cy="857256"/>
          </a:xfrm>
          <a:prstGeom prst="flowChartAlternateProcess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«Смена лидерства»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4644008" y="1261763"/>
            <a:ext cx="4143404" cy="2066572"/>
          </a:xfrm>
          <a:prstGeom prst="flowChartAlternateProcess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3.Обучение сочетается с двигательной активностью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   </a:t>
            </a:r>
            <a:r>
              <a:rPr lang="ru-RU" sz="2800" dirty="0" smtClean="0">
                <a:solidFill>
                  <a:srgbClr val="002060"/>
                </a:solidFill>
              </a:rPr>
              <a:t>                           </a:t>
            </a:r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1284044"/>
            <a:ext cx="2841673" cy="22889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4" name="Picture 2" descr="https://i.mycdn.me/i?r=AyH4iRPQ2q0otWIFepML2LxRO0itNUBhwR41sB-I9xnmFw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8482" y="4168290"/>
            <a:ext cx="2961081" cy="22208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https://i.mycdn.me/i?r=AyH4iRPQ2q0otWIFepML2LxRcUaWr6VUpbZXzbQV0WrTDQ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579198" y="4197237"/>
            <a:ext cx="2160240" cy="23806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s://sun9-15.userapi.com/4WHKiaKCJDRdMNGnuKOy0dqc4WJPcvbZx0VCsA/goGg7poUOkc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60235" y="3555019"/>
            <a:ext cx="2319673" cy="21632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952139" y="164130"/>
            <a:ext cx="7858180" cy="612648"/>
          </a:xfrm>
          <a:prstGeom prst="flowChartAlternateProcess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Смена темпа и ритма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86776" y="714356"/>
            <a:ext cx="4491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</a:t>
            </a:r>
            <a:endParaRPr lang="ru-RU" dirty="0"/>
          </a:p>
        </p:txBody>
      </p:sp>
      <p:pic>
        <p:nvPicPr>
          <p:cNvPr id="9222" name="Picture 6" descr="http://www.newdesignfile.com/postpic/2012/04/sand-clock-hourglass_1554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195864">
            <a:off x="7275430" y="614089"/>
            <a:ext cx="1208745" cy="188446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Содержимое 4" descr="IMG-70e0865e003e68a5e883b1ff29ad3733-V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29634" y="4063503"/>
            <a:ext cx="3484689" cy="26135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03985" y="980728"/>
            <a:ext cx="2197213" cy="29296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 descr="https://sun9-43.userapi.com/fMOC6F1Hm3pWiR4LElr--tuMpD1ZLxh7GQLBrw/Y7rDsnGHFg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1385973" y="4143614"/>
            <a:ext cx="1850299" cy="24532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3604395" y="921163"/>
            <a:ext cx="2952328" cy="28947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971600" y="332656"/>
            <a:ext cx="4071966" cy="1214446"/>
          </a:xfrm>
          <a:prstGeom prst="flowChartAlternateProcess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5.Наличие интеграции всех видов деятельности.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Блок-схема: альтернативный процесс 2"/>
          <p:cNvSpPr/>
          <p:nvPr/>
        </p:nvSpPr>
        <p:spPr>
          <a:xfrm>
            <a:off x="5220072" y="1547102"/>
            <a:ext cx="3500462" cy="1214446"/>
          </a:xfrm>
          <a:prstGeom prst="flowChartAlternateProcess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Принцип полифонии.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i.mycdn.me/i?r=AyH4iRPQ2q0otWIFepML2LxRL5wXQfbYsvskCvpkzNReRQ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3491880" y="3284984"/>
            <a:ext cx="1980220" cy="26402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.mycdn.me/i?r=AyH4iRPQ2q0otWIFepML2LxRSTVSJpCfbuM6wXOsSbM3k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92238"/>
            <a:ext cx="2555460" cy="3407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s://i.mycdn.me/i?r=AyH4iRPQ2q0otWIFepML2LxR6XEfMb6fmeKNxWXy5hpDV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068960"/>
            <a:ext cx="2617183" cy="34895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216694" y="2497567"/>
            <a:ext cx="7286676" cy="140834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Классификация игр 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социо-игровой направленности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(Е.Е.Шулешко, А.П.Ершова, В.М.Букатов )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83387" y="192464"/>
            <a:ext cx="2643206" cy="2214578"/>
          </a:xfrm>
          <a:prstGeom prst="roundRect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1.Игры для рабочего настроя 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 </a:t>
            </a:r>
            <a:r>
              <a:rPr lang="ru-RU" sz="2800" dirty="0" smtClean="0">
                <a:solidFill>
                  <a:srgbClr val="002060"/>
                </a:solidFill>
              </a:rPr>
              <a:t>                           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523034" y="261128"/>
            <a:ext cx="2304256" cy="2143140"/>
          </a:xfrm>
          <a:prstGeom prst="roundRect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Игры- разминки</a:t>
            </a:r>
            <a:r>
              <a:rPr lang="ru-RU" sz="2800" dirty="0" smtClean="0">
                <a:solidFill>
                  <a:srgbClr val="002060"/>
                </a:solidFill>
              </a:rPr>
              <a:t>.    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921449" y="233272"/>
            <a:ext cx="2857520" cy="2143140"/>
          </a:xfrm>
          <a:prstGeom prst="roundRect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3.Игры творческого самоутверждения</a:t>
            </a:r>
            <a:r>
              <a:rPr lang="ru-RU" sz="2400" dirty="0" smtClean="0">
                <a:solidFill>
                  <a:srgbClr val="002060"/>
                </a:solidFill>
              </a:rPr>
              <a:t>. 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31824" y="4067625"/>
            <a:ext cx="3643338" cy="2500330"/>
          </a:xfrm>
          <a:prstGeom prst="roundRect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4.Игры </a:t>
            </a:r>
            <a:r>
              <a:rPr lang="ru-RU" sz="2800" u="sng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социо</a:t>
            </a:r>
            <a:r>
              <a:rPr lang="ru-RU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игрового приобщения к делу</a:t>
            </a:r>
            <a:r>
              <a:rPr lang="ru-RU" sz="2800" u="sng" dirty="0" smtClean="0">
                <a:solidFill>
                  <a:srgbClr val="002060"/>
                </a:solidFill>
              </a:rPr>
              <a:t>.              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860032" y="4067552"/>
            <a:ext cx="3714776" cy="2500330"/>
          </a:xfrm>
          <a:prstGeom prst="roundRect">
            <a:avLst/>
          </a:prstGeom>
          <a:solidFill>
            <a:srgbClr val="92D05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5.Игры вольные. </a:t>
            </a:r>
          </a:p>
          <a:p>
            <a:pPr algn="ctr"/>
            <a:r>
              <a:rPr lang="ru-RU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 на воле )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dge" id="{71A07785-5930-41D4-9A83-E23602B48E98}" vid="{771EA782-DFA6-45B1-AEA3-661F1715B31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958</TotalTime>
  <Words>522</Words>
  <Application>Microsoft Office PowerPoint</Application>
  <PresentationFormat>Экран (4:3)</PresentationFormat>
  <Paragraphs>83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Badge</vt:lpstr>
      <vt:lpstr>Слайд 1</vt:lpstr>
      <vt:lpstr>Цель  </vt:lpstr>
      <vt:lpstr>Слайд 3</vt:lpstr>
      <vt:lpstr>Слайд 4</vt:lpstr>
      <vt:lpstr>Правила и условия  организации игры </vt:lpstr>
      <vt:lpstr>Слайд 6</vt:lpstr>
      <vt:lpstr>Слайд 7</vt:lpstr>
      <vt:lpstr>Слайд 8</vt:lpstr>
      <vt:lpstr>Слайд 9</vt:lpstr>
      <vt:lpstr>Различия традиционной и социо-игровой педагогики</vt:lpstr>
      <vt:lpstr>Слайд 11</vt:lpstr>
      <vt:lpstr>Отличие  игровой  технологии  от игры</vt:lpstr>
      <vt:lpstr>Методы   активации мыслительной деятельности</vt:lpstr>
      <vt:lpstr>Результаты применения  социо – игровой технологии</vt:lpstr>
      <vt:lpstr>Результаты применения  социо – игровой технологии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Социо- игровые технологии</dc:title>
  <dc:creator>user</dc:creator>
  <cp:lastModifiedBy>цу</cp:lastModifiedBy>
  <cp:revision>109</cp:revision>
  <dcterms:created xsi:type="dcterms:W3CDTF">2014-01-15T11:57:10Z</dcterms:created>
  <dcterms:modified xsi:type="dcterms:W3CDTF">2021-06-13T15:09:37Z</dcterms:modified>
</cp:coreProperties>
</file>