
<file path=[Content_Types].xml><?xml version="1.0" encoding="utf-8"?>
<Types xmlns="http://schemas.openxmlformats.org/package/2006/content-types">
  <Default ContentType="image/jpeg" Extension="jpe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notesMaster+xml" PartName="/ppt/notesMasters/notesMaster1.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theme+xml" PartName="/ppt/theme/theme2.xml"/>
  <Override ContentType="application/vnd.openxmlformats-officedocument.presentationml.notesSlide+xml" PartName="/ppt/notesSlides/notesSlide1.xml"/>
  <Override ContentType="application/vnd.openxmlformats-officedocument.presentationml.notesSlide+xml" PartName="/ppt/notesSlides/notesSlide2.xml"/>
  <Override ContentType="application/vnd.openxmlformats-officedocument.presentationml.notesSlide+xml" PartName="/ppt/notesSlides/notesSlide3.xml"/>
  <Override ContentType="application/vnd.openxmlformats-officedocument.presentationml.notesSlide+xml" PartName="/ppt/notesSlides/notesSlide4.xml"/>
  <Override ContentType="application/vnd.openxmlformats-officedocument.presentationml.notesSlide+xml" PartName="/ppt/notesSlides/notesSlide5.xml"/>
  <Override ContentType="application/vnd.openxmlformats-officedocument.presentationml.notesSlide+xml" PartName="/ppt/notesSlides/notesSlide6.xml"/>
  <Override ContentType="application/vnd.openxmlformats-officedocument.presentationml.notesSlide+xml" PartName="/ppt/notesSlides/notesSlide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7" r:id="rId2"/>
    <p:sldId id="259" r:id="rId3"/>
    <p:sldId id="260" r:id="rId4"/>
    <p:sldId id="258" r:id="rId5"/>
    <p:sldId id="261" r:id="rId6"/>
    <p:sldId id="263" r:id="rId7"/>
    <p:sldId id="264" r:id="rId8"/>
    <p:sldId id="262" r:id="rId9"/>
    <p:sldId id="265" r:id="rId10"/>
    <p:sldId id="266"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2B2B"/>
    <a:srgbClr val="FFC2B4"/>
    <a:srgbClr val="FFF3E2"/>
    <a:srgbClr val="95271F"/>
    <a:srgbClr val="FFD4A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72401" autoAdjust="0"/>
  </p:normalViewPr>
  <p:slideViewPr>
    <p:cSldViewPr>
      <p:cViewPr varScale="1">
        <p:scale>
          <a:sx n="86" d="100"/>
          <a:sy n="86" d="100"/>
        </p:scale>
        <p:origin x="1354" y="53"/>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6AC74A-0927-495D-86BA-3F7231260EEA}" type="datetimeFigureOut">
              <a:rPr lang="ru-RU" smtClean="0"/>
              <a:pPr/>
              <a:t>13.06.2021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CB59461-7014-4E7B-B767-292057129C9D}"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fontScale="47500" lnSpcReduction="2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0" i="0" kern="1200" dirty="0">
                <a:solidFill>
                  <a:schemeClr val="tx1"/>
                </a:solidFill>
                <a:latin typeface="+mn-lt"/>
                <a:ea typeface="+mn-ea"/>
                <a:cs typeface="+mn-cs"/>
              </a:rPr>
              <a:t>Организуя </a:t>
            </a:r>
            <a:r>
              <a:rPr lang="ru-RU" sz="1200" b="1" i="0" kern="1200" dirty="0">
                <a:solidFill>
                  <a:schemeClr val="tx1"/>
                </a:solidFill>
                <a:latin typeface="+mn-lt"/>
                <a:ea typeface="+mn-ea"/>
                <a:cs typeface="+mn-cs"/>
              </a:rPr>
              <a:t>предметно – пространственную среду в </a:t>
            </a:r>
            <a:r>
              <a:rPr lang="ru-RU" sz="1200" b="1" i="0" kern="1200" dirty="0" err="1">
                <a:solidFill>
                  <a:schemeClr val="tx1"/>
                </a:solidFill>
                <a:latin typeface="+mn-lt"/>
                <a:ea typeface="+mn-ea"/>
                <a:cs typeface="+mn-cs"/>
              </a:rPr>
              <a:t>группе</a:t>
            </a:r>
            <a:r>
              <a:rPr lang="ru-RU" sz="1200" b="0" i="0" kern="1200" dirty="0" err="1">
                <a:solidFill>
                  <a:schemeClr val="tx1"/>
                </a:solidFill>
                <a:latin typeface="+mn-lt"/>
                <a:ea typeface="+mn-ea"/>
                <a:cs typeface="+mn-cs"/>
              </a:rPr>
              <a:t>,</a:t>
            </a:r>
            <a:r>
              <a:rPr lang="ru-RU" sz="1200" b="0" i="0" u="sng" kern="1200" dirty="0" err="1">
                <a:solidFill>
                  <a:schemeClr val="tx1"/>
                </a:solidFill>
                <a:latin typeface="+mn-lt"/>
                <a:ea typeface="+mn-ea"/>
                <a:cs typeface="+mn-cs"/>
              </a:rPr>
              <a:t>мы</a:t>
            </a:r>
            <a:r>
              <a:rPr lang="ru-RU" sz="1200" b="0" i="0" u="sng" kern="1200" dirty="0">
                <a:solidFill>
                  <a:schemeClr val="tx1"/>
                </a:solidFill>
                <a:latin typeface="+mn-lt"/>
                <a:ea typeface="+mn-ea"/>
                <a:cs typeface="+mn-cs"/>
              </a:rPr>
              <a:t> опирались на такие нормативные документы как</a:t>
            </a:r>
            <a:r>
              <a:rPr lang="ru-RU" sz="1200" b="0" i="0" kern="1200" dirty="0">
                <a:solidFill>
                  <a:schemeClr val="tx1"/>
                </a:solidFill>
                <a:latin typeface="+mn-lt"/>
                <a:ea typeface="+mn-ea"/>
                <a:cs typeface="+mn-cs"/>
              </a:rPr>
              <a:t>: ФГОС ДОО, </a:t>
            </a:r>
            <a:r>
              <a:rPr lang="ru-RU" sz="1200" b="0" i="0" kern="1200" dirty="0" err="1">
                <a:solidFill>
                  <a:schemeClr val="tx1"/>
                </a:solidFill>
                <a:latin typeface="+mn-lt"/>
                <a:ea typeface="+mn-ea"/>
                <a:cs typeface="+mn-cs"/>
              </a:rPr>
              <a:t>СанПин</a:t>
            </a:r>
            <a:r>
              <a:rPr lang="ru-RU" sz="1200" b="0" i="0" kern="1200" dirty="0">
                <a:solidFill>
                  <a:schemeClr val="tx1"/>
                </a:solidFill>
                <a:latin typeface="+mn-lt"/>
                <a:ea typeface="+mn-ea"/>
                <a:cs typeface="+mn-cs"/>
              </a:rPr>
              <a:t>, образовательную программу, на принципы построения </a:t>
            </a:r>
            <a:r>
              <a:rPr lang="ru-RU" sz="1200" b="1" i="0" kern="1200" dirty="0">
                <a:solidFill>
                  <a:schemeClr val="tx1"/>
                </a:solidFill>
                <a:latin typeface="+mn-lt"/>
                <a:ea typeface="+mn-ea"/>
                <a:cs typeface="+mn-cs"/>
              </a:rPr>
              <a:t>предметно – пространственной среды</a:t>
            </a:r>
            <a:r>
              <a:rPr lang="ru-RU" sz="1200" b="0" i="0" kern="1200" dirty="0">
                <a:solidFill>
                  <a:schemeClr val="tx1"/>
                </a:solidFill>
                <a:latin typeface="+mn-lt"/>
                <a:ea typeface="+mn-ea"/>
                <a:cs typeface="+mn-cs"/>
              </a:rPr>
              <a:t> и личностно – ориентированную модель взаимодействия.</a:t>
            </a:r>
          </a:p>
          <a:p>
            <a:r>
              <a:rPr lang="ru-RU" sz="1200" b="1" kern="1200" dirty="0">
                <a:solidFill>
                  <a:schemeClr val="tx1"/>
                </a:solidFill>
                <a:latin typeface="+mn-lt"/>
                <a:ea typeface="+mn-ea"/>
                <a:cs typeface="+mn-cs"/>
              </a:rPr>
              <a:t>Предметно-развивающая среда должна:</a:t>
            </a:r>
            <a:endParaRPr lang="ru-RU" sz="1200" kern="1200" dirty="0">
              <a:solidFill>
                <a:schemeClr val="tx1"/>
              </a:solidFill>
              <a:latin typeface="+mn-lt"/>
              <a:ea typeface="+mn-ea"/>
              <a:cs typeface="+mn-cs"/>
            </a:endParaRPr>
          </a:p>
          <a:p>
            <a:r>
              <a:rPr lang="ru-RU" sz="1200" b="1" i="1" kern="1200" dirty="0" err="1">
                <a:solidFill>
                  <a:schemeClr val="tx1"/>
                </a:solidFill>
                <a:latin typeface="+mn-lt"/>
                <a:ea typeface="+mn-ea"/>
                <a:cs typeface="+mn-cs"/>
              </a:rPr>
              <a:t>беспечивать</a:t>
            </a:r>
            <a:r>
              <a:rPr lang="ru-RU" sz="1200" b="1" i="1" kern="1200" dirty="0">
                <a:solidFill>
                  <a:schemeClr val="tx1"/>
                </a:solidFill>
                <a:latin typeface="+mn-lt"/>
                <a:ea typeface="+mn-ea"/>
                <a:cs typeface="+mn-cs"/>
              </a:rPr>
              <a:t>:</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охрану и укрепление здоровья детей,</a:t>
            </a:r>
          </a:p>
          <a:p>
            <a:r>
              <a:rPr lang="ru-RU" sz="1200" kern="1200" dirty="0">
                <a:solidFill>
                  <a:schemeClr val="tx1"/>
                </a:solidFill>
                <a:latin typeface="+mn-lt"/>
                <a:ea typeface="+mn-ea"/>
                <a:cs typeface="+mn-cs"/>
              </a:rPr>
              <a:t>- максимальную реализацию образовательного потенциала,</a:t>
            </a:r>
          </a:p>
          <a:p>
            <a:r>
              <a:rPr lang="ru-RU" sz="1200" kern="1200" dirty="0">
                <a:solidFill>
                  <a:schemeClr val="tx1"/>
                </a:solidFill>
                <a:latin typeface="+mn-lt"/>
                <a:ea typeface="+mn-ea"/>
                <a:cs typeface="+mn-cs"/>
              </a:rPr>
              <a:t>- учёт особенностей и коррекции недостатков их развития.</a:t>
            </a:r>
          </a:p>
          <a:p>
            <a:r>
              <a:rPr lang="ru-RU" sz="1200" b="1" i="1" kern="1200" dirty="0">
                <a:solidFill>
                  <a:schemeClr val="tx1"/>
                </a:solidFill>
                <a:latin typeface="+mn-lt"/>
                <a:ea typeface="+mn-ea"/>
                <a:cs typeface="+mn-cs"/>
              </a:rPr>
              <a:t>Обеспечивать возможность:</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общения и совместной деятельности детей и взрослых (в том числе детей разного возраста),</a:t>
            </a:r>
          </a:p>
          <a:p>
            <a:r>
              <a:rPr lang="ru-RU" sz="1200" kern="1200" dirty="0">
                <a:solidFill>
                  <a:schemeClr val="tx1"/>
                </a:solidFill>
                <a:latin typeface="+mn-lt"/>
                <a:ea typeface="+mn-ea"/>
                <a:cs typeface="+mn-cs"/>
              </a:rPr>
              <a:t>- двигательной активности детей,</a:t>
            </a:r>
          </a:p>
          <a:p>
            <a:r>
              <a:rPr lang="ru-RU" sz="1200" kern="1200" dirty="0">
                <a:solidFill>
                  <a:schemeClr val="tx1"/>
                </a:solidFill>
                <a:latin typeface="+mn-lt"/>
                <a:ea typeface="+mn-ea"/>
                <a:cs typeface="+mn-cs"/>
              </a:rPr>
              <a:t>- возможности для уединения.</a:t>
            </a:r>
          </a:p>
          <a:p>
            <a:r>
              <a:rPr lang="ru-RU" sz="1200" b="1" i="1" kern="1200" dirty="0">
                <a:solidFill>
                  <a:schemeClr val="tx1"/>
                </a:solidFill>
                <a:latin typeface="+mn-lt"/>
                <a:ea typeface="+mn-ea"/>
                <a:cs typeface="+mn-cs"/>
              </a:rPr>
              <a:t>Обеспечивать реализацию:</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различных образовательных программ, используемых в дошкольных группах;</a:t>
            </a:r>
          </a:p>
          <a:p>
            <a:r>
              <a:rPr lang="ru-RU" sz="1200" kern="1200" dirty="0">
                <a:solidFill>
                  <a:schemeClr val="tx1"/>
                </a:solidFill>
                <a:latin typeface="+mn-lt"/>
                <a:ea typeface="+mn-ea"/>
                <a:cs typeface="+mn-cs"/>
              </a:rPr>
              <a:t>- в случае организации инклюзивного образования необходимые для него условия;</a:t>
            </a:r>
          </a:p>
          <a:p>
            <a:r>
              <a:rPr lang="ru-RU" sz="1200" kern="1200" dirty="0">
                <a:solidFill>
                  <a:schemeClr val="tx1"/>
                </a:solidFill>
                <a:latin typeface="+mn-lt"/>
                <a:ea typeface="+mn-ea"/>
                <a:cs typeface="+mn-cs"/>
              </a:rPr>
              <a:t>- учёт национально-культурных, климатических условий, в которых осуществляется образовательный процесс.</a:t>
            </a:r>
          </a:p>
          <a:p>
            <a:r>
              <a:rPr lang="ru-RU" sz="1200" b="1" i="1" kern="1200" dirty="0">
                <a:solidFill>
                  <a:schemeClr val="tx1"/>
                </a:solidFill>
                <a:latin typeface="+mn-lt"/>
                <a:ea typeface="+mn-ea"/>
                <a:cs typeface="+mn-cs"/>
              </a:rPr>
              <a:t>Должна быть:</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содержательно -насыщенной,</a:t>
            </a:r>
          </a:p>
          <a:p>
            <a:r>
              <a:rPr lang="ru-RU" sz="1200" kern="1200" dirty="0">
                <a:solidFill>
                  <a:schemeClr val="tx1"/>
                </a:solidFill>
                <a:latin typeface="+mn-lt"/>
                <a:ea typeface="+mn-ea"/>
                <a:cs typeface="+mn-cs"/>
              </a:rPr>
              <a:t>- развивающей,</a:t>
            </a:r>
          </a:p>
          <a:p>
            <a:r>
              <a:rPr lang="ru-RU" sz="1200" kern="1200" dirty="0">
                <a:solidFill>
                  <a:schemeClr val="tx1"/>
                </a:solidFill>
                <a:latin typeface="+mn-lt"/>
                <a:ea typeface="+mn-ea"/>
                <a:cs typeface="+mn-cs"/>
              </a:rPr>
              <a:t>- трансформируемой,</a:t>
            </a:r>
          </a:p>
          <a:p>
            <a:r>
              <a:rPr lang="ru-RU" sz="1200" kern="1200" dirty="0">
                <a:solidFill>
                  <a:schemeClr val="tx1"/>
                </a:solidFill>
                <a:latin typeface="+mn-lt"/>
                <a:ea typeface="+mn-ea"/>
                <a:cs typeface="+mn-cs"/>
              </a:rPr>
              <a:t>- полифункциональной,</a:t>
            </a:r>
          </a:p>
          <a:p>
            <a:r>
              <a:rPr lang="ru-RU" sz="1200" kern="1200" dirty="0">
                <a:solidFill>
                  <a:schemeClr val="tx1"/>
                </a:solidFill>
                <a:latin typeface="+mn-lt"/>
                <a:ea typeface="+mn-ea"/>
                <a:cs typeface="+mn-cs"/>
              </a:rPr>
              <a:t>- вариативной,</a:t>
            </a:r>
          </a:p>
          <a:p>
            <a:r>
              <a:rPr lang="ru-RU" sz="1200" kern="1200" dirty="0">
                <a:solidFill>
                  <a:schemeClr val="tx1"/>
                </a:solidFill>
                <a:latin typeface="+mn-lt"/>
                <a:ea typeface="+mn-ea"/>
                <a:cs typeface="+mn-cs"/>
              </a:rPr>
              <a:t>- доступной и безопасной.</a:t>
            </a:r>
          </a:p>
          <a:p>
            <a:r>
              <a:rPr lang="ru-RU" sz="1200" b="1" kern="1200" dirty="0">
                <a:solidFill>
                  <a:schemeClr val="tx1"/>
                </a:solidFill>
                <a:latin typeface="+mn-lt"/>
                <a:ea typeface="+mn-ea"/>
                <a:cs typeface="+mn-cs"/>
              </a:rPr>
              <a:t>Насыщенность среды</a:t>
            </a:r>
            <a:r>
              <a:rPr lang="ru-RU" sz="1200" kern="1200" dirty="0">
                <a:solidFill>
                  <a:schemeClr val="tx1"/>
                </a:solidFill>
                <a:latin typeface="+mn-lt"/>
                <a:ea typeface="+mn-ea"/>
                <a:cs typeface="+mn-cs"/>
              </a:rPr>
              <a:t>:</a:t>
            </a:r>
          </a:p>
          <a:p>
            <a:r>
              <a:rPr lang="ru-RU" sz="1200" kern="1200" dirty="0">
                <a:solidFill>
                  <a:schemeClr val="tx1"/>
                </a:solidFill>
                <a:latin typeface="+mn-lt"/>
                <a:ea typeface="+mn-ea"/>
                <a:cs typeface="+mn-cs"/>
              </a:rPr>
              <a:t>- возможность разнообразного использования различных составляющих предметной среды, например, детской мебели, матов, мягких модулей, ширм и т.д.</a:t>
            </a:r>
          </a:p>
          <a:p>
            <a:r>
              <a:rPr lang="ru-RU" sz="1200" kern="1200" dirty="0">
                <a:solidFill>
                  <a:schemeClr val="tx1"/>
                </a:solidFill>
                <a:latin typeface="+mn-lt"/>
                <a:ea typeface="+mn-ea"/>
                <a:cs typeface="+mn-cs"/>
              </a:rPr>
              <a:t>- периодическую сменяемость игрового материала, появление новых предметов, стимулирующих игровую, двигательную, познавательную и исследовательскую активность детей.</a:t>
            </a:r>
          </a:p>
          <a:p>
            <a:r>
              <a:rPr lang="ru-RU" sz="1200" b="1" kern="1200" dirty="0" err="1">
                <a:solidFill>
                  <a:schemeClr val="tx1"/>
                </a:solidFill>
                <a:latin typeface="+mn-lt"/>
                <a:ea typeface="+mn-ea"/>
                <a:cs typeface="+mn-cs"/>
              </a:rPr>
              <a:t>Трансформируемость</a:t>
            </a:r>
            <a:r>
              <a:rPr lang="ru-RU" sz="1200" b="1" kern="1200" dirty="0">
                <a:solidFill>
                  <a:schemeClr val="tx1"/>
                </a:solidFill>
                <a:latin typeface="+mn-lt"/>
                <a:ea typeface="+mn-ea"/>
                <a:cs typeface="+mn-cs"/>
              </a:rPr>
              <a:t> пространства:</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предполагает возможность изменений   предметно-пространственной среды в зависимости от образовательной ситуации, в том числе от меняющихся интересов и возможностей детей.</a:t>
            </a:r>
          </a:p>
          <a:p>
            <a:r>
              <a:rPr lang="ru-RU" sz="1200" b="1" kern="1200" dirty="0" err="1">
                <a:solidFill>
                  <a:schemeClr val="tx1"/>
                </a:solidFill>
                <a:latin typeface="+mn-lt"/>
                <a:ea typeface="+mn-ea"/>
                <a:cs typeface="+mn-cs"/>
              </a:rPr>
              <a:t>Полифункциональность</a:t>
            </a:r>
            <a:r>
              <a:rPr lang="ru-RU" sz="1200" b="1" kern="1200" dirty="0">
                <a:solidFill>
                  <a:schemeClr val="tx1"/>
                </a:solidFill>
                <a:latin typeface="+mn-lt"/>
                <a:ea typeface="+mn-ea"/>
                <a:cs typeface="+mn-cs"/>
              </a:rPr>
              <a:t> материалов предполагает:</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 возможность разнообразного использования различных составляющих предметной среды, например, детской мебели, матов, мягких модулей, ширм и т.д.</a:t>
            </a:r>
          </a:p>
          <a:p>
            <a:r>
              <a:rPr lang="ru-RU" sz="1200" kern="1200" dirty="0">
                <a:solidFill>
                  <a:schemeClr val="tx1"/>
                </a:solidFill>
                <a:latin typeface="+mn-lt"/>
                <a:ea typeface="+mn-ea"/>
                <a:cs typeface="+mn-cs"/>
              </a:rPr>
              <a:t>- наличие в Организации (группе) полифункциональных (не обладающих жёстко закреплённым способом употребления) предметов, в том числе природных материалов, пригодных для использования в разных видах детской активности, в том числе в качестве предметов-заместителей в детской игре.</a:t>
            </a:r>
          </a:p>
          <a:p>
            <a:r>
              <a:rPr lang="ru-RU" sz="1200" b="1" kern="1200" dirty="0">
                <a:solidFill>
                  <a:schemeClr val="tx1"/>
                </a:solidFill>
                <a:latin typeface="+mn-lt"/>
                <a:ea typeface="+mn-ea"/>
                <a:cs typeface="+mn-cs"/>
              </a:rPr>
              <a:t>Вариативность среды предполагает:</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наличие в Организации (группе) различных пространств (для игры, конструирования, уединения и пр.), а также разнообразных материалов, игр, игрушек и оборудования, обеспечивающих свободный выбор детей;</a:t>
            </a:r>
          </a:p>
          <a:p>
            <a:r>
              <a:rPr lang="ru-RU" sz="1200" kern="1200" dirty="0">
                <a:solidFill>
                  <a:schemeClr val="tx1"/>
                </a:solidFill>
                <a:latin typeface="+mn-lt"/>
                <a:ea typeface="+mn-ea"/>
                <a:cs typeface="+mn-cs"/>
              </a:rPr>
              <a:t>- периодическую сменяемость игрового материала, появление новых предметов, стимулирующих игровую, двигательную, познавательную и исследовательскую активность детей.</a:t>
            </a:r>
          </a:p>
          <a:p>
            <a:r>
              <a:rPr lang="ru-RU" sz="1200" b="1" kern="1200" dirty="0">
                <a:solidFill>
                  <a:schemeClr val="tx1"/>
                </a:solidFill>
                <a:latin typeface="+mn-lt"/>
                <a:ea typeface="+mn-ea"/>
                <a:cs typeface="+mn-cs"/>
              </a:rPr>
              <a:t>Доступность среды предполагает:</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доступность для воспитанников, в том числе детей с ОВЗ и детей-инвалидов, всех помещений Организации, где осуществляется образовательный процесс;</a:t>
            </a:r>
          </a:p>
          <a:p>
            <a:r>
              <a:rPr lang="ru-RU" sz="1200" kern="1200" dirty="0">
                <a:solidFill>
                  <a:schemeClr val="tx1"/>
                </a:solidFill>
                <a:latin typeface="+mn-lt"/>
                <a:ea typeface="+mn-ea"/>
                <a:cs typeface="+mn-cs"/>
              </a:rPr>
              <a:t>- свободный доступ воспитанников, в том числе детей с ОВЗ и детей-инвалидов, посещающих Организацию (группу), к играм, игрушкам, материалам, пособиям, обеспечивающим все основные виды детской активности.</a:t>
            </a:r>
          </a:p>
          <a:p>
            <a:r>
              <a:rPr lang="ru-RU" sz="1200" b="1" kern="1200" dirty="0">
                <a:solidFill>
                  <a:schemeClr val="tx1"/>
                </a:solidFill>
                <a:latin typeface="+mn-lt"/>
                <a:ea typeface="+mn-ea"/>
                <a:cs typeface="+mn-cs"/>
              </a:rPr>
              <a:t>Безопасность предметно-пространственной среды:</a:t>
            </a:r>
            <a:endParaRPr lang="ru-RU" sz="1200" kern="1200" dirty="0">
              <a:solidFill>
                <a:schemeClr val="tx1"/>
              </a:solidFill>
              <a:latin typeface="+mn-lt"/>
              <a:ea typeface="+mn-ea"/>
              <a:cs typeface="+mn-cs"/>
            </a:endParaRPr>
          </a:p>
          <a:p>
            <a:r>
              <a:rPr lang="ru-RU" sz="1200" kern="1200" dirty="0">
                <a:solidFill>
                  <a:schemeClr val="tx1"/>
                </a:solidFill>
                <a:latin typeface="+mn-lt"/>
                <a:ea typeface="+mn-ea"/>
                <a:cs typeface="+mn-cs"/>
              </a:rPr>
              <a:t>- предполагает соответствие всех её  элементов требованиям по обеспечению надёжности и безопасности их использования</a:t>
            </a:r>
          </a:p>
          <a:p>
            <a:pPr marL="0" marR="0" indent="0" algn="l" defTabSz="914400" rtl="0" eaLnBrk="1" fontAlgn="auto" latinLnBrk="0" hangingPunct="1">
              <a:lnSpc>
                <a:spcPct val="100000"/>
              </a:lnSpc>
              <a:spcBef>
                <a:spcPts val="0"/>
              </a:spcBef>
              <a:spcAft>
                <a:spcPts val="0"/>
              </a:spcAft>
              <a:buClrTx/>
              <a:buSzTx/>
              <a:buFontTx/>
              <a:buNone/>
              <a:tabLst/>
              <a:defRPr/>
            </a:pPr>
            <a:endParaRPr lang="ru-RU" sz="1200" b="0" i="0" kern="1200" dirty="0">
              <a:solidFill>
                <a:schemeClr val="tx1"/>
              </a:solidFill>
              <a:latin typeface="+mn-lt"/>
              <a:ea typeface="+mn-ea"/>
              <a:cs typeface="+mn-cs"/>
            </a:endParaRPr>
          </a:p>
        </p:txBody>
      </p:sp>
      <p:sp>
        <p:nvSpPr>
          <p:cNvPr id="4" name="Номер слайда 3"/>
          <p:cNvSpPr>
            <a:spLocks noGrp="1"/>
          </p:cNvSpPr>
          <p:nvPr>
            <p:ph type="sldNum" sz="quarter" idx="10"/>
          </p:nvPr>
        </p:nvSpPr>
        <p:spPr/>
        <p:txBody>
          <a:bodyPr/>
          <a:lstStyle/>
          <a:p>
            <a:fld id="{FCB59461-7014-4E7B-B767-292057129C9D}" type="slidenum">
              <a:rPr lang="ru-RU" smtClean="0"/>
              <a:pPr/>
              <a:t>3</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a:t>Главным преимуществом</a:t>
            </a:r>
            <a:r>
              <a:rPr lang="ru-RU" baseline="0" dirty="0"/>
              <a:t> трансформируемого пространства является возможность изменения среды в зависимости от педагогической ситуации, будь то изменение интересов или рост и последующее изменение возможностей.</a:t>
            </a:r>
            <a:r>
              <a:rPr lang="ru-RU" sz="1200" b="0" i="0" kern="1200" dirty="0">
                <a:solidFill>
                  <a:schemeClr val="tx1"/>
                </a:solidFill>
                <a:latin typeface="+mn-lt"/>
                <a:ea typeface="+mn-ea"/>
                <a:cs typeface="+mn-cs"/>
              </a:rPr>
              <a:t> Создавая трансформируемую среду в детском саду, важно показать детям, что с пространством тоже можно играть и преобразовывать. </a:t>
            </a:r>
            <a:endParaRPr lang="ru-RU" dirty="0"/>
          </a:p>
        </p:txBody>
      </p:sp>
      <p:sp>
        <p:nvSpPr>
          <p:cNvPr id="4" name="Номер слайда 3"/>
          <p:cNvSpPr>
            <a:spLocks noGrp="1"/>
          </p:cNvSpPr>
          <p:nvPr>
            <p:ph type="sldNum" sz="quarter" idx="10"/>
          </p:nvPr>
        </p:nvSpPr>
        <p:spPr/>
        <p:txBody>
          <a:bodyPr/>
          <a:lstStyle/>
          <a:p>
            <a:fld id="{FCB59461-7014-4E7B-B767-292057129C9D}" type="slidenum">
              <a:rPr lang="ru-RU" smtClean="0"/>
              <a:pPr/>
              <a:t>4</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a:solidFill>
                  <a:schemeClr val="tx1"/>
                </a:solidFill>
                <a:latin typeface="+mn-lt"/>
                <a:ea typeface="+mn-ea"/>
                <a:cs typeface="+mn-cs"/>
              </a:rPr>
              <a:t>Пространство группы</a:t>
            </a:r>
            <a:r>
              <a:rPr lang="ru-RU" sz="1200" b="0" i="0" kern="1200" baseline="0" dirty="0">
                <a:solidFill>
                  <a:schemeClr val="tx1"/>
                </a:solidFill>
                <a:latin typeface="+mn-lt"/>
                <a:ea typeface="+mn-ea"/>
                <a:cs typeface="+mn-cs"/>
              </a:rPr>
              <a:t> стало полифункциональным, трансформируемым, «дышащим». С кроватками может справиться даже ребенок.</a:t>
            </a:r>
            <a:endParaRPr lang="ru-RU" dirty="0"/>
          </a:p>
        </p:txBody>
      </p:sp>
      <p:sp>
        <p:nvSpPr>
          <p:cNvPr id="4" name="Номер слайда 3"/>
          <p:cNvSpPr>
            <a:spLocks noGrp="1"/>
          </p:cNvSpPr>
          <p:nvPr>
            <p:ph type="sldNum" sz="quarter" idx="10"/>
          </p:nvPr>
        </p:nvSpPr>
        <p:spPr/>
        <p:txBody>
          <a:bodyPr/>
          <a:lstStyle/>
          <a:p>
            <a:fld id="{FCB59461-7014-4E7B-B767-292057129C9D}" type="slidenum">
              <a:rPr lang="ru-RU" smtClean="0"/>
              <a:pPr/>
              <a:t>5</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a:t>Изменения</a:t>
            </a:r>
            <a:r>
              <a:rPr lang="ru-RU" baseline="0" dirty="0"/>
              <a:t> затронули не только пространство самой группы, но и раздевалку. Новый формат позволяет экономить пространство, делать его «свободнее»</a:t>
            </a:r>
            <a:endParaRPr lang="ru-RU" dirty="0"/>
          </a:p>
          <a:p>
            <a:endParaRPr lang="ru-RU" dirty="0"/>
          </a:p>
        </p:txBody>
      </p:sp>
      <p:sp>
        <p:nvSpPr>
          <p:cNvPr id="4" name="Номер слайда 3"/>
          <p:cNvSpPr>
            <a:spLocks noGrp="1"/>
          </p:cNvSpPr>
          <p:nvPr>
            <p:ph type="sldNum" sz="quarter" idx="10"/>
          </p:nvPr>
        </p:nvSpPr>
        <p:spPr/>
        <p:txBody>
          <a:bodyPr/>
          <a:lstStyle/>
          <a:p>
            <a:fld id="{FCB59461-7014-4E7B-B767-292057129C9D}" type="slidenum">
              <a:rPr lang="ru-RU" smtClean="0"/>
              <a:pPr/>
              <a:t>6</a:t>
            </a:fld>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b="0" i="0" kern="1200" dirty="0">
                <a:solidFill>
                  <a:schemeClr val="tx1"/>
                </a:solidFill>
                <a:latin typeface="+mn-lt"/>
                <a:ea typeface="+mn-ea"/>
                <a:cs typeface="+mn-cs"/>
              </a:rPr>
              <a:t>Для того,</a:t>
            </a:r>
            <a:r>
              <a:rPr lang="ru-RU" sz="1200" b="0" i="0" kern="1200" baseline="0" dirty="0">
                <a:solidFill>
                  <a:schemeClr val="tx1"/>
                </a:solidFill>
                <a:latin typeface="+mn-lt"/>
                <a:ea typeface="+mn-ea"/>
                <a:cs typeface="+mn-cs"/>
              </a:rPr>
              <a:t> чтобы показать, что пространство вокруг можно менять, </a:t>
            </a:r>
            <a:r>
              <a:rPr lang="ru-RU" sz="1200" b="0" i="0" kern="1200" dirty="0">
                <a:solidFill>
                  <a:schemeClr val="tx1"/>
                </a:solidFill>
                <a:latin typeface="+mn-lt"/>
                <a:ea typeface="+mn-ea"/>
                <a:cs typeface="+mn-cs"/>
              </a:rPr>
              <a:t>мы разделили помещение на зоны и оборудовать его подходящей мебелью. Каждая часть комнаты выполняет свои функции, но при необходимости зоны можно объединять, увеличивая пространство, например, для игр. Или наоборот, отгородить небольшую часть для проведения обучающих занятий, где ребят ничего не будет отвлекать.</a:t>
            </a:r>
            <a:endParaRPr lang="ru-RU" dirty="0"/>
          </a:p>
          <a:p>
            <a:endParaRPr lang="ru-RU" dirty="0"/>
          </a:p>
        </p:txBody>
      </p:sp>
      <p:sp>
        <p:nvSpPr>
          <p:cNvPr id="4" name="Номер слайда 3"/>
          <p:cNvSpPr>
            <a:spLocks noGrp="1"/>
          </p:cNvSpPr>
          <p:nvPr>
            <p:ph type="sldNum" sz="quarter" idx="10"/>
          </p:nvPr>
        </p:nvSpPr>
        <p:spPr/>
        <p:txBody>
          <a:bodyPr/>
          <a:lstStyle/>
          <a:p>
            <a:fld id="{FCB59461-7014-4E7B-B767-292057129C9D}" type="slidenum">
              <a:rPr lang="ru-RU" smtClean="0"/>
              <a:pPr/>
              <a:t>7</a:t>
            </a:fld>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CB59461-7014-4E7B-B767-292057129C9D}" type="slidenum">
              <a:rPr lang="ru-RU" smtClean="0"/>
              <a:pPr/>
              <a:t>8</a:t>
            </a:fld>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FCB59461-7014-4E7B-B767-292057129C9D}" type="slidenum">
              <a:rPr lang="ru-RU" smtClean="0"/>
              <a:pPr/>
              <a:t>9</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13.06.2021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13.06.2021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arget="../media/image5.jpeg" Type="http://schemas.openxmlformats.org/officeDocument/2006/relationships/image"/><Relationship Id="rId2" Target="../notesSlides/notesSlide2.xml" Type="http://schemas.openxmlformats.org/officeDocument/2006/relationships/notesSlide"/><Relationship Id="rId1" Target="../slideLayouts/slideLayout7.xml" Type="http://schemas.openxmlformats.org/officeDocument/2006/relationships/slideLayout"/><Relationship Id="rId6" Target="../media/image8.jpeg" Type="http://schemas.openxmlformats.org/officeDocument/2006/relationships/image"/><Relationship Id="rId5" Target="../media/image7.jpeg" Type="http://schemas.openxmlformats.org/officeDocument/2006/relationships/image"/><Relationship Id="rId4" Target="../media/image6.png" Type="http://schemas.openxmlformats.org/officeDocument/2006/relationships/image"/></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Скругленный прямоугольник 5"/>
          <p:cNvSpPr/>
          <p:nvPr/>
        </p:nvSpPr>
        <p:spPr>
          <a:xfrm>
            <a:off x="0" y="2996952"/>
            <a:ext cx="827584" cy="1008112"/>
          </a:xfrm>
          <a:prstGeom prst="round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Прямоугольник 8"/>
          <p:cNvSpPr/>
          <p:nvPr/>
        </p:nvSpPr>
        <p:spPr>
          <a:xfrm>
            <a:off x="827584" y="1268760"/>
            <a:ext cx="4320480" cy="2088232"/>
          </a:xfrm>
          <a:prstGeom prst="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Прямоугольник 9"/>
          <p:cNvSpPr/>
          <p:nvPr/>
        </p:nvSpPr>
        <p:spPr>
          <a:xfrm>
            <a:off x="1979712" y="2204864"/>
            <a:ext cx="4320480" cy="432048"/>
          </a:xfrm>
          <a:prstGeom prst="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TextBox 7"/>
          <p:cNvSpPr txBox="1"/>
          <p:nvPr/>
        </p:nvSpPr>
        <p:spPr>
          <a:xfrm>
            <a:off x="971600" y="1196752"/>
            <a:ext cx="7200800" cy="2554545"/>
          </a:xfrm>
          <a:prstGeom prst="rect">
            <a:avLst/>
          </a:prstGeom>
          <a:noFill/>
          <a:ln>
            <a:noFill/>
          </a:ln>
        </p:spPr>
        <p:txBody>
          <a:bodyPr wrap="square" rtlCol="0">
            <a:spAutoFit/>
          </a:bodyPr>
          <a:lstStyle/>
          <a:p>
            <a:r>
              <a:rPr lang="ru-RU" sz="4000" b="1" dirty="0">
                <a:solidFill>
                  <a:srgbClr val="632B2B"/>
                </a:solidFill>
                <a:latin typeface="Evolventa" pitchFamily="34" charset="0"/>
              </a:rPr>
              <a:t>Развивающее трансформируемое пространство дошкольных групп</a:t>
            </a:r>
          </a:p>
        </p:txBody>
      </p:sp>
      <p:cxnSp>
        <p:nvCxnSpPr>
          <p:cNvPr id="12" name="Прямая соединительная линия 11"/>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15" name="Прямая соединительная линия 14"/>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22" name="Прямая соединительная линия 21"/>
          <p:cNvCxnSpPr/>
          <p:nvPr/>
        </p:nvCxnSpPr>
        <p:spPr>
          <a:xfrm>
            <a:off x="8748464" y="620688"/>
            <a:ext cx="0" cy="5688632"/>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331640" y="4365104"/>
            <a:ext cx="3060848" cy="1938992"/>
          </a:xfrm>
          <a:prstGeom prst="rect">
            <a:avLst/>
          </a:prstGeom>
          <a:noFill/>
        </p:spPr>
        <p:txBody>
          <a:bodyPr wrap="square" rtlCol="0">
            <a:spAutoFit/>
          </a:bodyPr>
          <a:lstStyle/>
          <a:p>
            <a:pPr algn="ctr"/>
            <a:r>
              <a:rPr lang="ru-RU" sz="2400" b="1" dirty="0">
                <a:solidFill>
                  <a:srgbClr val="632B2B"/>
                </a:solidFill>
                <a:latin typeface="Evolventa" pitchFamily="34" charset="0"/>
              </a:rPr>
              <a:t>ГБОУ Школа №2101</a:t>
            </a:r>
          </a:p>
          <a:p>
            <a:pPr algn="ctr"/>
            <a:r>
              <a:rPr lang="ru-RU" sz="2400" b="1" dirty="0">
                <a:solidFill>
                  <a:srgbClr val="632B2B"/>
                </a:solidFill>
                <a:latin typeface="Evolventa" pitchFamily="34" charset="0"/>
              </a:rPr>
              <a:t>Площадка 13</a:t>
            </a:r>
          </a:p>
          <a:p>
            <a:pPr algn="ctr"/>
            <a:r>
              <a:rPr lang="ru-RU" sz="2400" b="1" dirty="0">
                <a:solidFill>
                  <a:srgbClr val="632B2B"/>
                </a:solidFill>
                <a:latin typeface="Evolventa" pitchFamily="34" charset="0"/>
              </a:rPr>
              <a:t>Бойчук Алевтина </a:t>
            </a:r>
          </a:p>
          <a:p>
            <a:pPr algn="ctr"/>
            <a:r>
              <a:rPr lang="ru-RU" sz="2400" b="1" dirty="0">
                <a:solidFill>
                  <a:srgbClr val="632B2B"/>
                </a:solidFill>
                <a:latin typeface="Evolventa" pitchFamily="34" charset="0"/>
              </a:rPr>
              <a:t>Степановна</a:t>
            </a:r>
          </a:p>
          <a:p>
            <a:pPr algn="ctr"/>
            <a:endParaRPr lang="ru-RU" sz="2400" b="1" dirty="0">
              <a:solidFill>
                <a:srgbClr val="632B2B"/>
              </a:solidFill>
              <a:latin typeface="Evolventa" pitchFamily="34" charset="0"/>
            </a:endParaRPr>
          </a:p>
        </p:txBody>
      </p:sp>
      <p:sp>
        <p:nvSpPr>
          <p:cNvPr id="7176" name="AutoShape 8" descr="https://web.whatsapp.com/pp?e=https%3A%2F%2Fpps.whatsapp.net%2Fv%2Ft61.24694-24%2F55400959_268331474115436_1039532267753439232_n.jpg%3Fccb%3D11-4%26oh%3D51ece47bf16dc6b5910cd2968c2a4b9d%26oe%3D60AE0AB8&amp;t=l&amp;u=79165544134-1554106188%40g.us&amp;i=1554193482&amp;n=Z3vDBKPNPtYJKwc6F8Pd9TmOAaK%2B2aoz1rLVmicUZs0%3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7178" name="AutoShape 10" descr="https://web.whatsapp.com/pp?e=https%3A%2F%2Fpps.whatsapp.net%2Fv%2Ft61.24694-24%2F55400959_268331474115436_1039532267753439232_n.jpg%3Fccb%3D11-4%26oh%3D51ece47bf16dc6b5910cd2968c2a4b9d%26oe%3D60AE0AB8&amp;t=l&amp;u=79165544134-1554106188%40g.us&amp;i=1554193482&amp;n=Z3vDBKPNPtYJKwc6F8Pd9TmOAaK%2B2aoz1rLVmicUZs0%3D"/>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30" name="Рисунок 29" descr="pp.jpg"/>
          <p:cNvPicPr>
            <a:picLocks noChangeAspect="1"/>
          </p:cNvPicPr>
          <p:nvPr/>
        </p:nvPicPr>
        <p:blipFill>
          <a:blip r:embed="rId2" cstate="print"/>
          <a:stretch>
            <a:fillRect/>
          </a:stretch>
        </p:blipFill>
        <p:spPr>
          <a:xfrm>
            <a:off x="4860032" y="3212976"/>
            <a:ext cx="3096344" cy="3096344"/>
          </a:xfrm>
          <a:prstGeom prst="rect">
            <a:avLst/>
          </a:prstGeom>
        </p:spPr>
      </p:pic>
      <p:pic>
        <p:nvPicPr>
          <p:cNvPr id="31" name="Picture 4" descr="https://sch2101.mskobr.ru/attach_files/logo/site.jpg"/>
          <p:cNvPicPr>
            <a:picLocks noChangeAspect="1" noChangeArrowheads="1"/>
          </p:cNvPicPr>
          <p:nvPr/>
        </p:nvPicPr>
        <p:blipFill>
          <a:blip r:embed="rId3" cstate="print"/>
          <a:srcRect/>
          <a:stretch>
            <a:fillRect/>
          </a:stretch>
        </p:blipFill>
        <p:spPr bwMode="auto">
          <a:xfrm>
            <a:off x="5796136" y="4005064"/>
            <a:ext cx="1368151" cy="1368152"/>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rgbClr val="FFD4A9"/>
          </a:solidFill>
          <a:ln>
            <a:solidFill>
              <a:srgbClr val="FFD4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 name="Прямая соединительная линия 2"/>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a:off x="8748464" y="620688"/>
            <a:ext cx="0" cy="5760640"/>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pic>
        <p:nvPicPr>
          <p:cNvPr id="24578" name="Picture 2"/>
          <p:cNvPicPr>
            <a:picLocks noChangeAspect="1" noChangeArrowheads="1"/>
          </p:cNvPicPr>
          <p:nvPr/>
        </p:nvPicPr>
        <p:blipFill>
          <a:blip r:embed="rId2" cstate="print"/>
          <a:srcRect l="34032" t="26204" r="51025" b="29500"/>
          <a:stretch>
            <a:fillRect/>
          </a:stretch>
        </p:blipFill>
        <p:spPr bwMode="auto">
          <a:xfrm flipH="1">
            <a:off x="0" y="1052736"/>
            <a:ext cx="2856181" cy="4760301"/>
          </a:xfrm>
          <a:prstGeom prst="rect">
            <a:avLst/>
          </a:prstGeom>
          <a:noFill/>
          <a:ln w="9525">
            <a:noFill/>
            <a:miter lim="800000"/>
            <a:headEnd/>
            <a:tailEnd/>
          </a:ln>
        </p:spPr>
      </p:pic>
      <p:sp>
        <p:nvSpPr>
          <p:cNvPr id="12" name="Прямоугольник 11"/>
          <p:cNvSpPr/>
          <p:nvPr/>
        </p:nvSpPr>
        <p:spPr>
          <a:xfrm>
            <a:off x="2843808" y="1340768"/>
            <a:ext cx="5616624" cy="4104456"/>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632B2B"/>
              </a:solidFill>
            </a:endParaRPr>
          </a:p>
        </p:txBody>
      </p:sp>
      <p:sp>
        <p:nvSpPr>
          <p:cNvPr id="5122" name="AutoShape 2" descr="https://mail.yandex.ru/message_part/IMG_20201217_123722.jpg?_uid=436879582&amp;name=IMG_20201217_123722.jpg&amp;hid=1.2&amp;ids=175921860444172778&amp;no_disposition=y&amp;exif_rotate=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4" name="AutoShape 4" descr="https://mail.yandex.ru/message_part/IMG_20201217_123722.jpg?_uid=436879582&amp;name=IMG_20201217_123722.jpg&amp;hid=1.2&amp;ids=175921860444172778&amp;no_disposition=y&amp;exif_rotate=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sp>
        <p:nvSpPr>
          <p:cNvPr id="5126" name="AutoShape 6" descr="https://mail.yandex.ru/message_part/IMG_20201217_123722.jpg?_uid=436879582&amp;name=IMG_20201217_123722.jpg&amp;hid=1.2&amp;ids=175921860444172778&amp;no_disposition=y&amp;exif_rotate=y"/>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ru-RU"/>
          </a:p>
        </p:txBody>
      </p:sp>
      <p:pic>
        <p:nvPicPr>
          <p:cNvPr id="5127" name="Picture 7" descr="C:\Users\boych\Desktop\ивовпчвс.jpg"/>
          <p:cNvPicPr>
            <a:picLocks noChangeAspect="1" noChangeArrowheads="1"/>
          </p:cNvPicPr>
          <p:nvPr/>
        </p:nvPicPr>
        <p:blipFill>
          <a:blip r:embed="rId3" cstate="print"/>
          <a:srcRect l="4326" t="16400"/>
          <a:stretch>
            <a:fillRect/>
          </a:stretch>
        </p:blipFill>
        <p:spPr bwMode="auto">
          <a:xfrm>
            <a:off x="2339752" y="1196752"/>
            <a:ext cx="6325507" cy="4361409"/>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0" y="0"/>
            <a:ext cx="9144000" cy="6858000"/>
          </a:xfrm>
          <a:prstGeom prst="rect">
            <a:avLst/>
          </a:prstGeom>
          <a:solidFill>
            <a:srgbClr val="FFC2B4"/>
          </a:solidFill>
          <a:ln>
            <a:solidFill>
              <a:srgbClr val="FFC2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TextBox 3"/>
          <p:cNvSpPr txBox="1"/>
          <p:nvPr/>
        </p:nvSpPr>
        <p:spPr>
          <a:xfrm>
            <a:off x="1187624" y="476672"/>
            <a:ext cx="4896544" cy="3139321"/>
          </a:xfrm>
          <a:prstGeom prst="rect">
            <a:avLst/>
          </a:prstGeom>
          <a:solidFill>
            <a:srgbClr val="FFC2B4"/>
          </a:solidFill>
        </p:spPr>
        <p:txBody>
          <a:bodyPr wrap="square" rtlCol="0">
            <a:spAutoFit/>
          </a:bodyPr>
          <a:lstStyle/>
          <a:p>
            <a:pPr>
              <a:lnSpc>
                <a:spcPct val="150000"/>
              </a:lnSpc>
            </a:pPr>
            <a:r>
              <a:rPr lang="ru-RU" sz="3200" b="1" dirty="0">
                <a:solidFill>
                  <a:srgbClr val="632B2B"/>
                </a:solidFill>
                <a:latin typeface="Evolventa" pitchFamily="34" charset="0"/>
              </a:rPr>
              <a:t>Цель:</a:t>
            </a:r>
          </a:p>
          <a:p>
            <a:pPr>
              <a:lnSpc>
                <a:spcPct val="150000"/>
              </a:lnSpc>
            </a:pPr>
            <a:r>
              <a:rPr lang="ru-RU" sz="2000" b="1" dirty="0">
                <a:solidFill>
                  <a:srgbClr val="632B2B"/>
                </a:solidFill>
                <a:latin typeface="Evolventa" pitchFamily="34" charset="0"/>
              </a:rPr>
              <a:t>Создание развивающей предметно-пространственной среды с учетом возможности наиболее эффективного развития индивидуальности каждого ребенка.</a:t>
            </a:r>
          </a:p>
        </p:txBody>
      </p:sp>
      <p:cxnSp>
        <p:nvCxnSpPr>
          <p:cNvPr id="5" name="Прямая соединительная линия 4"/>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547664" y="3429000"/>
            <a:ext cx="6552728" cy="2677656"/>
          </a:xfrm>
          <a:prstGeom prst="rect">
            <a:avLst/>
          </a:prstGeom>
          <a:noFill/>
        </p:spPr>
        <p:txBody>
          <a:bodyPr wrap="square" rtlCol="0">
            <a:spAutoFit/>
          </a:bodyPr>
          <a:lstStyle/>
          <a:p>
            <a:pPr algn="r">
              <a:lnSpc>
                <a:spcPct val="150000"/>
              </a:lnSpc>
            </a:pPr>
            <a:r>
              <a:rPr lang="ru-RU" sz="3200" b="1" dirty="0">
                <a:solidFill>
                  <a:srgbClr val="632B2B"/>
                </a:solidFill>
                <a:latin typeface="Evolventa" pitchFamily="34" charset="0"/>
              </a:rPr>
              <a:t>Задачи</a:t>
            </a:r>
            <a:r>
              <a:rPr lang="ru-RU" sz="2800" b="1" dirty="0">
                <a:solidFill>
                  <a:srgbClr val="632B2B"/>
                </a:solidFill>
                <a:latin typeface="Evolventa" pitchFamily="34" charset="0"/>
              </a:rPr>
              <a:t>:</a:t>
            </a:r>
          </a:p>
          <a:p>
            <a:pPr algn="r">
              <a:buFont typeface="Arial" pitchFamily="34" charset="0"/>
              <a:buChar char="•"/>
            </a:pPr>
            <a:r>
              <a:rPr lang="ru-RU" sz="2000" b="1" dirty="0">
                <a:solidFill>
                  <a:srgbClr val="632B2B"/>
                </a:solidFill>
                <a:latin typeface="Evolventa" pitchFamily="34" charset="0"/>
              </a:rPr>
              <a:t> Создать условия для развития способностей и интересов </a:t>
            </a:r>
          </a:p>
          <a:p>
            <a:pPr algn="r">
              <a:buFont typeface="Arial" pitchFamily="34" charset="0"/>
              <a:buChar char="•"/>
            </a:pPr>
            <a:r>
              <a:rPr lang="ru-RU" sz="2000" b="1" dirty="0">
                <a:solidFill>
                  <a:srgbClr val="632B2B"/>
                </a:solidFill>
                <a:latin typeface="Evolventa" pitchFamily="34" charset="0"/>
              </a:rPr>
              <a:t> Создать условия для обеспечения различных видов деятельности (игровой, самостоятельной, творческой)</a:t>
            </a:r>
          </a:p>
          <a:p>
            <a:pPr algn="r">
              <a:buFont typeface="Arial" pitchFamily="34" charset="0"/>
              <a:buChar char="•"/>
            </a:pPr>
            <a:r>
              <a:rPr lang="ru-RU" sz="2000" b="1" dirty="0">
                <a:solidFill>
                  <a:srgbClr val="632B2B"/>
                </a:solidFill>
                <a:latin typeface="Evolventa" pitchFamily="34" charset="0"/>
              </a:rPr>
              <a:t> Обеспечить возможность уединения</a:t>
            </a:r>
          </a:p>
        </p:txBody>
      </p:sp>
      <p:cxnSp>
        <p:nvCxnSpPr>
          <p:cNvPr id="11" name="Прямая соединительная линия 10"/>
          <p:cNvCxnSpPr/>
          <p:nvPr/>
        </p:nvCxnSpPr>
        <p:spPr>
          <a:xfrm>
            <a:off x="8820472" y="620688"/>
            <a:ext cx="0" cy="5688632"/>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323528" y="6165304"/>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Овал 16"/>
          <p:cNvSpPr/>
          <p:nvPr/>
        </p:nvSpPr>
        <p:spPr>
          <a:xfrm>
            <a:off x="8676456" y="188640"/>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20" name="Прямая соединительная линия 19"/>
          <p:cNvCxnSpPr/>
          <p:nvPr/>
        </p:nvCxnSpPr>
        <p:spPr>
          <a:xfrm>
            <a:off x="8244408" y="3284984"/>
            <a:ext cx="0" cy="2808312"/>
          </a:xfrm>
          <a:prstGeom prst="line">
            <a:avLst/>
          </a:prstGeom>
          <a:ln>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p:cNvCxnSpPr/>
          <p:nvPr/>
        </p:nvCxnSpPr>
        <p:spPr>
          <a:xfrm flipH="1">
            <a:off x="2843808" y="6093296"/>
            <a:ext cx="5400600" cy="0"/>
          </a:xfrm>
          <a:prstGeom prst="line">
            <a:avLst/>
          </a:prstGeom>
          <a:ln>
            <a:solidFill>
              <a:srgbClr val="632B2B"/>
            </a:solidFill>
          </a:ln>
        </p:spPr>
        <p:style>
          <a:lnRef idx="1">
            <a:schemeClr val="accent1"/>
          </a:lnRef>
          <a:fillRef idx="0">
            <a:schemeClr val="accent1"/>
          </a:fillRef>
          <a:effectRef idx="0">
            <a:schemeClr val="accent1"/>
          </a:effectRef>
          <a:fontRef idx="minor">
            <a:schemeClr val="tx1"/>
          </a:fontRef>
        </p:style>
      </p:cxnSp>
      <p:pic>
        <p:nvPicPr>
          <p:cNvPr id="26" name="Picture 2"/>
          <p:cNvPicPr>
            <a:picLocks noChangeAspect="1" noChangeArrowheads="1"/>
          </p:cNvPicPr>
          <p:nvPr/>
        </p:nvPicPr>
        <p:blipFill>
          <a:blip r:embed="rId2" cstate="print"/>
          <a:srcRect l="29605" t="26203" r="54346" b="29500"/>
          <a:stretch>
            <a:fillRect/>
          </a:stretch>
        </p:blipFill>
        <p:spPr bwMode="auto">
          <a:xfrm flipH="1">
            <a:off x="6372200" y="620688"/>
            <a:ext cx="1856207" cy="2880320"/>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0" y="0"/>
            <a:ext cx="9144000" cy="6858000"/>
          </a:xfrm>
          <a:prstGeom prst="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6" name="Прямая соединительная линия 5"/>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p:cNvCxnSpPr/>
          <p:nvPr/>
        </p:nvCxnSpPr>
        <p:spPr>
          <a:xfrm>
            <a:off x="8748464" y="620688"/>
            <a:ext cx="0" cy="5688632"/>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pic>
        <p:nvPicPr>
          <p:cNvPr id="10" name="Picture 2"/>
          <p:cNvPicPr>
            <a:picLocks noChangeAspect="1" noChangeArrowheads="1"/>
          </p:cNvPicPr>
          <p:nvPr/>
        </p:nvPicPr>
        <p:blipFill>
          <a:blip r:embed="rId3" cstate="print"/>
          <a:srcRect l="34585" t="29156" r="50472" b="30485"/>
          <a:stretch>
            <a:fillRect/>
          </a:stretch>
        </p:blipFill>
        <p:spPr bwMode="auto">
          <a:xfrm>
            <a:off x="3851920" y="2492896"/>
            <a:ext cx="2016224" cy="3061675"/>
          </a:xfrm>
          <a:prstGeom prst="rect">
            <a:avLst/>
          </a:prstGeom>
          <a:noFill/>
          <a:ln w="9525">
            <a:noFill/>
            <a:miter lim="800000"/>
            <a:headEnd/>
            <a:tailEnd/>
          </a:ln>
        </p:spPr>
      </p:pic>
      <p:sp>
        <p:nvSpPr>
          <p:cNvPr id="17" name="TextBox 16"/>
          <p:cNvSpPr txBox="1"/>
          <p:nvPr/>
        </p:nvSpPr>
        <p:spPr>
          <a:xfrm>
            <a:off x="971600" y="548680"/>
            <a:ext cx="7416824" cy="584775"/>
          </a:xfrm>
          <a:prstGeom prst="rect">
            <a:avLst/>
          </a:prstGeom>
          <a:noFill/>
        </p:spPr>
        <p:txBody>
          <a:bodyPr wrap="square" rtlCol="0">
            <a:spAutoFit/>
          </a:bodyPr>
          <a:lstStyle/>
          <a:p>
            <a:pPr algn="ctr"/>
            <a:r>
              <a:rPr lang="ru-RU" sz="3200" b="1" dirty="0">
                <a:solidFill>
                  <a:srgbClr val="632B2B"/>
                </a:solidFill>
                <a:latin typeface="Evolventa" pitchFamily="34" charset="0"/>
              </a:rPr>
              <a:t>Пространство групп должно:</a:t>
            </a:r>
          </a:p>
        </p:txBody>
      </p:sp>
      <p:sp>
        <p:nvSpPr>
          <p:cNvPr id="19" name="Овал 18"/>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 name="Овал 19"/>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Прямоугольник 20"/>
          <p:cNvSpPr/>
          <p:nvPr/>
        </p:nvSpPr>
        <p:spPr>
          <a:xfrm>
            <a:off x="323528" y="1556792"/>
            <a:ext cx="5544616" cy="3323987"/>
          </a:xfrm>
          <a:prstGeom prst="rect">
            <a:avLst/>
          </a:prstGeom>
        </p:spPr>
        <p:txBody>
          <a:bodyPr wrap="square">
            <a:spAutoFit/>
          </a:bodyPr>
          <a:lstStyle/>
          <a:p>
            <a:pPr>
              <a:lnSpc>
                <a:spcPct val="150000"/>
              </a:lnSpc>
            </a:pPr>
            <a:r>
              <a:rPr lang="ru-RU" sz="2000" b="1" dirty="0">
                <a:solidFill>
                  <a:srgbClr val="632B2B"/>
                </a:solidFill>
                <a:latin typeface="Evolventa" pitchFamily="34" charset="0"/>
              </a:rPr>
              <a:t>Обеспечивать:</a:t>
            </a:r>
            <a:endParaRPr lang="ru-RU" sz="2000" dirty="0">
              <a:solidFill>
                <a:srgbClr val="632B2B"/>
              </a:solidFill>
              <a:latin typeface="Evolventa" pitchFamily="34" charset="0"/>
            </a:endParaRPr>
          </a:p>
          <a:p>
            <a:pPr>
              <a:lnSpc>
                <a:spcPct val="150000"/>
              </a:lnSpc>
              <a:buFont typeface="Arial" pitchFamily="34" charset="0"/>
              <a:buChar char="•"/>
            </a:pPr>
            <a:r>
              <a:rPr lang="ru-RU" sz="2000" b="1" dirty="0">
                <a:solidFill>
                  <a:srgbClr val="632B2B"/>
                </a:solidFill>
                <a:latin typeface="Evolventa" pitchFamily="34" charset="0"/>
              </a:rPr>
              <a:t> охрану и укрепление здоровья детей,</a:t>
            </a:r>
          </a:p>
          <a:p>
            <a:pPr>
              <a:lnSpc>
                <a:spcPct val="150000"/>
              </a:lnSpc>
              <a:buFont typeface="Arial" pitchFamily="34" charset="0"/>
              <a:buChar char="•"/>
            </a:pPr>
            <a:r>
              <a:rPr lang="ru-RU" sz="2000" b="1" dirty="0">
                <a:solidFill>
                  <a:srgbClr val="632B2B"/>
                </a:solidFill>
                <a:latin typeface="Evolventa" pitchFamily="34" charset="0"/>
              </a:rPr>
              <a:t> максимальную реализацию образовательного потенциала,</a:t>
            </a:r>
          </a:p>
          <a:p>
            <a:pPr>
              <a:lnSpc>
                <a:spcPct val="150000"/>
              </a:lnSpc>
              <a:buFont typeface="Arial" pitchFamily="34" charset="0"/>
              <a:buChar char="•"/>
            </a:pPr>
            <a:r>
              <a:rPr lang="ru-RU" sz="2000" b="1" dirty="0">
                <a:solidFill>
                  <a:srgbClr val="632B2B"/>
                </a:solidFill>
                <a:latin typeface="Evolventa" pitchFamily="34" charset="0"/>
              </a:rPr>
              <a:t> учёт особенностей и </a:t>
            </a:r>
          </a:p>
          <a:p>
            <a:pPr>
              <a:lnSpc>
                <a:spcPct val="150000"/>
              </a:lnSpc>
            </a:pPr>
            <a:r>
              <a:rPr lang="ru-RU" sz="2000" b="1" dirty="0">
                <a:solidFill>
                  <a:srgbClr val="632B2B"/>
                </a:solidFill>
                <a:latin typeface="Evolventa" pitchFamily="34" charset="0"/>
              </a:rPr>
              <a:t>коррекции недостатков их</a:t>
            </a:r>
          </a:p>
          <a:p>
            <a:pPr>
              <a:lnSpc>
                <a:spcPct val="150000"/>
              </a:lnSpc>
            </a:pPr>
            <a:r>
              <a:rPr lang="ru-RU" sz="2000" b="1" dirty="0">
                <a:solidFill>
                  <a:srgbClr val="632B2B"/>
                </a:solidFill>
                <a:latin typeface="Evolventa" pitchFamily="34" charset="0"/>
              </a:rPr>
              <a:t>развития.</a:t>
            </a:r>
          </a:p>
        </p:txBody>
      </p:sp>
      <p:sp>
        <p:nvSpPr>
          <p:cNvPr id="22" name="Прямоугольник 21"/>
          <p:cNvSpPr/>
          <p:nvPr/>
        </p:nvSpPr>
        <p:spPr>
          <a:xfrm>
            <a:off x="3923928" y="2780928"/>
            <a:ext cx="4572000" cy="3323987"/>
          </a:xfrm>
          <a:prstGeom prst="rect">
            <a:avLst/>
          </a:prstGeom>
        </p:spPr>
        <p:txBody>
          <a:bodyPr>
            <a:spAutoFit/>
          </a:bodyPr>
          <a:lstStyle/>
          <a:p>
            <a:pPr algn="r">
              <a:lnSpc>
                <a:spcPct val="150000"/>
              </a:lnSpc>
            </a:pPr>
            <a:r>
              <a:rPr lang="ru-RU" sz="3200" b="1" dirty="0">
                <a:solidFill>
                  <a:srgbClr val="632B2B"/>
                </a:solidFill>
                <a:latin typeface="Evolventa" pitchFamily="34" charset="0"/>
              </a:rPr>
              <a:t>Быть</a:t>
            </a:r>
            <a:r>
              <a:rPr lang="ru-RU" sz="2400" b="1" dirty="0">
                <a:solidFill>
                  <a:srgbClr val="632B2B"/>
                </a:solidFill>
                <a:latin typeface="Evolventa" pitchFamily="34" charset="0"/>
              </a:rPr>
              <a:t>:</a:t>
            </a:r>
          </a:p>
          <a:p>
            <a:pPr algn="r">
              <a:lnSpc>
                <a:spcPct val="150000"/>
              </a:lnSpc>
              <a:buFont typeface="Arial" pitchFamily="34" charset="0"/>
              <a:buChar char="•"/>
            </a:pPr>
            <a:r>
              <a:rPr lang="ru-RU" b="1" dirty="0">
                <a:solidFill>
                  <a:srgbClr val="632B2B"/>
                </a:solidFill>
                <a:latin typeface="Evolventa" pitchFamily="34" charset="0"/>
              </a:rPr>
              <a:t>вариативным</a:t>
            </a:r>
          </a:p>
          <a:p>
            <a:pPr algn="r">
              <a:lnSpc>
                <a:spcPct val="150000"/>
              </a:lnSpc>
              <a:buFont typeface="Arial" pitchFamily="34" charset="0"/>
              <a:buChar char="•"/>
            </a:pPr>
            <a:r>
              <a:rPr lang="ru-RU" b="1" dirty="0">
                <a:solidFill>
                  <a:srgbClr val="632B2B"/>
                </a:solidFill>
                <a:latin typeface="Evolventa" pitchFamily="34" charset="0"/>
              </a:rPr>
              <a:t> развивающим</a:t>
            </a:r>
          </a:p>
          <a:p>
            <a:pPr algn="r">
              <a:lnSpc>
                <a:spcPct val="150000"/>
              </a:lnSpc>
              <a:buFont typeface="Arial" pitchFamily="34" charset="0"/>
              <a:buChar char="•"/>
            </a:pPr>
            <a:r>
              <a:rPr lang="ru-RU" b="1" dirty="0">
                <a:solidFill>
                  <a:srgbClr val="632B2B"/>
                </a:solidFill>
                <a:latin typeface="Evolventa" pitchFamily="34" charset="0"/>
              </a:rPr>
              <a:t>трансформируемым</a:t>
            </a:r>
          </a:p>
          <a:p>
            <a:pPr algn="r">
              <a:lnSpc>
                <a:spcPct val="150000"/>
              </a:lnSpc>
              <a:buFont typeface="Arial" pitchFamily="34" charset="0"/>
              <a:buChar char="•"/>
            </a:pPr>
            <a:r>
              <a:rPr lang="ru-RU" b="1" dirty="0">
                <a:solidFill>
                  <a:srgbClr val="632B2B"/>
                </a:solidFill>
                <a:latin typeface="Evolventa" pitchFamily="34" charset="0"/>
              </a:rPr>
              <a:t> полифункциональным</a:t>
            </a:r>
          </a:p>
          <a:p>
            <a:pPr algn="r">
              <a:lnSpc>
                <a:spcPct val="150000"/>
              </a:lnSpc>
              <a:buFont typeface="Arial" pitchFamily="34" charset="0"/>
              <a:buChar char="•"/>
            </a:pPr>
            <a:r>
              <a:rPr lang="ru-RU" b="1" dirty="0">
                <a:solidFill>
                  <a:srgbClr val="632B2B"/>
                </a:solidFill>
                <a:latin typeface="Evolventa" pitchFamily="34" charset="0"/>
              </a:rPr>
              <a:t>доступным и безопасным</a:t>
            </a:r>
          </a:p>
          <a:p>
            <a:pPr algn="r">
              <a:lnSpc>
                <a:spcPct val="150000"/>
              </a:lnSpc>
              <a:buFont typeface="Arial" pitchFamily="34" charset="0"/>
              <a:buChar char="•"/>
            </a:pPr>
            <a:r>
              <a:rPr lang="ru-RU" b="1" dirty="0">
                <a:solidFill>
                  <a:srgbClr val="632B2B"/>
                </a:solidFill>
                <a:latin typeface="Evolventa" pitchFamily="34" charset="0"/>
              </a:rPr>
              <a:t>содержательно -насыщенным</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Прямоугольник 18"/>
          <p:cNvSpPr/>
          <p:nvPr/>
        </p:nvSpPr>
        <p:spPr>
          <a:xfrm>
            <a:off x="0" y="0"/>
            <a:ext cx="9144000" cy="6858000"/>
          </a:xfrm>
          <a:prstGeom prst="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5" name="Прямая соединительная линия 4"/>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6" name="Прямая соединительная линия 5"/>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7" name="Прямая соединительная линия 6"/>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8" name="Прямая соединительная линия 7"/>
          <p:cNvCxnSpPr/>
          <p:nvPr/>
        </p:nvCxnSpPr>
        <p:spPr>
          <a:xfrm>
            <a:off x="8748464" y="620688"/>
            <a:ext cx="0" cy="5688632"/>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11" name="Овал 10"/>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Прямоугольник 13"/>
          <p:cNvSpPr/>
          <p:nvPr/>
        </p:nvSpPr>
        <p:spPr>
          <a:xfrm>
            <a:off x="1187624" y="620688"/>
            <a:ext cx="4032448" cy="2736304"/>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5" name="TextBox 14"/>
          <p:cNvSpPr txBox="1"/>
          <p:nvPr/>
        </p:nvSpPr>
        <p:spPr>
          <a:xfrm>
            <a:off x="1403648" y="1340768"/>
            <a:ext cx="3600400" cy="369332"/>
          </a:xfrm>
          <a:prstGeom prst="rect">
            <a:avLst/>
          </a:prstGeom>
          <a:noFill/>
        </p:spPr>
        <p:txBody>
          <a:bodyPr wrap="square" rtlCol="0">
            <a:spAutoFit/>
          </a:bodyPr>
          <a:lstStyle/>
          <a:p>
            <a:r>
              <a:rPr lang="ru-RU" dirty="0"/>
              <a:t>ФОТО 1  (за столом едят)</a:t>
            </a:r>
          </a:p>
        </p:txBody>
      </p:sp>
      <p:sp>
        <p:nvSpPr>
          <p:cNvPr id="16" name="Прямоугольник 15"/>
          <p:cNvSpPr/>
          <p:nvPr/>
        </p:nvSpPr>
        <p:spPr>
          <a:xfrm>
            <a:off x="3923928" y="3717032"/>
            <a:ext cx="4320480" cy="2852936"/>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7" name="TextBox 16"/>
          <p:cNvSpPr txBox="1"/>
          <p:nvPr/>
        </p:nvSpPr>
        <p:spPr>
          <a:xfrm>
            <a:off x="4283968" y="4581128"/>
            <a:ext cx="3600400" cy="646331"/>
          </a:xfrm>
          <a:prstGeom prst="rect">
            <a:avLst/>
          </a:prstGeom>
          <a:noFill/>
        </p:spPr>
        <p:txBody>
          <a:bodyPr wrap="square" rtlCol="0">
            <a:spAutoFit/>
          </a:bodyPr>
          <a:lstStyle/>
          <a:p>
            <a:r>
              <a:rPr lang="ru-RU" dirty="0"/>
              <a:t>ФОТО 2 ( столы поставлены для занятия)</a:t>
            </a:r>
          </a:p>
        </p:txBody>
      </p:sp>
      <p:pic>
        <p:nvPicPr>
          <p:cNvPr id="20" name="Picture 1"/>
          <p:cNvPicPr>
            <a:picLocks noChangeAspect="1" noChangeArrowheads="1"/>
          </p:cNvPicPr>
          <p:nvPr/>
        </p:nvPicPr>
        <p:blipFill>
          <a:blip r:embed="rId3" cstate="print"/>
          <a:srcRect l="42886" t="26203" r="37743" b="29500"/>
          <a:stretch>
            <a:fillRect/>
          </a:stretch>
        </p:blipFill>
        <p:spPr bwMode="auto">
          <a:xfrm>
            <a:off x="251520" y="3593590"/>
            <a:ext cx="2538986" cy="3264410"/>
          </a:xfrm>
          <a:prstGeom prst="rect">
            <a:avLst/>
          </a:prstGeom>
          <a:noFill/>
          <a:ln w="9525">
            <a:noFill/>
            <a:miter lim="800000"/>
            <a:headEnd/>
            <a:tailEnd/>
          </a:ln>
        </p:spPr>
      </p:pic>
      <p:sp>
        <p:nvSpPr>
          <p:cNvPr id="21" name="Овал 20"/>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6146" name="Picture 2"/>
          <p:cNvPicPr>
            <a:picLocks noChangeAspect="1" noChangeArrowheads="1"/>
          </p:cNvPicPr>
          <p:nvPr/>
        </p:nvPicPr>
        <p:blipFill>
          <a:blip r:embed="rId4" cstate="print"/>
          <a:srcRect l="55063" t="26203" r="29722" b="28516"/>
          <a:stretch>
            <a:fillRect/>
          </a:stretch>
        </p:blipFill>
        <p:spPr bwMode="auto">
          <a:xfrm>
            <a:off x="6228184" y="260648"/>
            <a:ext cx="1979712" cy="3312368"/>
          </a:xfrm>
          <a:prstGeom prst="rect">
            <a:avLst/>
          </a:prstGeom>
          <a:noFill/>
          <a:ln w="9525">
            <a:noFill/>
            <a:miter lim="800000"/>
            <a:headEnd/>
            <a:tailEnd/>
          </a:ln>
        </p:spPr>
      </p:pic>
      <p:pic>
        <p:nvPicPr>
          <p:cNvPr id="17410" name="Picture 2" descr="https://lh3.googleusercontent.com/RHG_8hSNidrcShzzmCh1ANsl_CpSf706A4pHxq_xlpe3SHcFpXRaqCTDmzw2u5ZeAZhO0lcIIRnL_vVC42LB6NueaI9NqoTSo497aESMW4-mqSMvUMpgkaSit7iVEJUSPgecI0njX4LxPq9BOs_XmnsgaJmZnLlxse8VQi5ADa5K-Mn5Q9xB25H3VJcVa9MX4oYKX5tJPcU1Oc9cbXtFKjeZnU9POfdb5mDMKWLwo7XjiebhlcHCOA3AB6wfjdZ7QpUPVMjdyl_1G6-MpkrQ5xLyeCgNCqcV33l109B2sdFHQmh8dqeSBQFGZ1X9mQlQ3dGyHKCbB0fRdLCwZZA2FzvsrykHXbFLGZaQ7Lk4O15F9xKLmUC9JtueLaSncBl5U1_RiuzCN_b63i67xvZr0WGKB98XFuLBMMS7EPk17L3Vgbcmo0unyD9YPQBRKFzzUaHsIa2SoSM4ULN_nFgYaBhBEkX9rXamQBMVnoNn3D1IK5gCgavLjj7OAXFTTN7dpAWZqc4ckJ8KZXVkFLKOCXJm5WTaYlE3-aFswnz2EKapTDqB7OAMmHRkC2RrZjYYptYrbH3K7qMNnl6iOJPyiiXN87MUknl2wuvjZh1Nbgdbpc84exJbZguCGBF54Y7NiY8pIZmZ6wu64h8FY42tiR_lOdBAV7LoQwpWWxlVqenEQRXrca_fF2wniqtLPlh9B28w5RdFX4Z7gjA3efNS543g=w876-h657-no?authuser=0"/>
          <p:cNvPicPr>
            <a:picLocks noChangeAspect="1" noChangeArrowheads="1"/>
          </p:cNvPicPr>
          <p:nvPr/>
        </p:nvPicPr>
        <p:blipFill>
          <a:blip r:embed="rId5" cstate="print">
            <a:lum bright="10000" contrast="20000"/>
          </a:blip>
          <a:srcRect t="13510" r="12755"/>
          <a:stretch>
            <a:fillRect/>
          </a:stretch>
        </p:blipFill>
        <p:spPr bwMode="auto">
          <a:xfrm>
            <a:off x="1187624" y="476672"/>
            <a:ext cx="4248472" cy="2952328"/>
          </a:xfrm>
          <a:prstGeom prst="rect">
            <a:avLst/>
          </a:prstGeom>
          <a:noFill/>
        </p:spPr>
      </p:pic>
      <p:pic>
        <p:nvPicPr>
          <p:cNvPr id="17412" name="Picture 4" descr="https://lh3.googleusercontent.com/RNu7zWhLpiyfbStwkHRCArEIfMgkBf4QYTGU1nVNg2zqEeCClvAXe_CbQZGXtp1LegVhMWTMazEn9n9t7-GWkSuUe6n2yObMNEAGjQjBpITi4_EoGlIoH_SVLTj5S_LX7zismdekeiWcZ1jS7RQ5icDs3x5NasxrnHsKiWqtu0eoULf7utR5NUsmSDHg12DbEFgk_XCfog6GD-hAsabN_GtL7CxdYj2nJpn6lk84SSMdg2WpyMLqDVx1AfUSaTw-h-f0Bryh1-SVb20ClHVC_7TwHbHgWtDVgedCYDSJt-BzwtaX2LeeI4djxhf4uo4ry9-pXcYquYty-bswiteB4VAlsO31sFU8nWxxDVYWNusWH_lwgnYrG5BAMdHq0xa3fdU9RJGrkYMzwkkoOvGS2Z0q7zJ49VtBJzxMTl0JSY9DpFOkA-ahS9b2dUYT_xov1yT4YXoHu1O1jA6dmNDUqx7YpuQRGjBRxXMy4eqclXR8ZZAbh8QxO61DQ0l1wVSadmh0z0N48zn2ewc0G2hCDEk3cqVpnkWxYsStC0FCmyy4lRoQ_ETLKXe4M9obUrh-_TPAZFX54LkMwopU7MPrD9JA5L0jUoVxXuFdF48JpFsf2cRsChPRHHvKR3mUsUAn22rZEOQNdHt0xzLo0fIihQsjfGhYHdQ6Kvh4fK8yoGnVA-vfWPXkdCKpPo0WjMX7QUqckme4p6LfsfaP7iPWY1eW=w876-h657-no?authuser=0"/>
          <p:cNvPicPr>
            <a:picLocks noChangeAspect="1" noChangeArrowheads="1"/>
          </p:cNvPicPr>
          <p:nvPr/>
        </p:nvPicPr>
        <p:blipFill>
          <a:blip r:embed="rId6" cstate="print"/>
          <a:srcRect b="16654"/>
          <a:stretch>
            <a:fillRect/>
          </a:stretch>
        </p:blipFill>
        <p:spPr bwMode="auto">
          <a:xfrm>
            <a:off x="3635896" y="3717032"/>
            <a:ext cx="4635996" cy="2897948"/>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rgbClr val="FFC2B4"/>
          </a:solidFill>
          <a:ln>
            <a:solidFill>
              <a:srgbClr val="FFC2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 name="Прямая соединительная линия 2"/>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7" name="Прямая соединительная линия 6"/>
          <p:cNvCxnSpPr/>
          <p:nvPr/>
        </p:nvCxnSpPr>
        <p:spPr>
          <a:xfrm>
            <a:off x="8748464" y="620688"/>
            <a:ext cx="0" cy="5688632"/>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8" name="Овал 7"/>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Прямоугольник 10"/>
          <p:cNvSpPr/>
          <p:nvPr/>
        </p:nvSpPr>
        <p:spPr>
          <a:xfrm>
            <a:off x="1187624" y="620688"/>
            <a:ext cx="4032448" cy="2736304"/>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5220072" y="1340768"/>
            <a:ext cx="3528392" cy="954107"/>
          </a:xfrm>
          <a:prstGeom prst="rect">
            <a:avLst/>
          </a:prstGeom>
          <a:noFill/>
        </p:spPr>
        <p:txBody>
          <a:bodyPr wrap="square" rtlCol="0">
            <a:spAutoFit/>
          </a:bodyPr>
          <a:lstStyle/>
          <a:p>
            <a:pPr algn="ctr"/>
            <a:r>
              <a:rPr lang="ru-RU" sz="2800" dirty="0">
                <a:solidFill>
                  <a:srgbClr val="632B2B"/>
                </a:solidFill>
                <a:latin typeface="Evolventa" pitchFamily="34" charset="0"/>
              </a:rPr>
              <a:t>Подиумы вместо  кроваток</a:t>
            </a:r>
          </a:p>
        </p:txBody>
      </p:sp>
      <p:sp>
        <p:nvSpPr>
          <p:cNvPr id="14" name="TextBox 13"/>
          <p:cNvSpPr txBox="1"/>
          <p:nvPr/>
        </p:nvSpPr>
        <p:spPr>
          <a:xfrm>
            <a:off x="323528" y="4293096"/>
            <a:ext cx="3600400" cy="1384995"/>
          </a:xfrm>
          <a:prstGeom prst="rect">
            <a:avLst/>
          </a:prstGeom>
          <a:noFill/>
        </p:spPr>
        <p:txBody>
          <a:bodyPr wrap="square" rtlCol="0">
            <a:spAutoFit/>
          </a:bodyPr>
          <a:lstStyle/>
          <a:p>
            <a:pPr algn="ctr"/>
            <a:r>
              <a:rPr lang="ru-RU" sz="2800" dirty="0">
                <a:solidFill>
                  <a:srgbClr val="632B2B"/>
                </a:solidFill>
                <a:latin typeface="Evolventa" pitchFamily="34" charset="0"/>
              </a:rPr>
              <a:t>- Дополнительное место для игр и развития</a:t>
            </a:r>
          </a:p>
        </p:txBody>
      </p:sp>
      <p:cxnSp>
        <p:nvCxnSpPr>
          <p:cNvPr id="16" name="Скругленная соединительная линия 15"/>
          <p:cNvCxnSpPr>
            <a:stCxn id="13" idx="2"/>
            <a:endCxn id="14" idx="0"/>
          </p:cNvCxnSpPr>
          <p:nvPr/>
        </p:nvCxnSpPr>
        <p:spPr>
          <a:xfrm rot="5400000">
            <a:off x="3554888" y="863715"/>
            <a:ext cx="1998221" cy="4860540"/>
          </a:xfrm>
          <a:prstGeom prst="curvedConnector3">
            <a:avLst>
              <a:gd name="adj1" fmla="val 32610"/>
            </a:avLst>
          </a:prstGeom>
          <a:ln w="28575">
            <a:solidFill>
              <a:srgbClr val="632B2B"/>
            </a:solidFill>
            <a:prstDash val="dashDot"/>
            <a:headEnd type="arrow"/>
            <a:tailEnd type="arrow"/>
          </a:ln>
        </p:spPr>
        <p:style>
          <a:lnRef idx="1">
            <a:schemeClr val="accent1"/>
          </a:lnRef>
          <a:fillRef idx="0">
            <a:schemeClr val="accent1"/>
          </a:fillRef>
          <a:effectRef idx="0">
            <a:schemeClr val="accent1"/>
          </a:effectRef>
          <a:fontRef idx="minor">
            <a:schemeClr val="tx1"/>
          </a:fontRef>
        </p:style>
      </p:cxnSp>
      <p:pic>
        <p:nvPicPr>
          <p:cNvPr id="15362" name="Picture 2" descr="https://lh3.googleusercontent.com/cqu_uc7Ad-2gnrmWQ0BqOLi28H15nhK0pjjqKggxX-KaGhX7pmOZpPXWLIgfdkTq1hzWpNIxlysoL9W-gzreEIGkE6rFvxpfvcz6VzYsgWRPehqOf6m2qpQhoqfsU7O51vUAruaU2FdADNmwMrEOIVR3d69bRWv19Z9FmMWEVlSJDzMHSmCYwc-6f41rNNPoCJCoDHr-76HaTl8AaI6KiLhw9Dd4FZlfN0F059oEA5c5rZfmrzvt8ZQBd9swxIqkt16wk_ZoeUwAEgOgaUFOKWcBBd46zTb5fRmNpwQyTZ5AvvGOmWx9UPttYGVcyx0kz1zQO5NPTNWO3aALLaPqv9zrkvo_0k_vsQoO6-Nz2kTDsGlWiLHiVC2JAKJzToG7UbRcb0cxJCUT2Hf1BWTE8LAojrhdOzWG_qkcvCVGYqmnj-mLe0tANTPZP7Us-aiADOz-QybjSS4Bfg4Nsjk-a31zADmLCpz4ynXnohMTRbWrpovFkqI6TQ8mRS70W8UIUB2rz9tkmPsVv5pvdT2WbDsdPt-IArWIB1ELvkqgonltVI_uosicZVjdwXEF3Sv2f61p0gV-SlmzdPeeyassUr8lSx7o_4HDSs-uZzELEISa0CBHThUE1gAvqqfOoGpztrqLq9E8cFRlOUnlVMWh4H_9bBVi4qBdj5SdvYTNFQON4ckeqpdljS0Q79rs_bgQb2F9X3tnG4TXuIaxw-6u1Vhz=w876-h657-no?authuser=0"/>
          <p:cNvPicPr>
            <a:picLocks noChangeAspect="1" noChangeArrowheads="1"/>
          </p:cNvPicPr>
          <p:nvPr/>
        </p:nvPicPr>
        <p:blipFill>
          <a:blip r:embed="rId3" cstate="print"/>
          <a:srcRect l="8634" t="16309" b="20376"/>
          <a:stretch>
            <a:fillRect/>
          </a:stretch>
        </p:blipFill>
        <p:spPr bwMode="auto">
          <a:xfrm>
            <a:off x="3851920" y="4005064"/>
            <a:ext cx="4572000" cy="2376264"/>
          </a:xfrm>
          <a:prstGeom prst="rect">
            <a:avLst/>
          </a:prstGeom>
          <a:noFill/>
        </p:spPr>
      </p:pic>
      <p:pic>
        <p:nvPicPr>
          <p:cNvPr id="15364" name="Picture 4" descr="https://lh3.googleusercontent.com/YL_ipiLuK5g9bKeDUT57qntnyW3hnRWSdghhXEvmIJPS5S_zO-CSocoG6Z9eDD4YToAXRsQ46A_X1PmUsFdaAin_OSATCUuMtuckdaxVRuCxAORa4vBJR95VGXL2Pq0b6SW8p54kl33SjqKt9arFzAGJiHs3tjSAFqHBmtfgQHBYs7jgT43u8Y74aqSafq8R-p032cACBn5tS_zSm8ZZzWz5HonjMmqguqGpv7hUKJcfIfVic1cxbTxPB-uhycC1clF82QkPBBYjY1PQMrw_CDR5T4GAT03JQzs9vw8k8BMuGPUbj3PICV5aDpGk_6A5rySoJIl8trCWHoRwYcoeJ-LxuvOpN8lHrBKvlO9gRTWD9q0iuOZzV451XE6rU3e_1yYGgjKUMgl3-SxNcZNjlHSpsawxe7DbiqZLxhDCjOIsoMz_usl-XAK0txvisSKHhqrXGY9H_2s5Vp7CqCFhkERh-QXQxixv4aSfIcEs3iTC0GXXvmXlJiWSsl92dsP-FFARwJI_ARaWFBqKFnppUkhqu8S2x7JS4LKc1u6T_CUWeGYF9sacq5xPz0d3LALzgzIetRYbC80745TdaBCrZhK3f8kAcTxLiVLt1noygOfZ7F5h0aFcmrcUhp_-K4FO_H21Kicu8daMIv-cqz_Z5_PDcPkQRpjmwrG0UQOqRUubws7xsePTBzD3bcNoTqLndlEbeB_fxviKDcBd27thRZEw=w876-h657-no?authuser=0"/>
          <p:cNvPicPr>
            <a:picLocks noChangeAspect="1" noChangeArrowheads="1"/>
          </p:cNvPicPr>
          <p:nvPr/>
        </p:nvPicPr>
        <p:blipFill>
          <a:blip r:embed="rId4" cstate="print"/>
          <a:srcRect l="12501" t="6703" r="4167" b="21074"/>
          <a:stretch>
            <a:fillRect/>
          </a:stretch>
        </p:blipFill>
        <p:spPr bwMode="auto">
          <a:xfrm>
            <a:off x="971600" y="620688"/>
            <a:ext cx="4320480" cy="2808312"/>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Прямоугольник 12"/>
          <p:cNvSpPr/>
          <p:nvPr/>
        </p:nvSpPr>
        <p:spPr>
          <a:xfrm>
            <a:off x="0" y="0"/>
            <a:ext cx="9144000" cy="6858000"/>
          </a:xfrm>
          <a:prstGeom prst="rect">
            <a:avLst/>
          </a:prstGeom>
          <a:solidFill>
            <a:srgbClr val="FFD4A9"/>
          </a:solidFill>
          <a:ln>
            <a:solidFill>
              <a:srgbClr val="FFD4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 name="Прямая соединительная линия 2"/>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7" name="Овал 6"/>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a:off x="8748464" y="620688"/>
            <a:ext cx="0" cy="5688632"/>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467544" y="1196752"/>
            <a:ext cx="3456384" cy="4752528"/>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Овал 11"/>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4067944" y="836712"/>
            <a:ext cx="4536504" cy="1569660"/>
          </a:xfrm>
          <a:prstGeom prst="rect">
            <a:avLst/>
          </a:prstGeom>
          <a:noFill/>
        </p:spPr>
        <p:txBody>
          <a:bodyPr wrap="square" rtlCol="0">
            <a:spAutoFit/>
          </a:bodyPr>
          <a:lstStyle/>
          <a:p>
            <a:pPr algn="r"/>
            <a:r>
              <a:rPr lang="ru-RU" sz="2400" dirty="0">
                <a:solidFill>
                  <a:srgbClr val="632B2B"/>
                </a:solidFill>
                <a:latin typeface="Evolventa" pitchFamily="34" charset="0"/>
              </a:rPr>
              <a:t>В раздевалке </a:t>
            </a:r>
            <a:r>
              <a:rPr lang="ru-RU" sz="2400" b="1" dirty="0">
                <a:solidFill>
                  <a:srgbClr val="632B2B"/>
                </a:solidFill>
                <a:latin typeface="Evolventa" pitchFamily="34" charset="0"/>
              </a:rPr>
              <a:t>группы</a:t>
            </a:r>
            <a:r>
              <a:rPr lang="ru-RU" sz="2400" dirty="0">
                <a:solidFill>
                  <a:srgbClr val="632B2B"/>
                </a:solidFill>
                <a:latin typeface="Evolventa" pitchFamily="34" charset="0"/>
              </a:rPr>
              <a:t>   </a:t>
            </a:r>
          </a:p>
          <a:p>
            <a:pPr algn="r"/>
            <a:r>
              <a:rPr lang="ru-RU" sz="2400" dirty="0">
                <a:solidFill>
                  <a:srgbClr val="632B2B"/>
                </a:solidFill>
                <a:latin typeface="Evolventa" pitchFamily="34" charset="0"/>
              </a:rPr>
              <a:t>организована выставка детских работ - </a:t>
            </a:r>
            <a:r>
              <a:rPr lang="ru-RU" sz="2400" i="1" dirty="0">
                <a:solidFill>
                  <a:srgbClr val="632B2B"/>
                </a:solidFill>
                <a:latin typeface="Evolventa" pitchFamily="34" charset="0"/>
              </a:rPr>
              <a:t>«Наше творчество»</a:t>
            </a:r>
            <a:r>
              <a:rPr lang="ru-RU" sz="2400" dirty="0">
                <a:solidFill>
                  <a:srgbClr val="632B2B"/>
                </a:solidFill>
                <a:latin typeface="Evolventa" pitchFamily="34" charset="0"/>
              </a:rPr>
              <a:t>.</a:t>
            </a:r>
          </a:p>
        </p:txBody>
      </p:sp>
      <p:pic>
        <p:nvPicPr>
          <p:cNvPr id="13314" name="Picture 2" descr="https://lh3.googleusercontent.com/HyufRHDmrv99IuxrtX8ULQH_dhJrpSVlKKVKfGEgTyKV_yvIxjN4hTJ__oG4D92ITHDSXaUiyATkOKtRV1mohaX8hgcH8ndmxgXM2xdAibO8I152koqghkJ0w19A1sZAMl4cmf9hnUrTwkn1kD0AzZnAYorty0k6NCTTQXLZgRlyVrY7E2QcNJB50utV91MuHdolT24vF0pvnFugCN7kV5nuIcCimwBymJ0LxxhvtggSFNRKNJOTHAN9QAsJfA3JrGEsWGQ7xpvmJelqUsnycuXSKTTyAQ_sxI0xRHvY0th2RDFlZDb94u4BYt3TdRYw9K9ApR6Ag6C3ePXkWfY7vGIJvoEnhx3xcT5YfTbiu2QaSCv2PmHasrNUaAxW-LBU9ULiaIXGCshRQtRvpIw-aAPPc4RvpIhPMg4MSFDI54r6nG4x2k6zB7Rx_KRYh8N_MzLGlmG0fUfX6RzzE8hp04sM5NYgdEzqFj6nK5w6i5SLMz8eYtIeG4B_t8S6eCtOPKuQxnHruFsxV24uszNq5_PEiJvFKDKIEGU6uJfMDmK68YDm_KisaBgaHQVmOrAClVgovP9Av-mzfmuM523GoNMyNjMbqym6oQG_QuQDnI8LSTzIELHp5hPd_V9qfY9y58Mgloqr8ShukDaJhmo8rlknjasZEZs_T8lfeCOVk69iTQhnresxJC92hsF0d2Lgau3WmEyLOQ_LI3sR--2EWtZA=w493-h657-no?authuser=0"/>
          <p:cNvPicPr>
            <a:picLocks noChangeAspect="1" noChangeArrowheads="1"/>
          </p:cNvPicPr>
          <p:nvPr/>
        </p:nvPicPr>
        <p:blipFill>
          <a:blip r:embed="rId3" cstate="print"/>
          <a:srcRect l="11490" t="16822" r="8771" b="6083"/>
          <a:stretch>
            <a:fillRect/>
          </a:stretch>
        </p:blipFill>
        <p:spPr bwMode="auto">
          <a:xfrm>
            <a:off x="395536" y="1052736"/>
            <a:ext cx="3744416" cy="5040560"/>
          </a:xfrm>
          <a:prstGeom prst="rect">
            <a:avLst/>
          </a:prstGeom>
          <a:noFill/>
        </p:spPr>
      </p:pic>
      <p:pic>
        <p:nvPicPr>
          <p:cNvPr id="13315" name="Picture 3" descr="C:\Users\boych\Downloads\IMG_20201217_122514.jpg"/>
          <p:cNvPicPr>
            <a:picLocks noChangeAspect="1" noChangeArrowheads="1"/>
          </p:cNvPicPr>
          <p:nvPr/>
        </p:nvPicPr>
        <p:blipFill>
          <a:blip r:embed="rId4" cstate="print"/>
          <a:srcRect l="16138" t="21650" r="27951" b="27951"/>
          <a:stretch>
            <a:fillRect/>
          </a:stretch>
        </p:blipFill>
        <p:spPr bwMode="auto">
          <a:xfrm>
            <a:off x="3419872" y="3068960"/>
            <a:ext cx="5112568" cy="3456384"/>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rgbClr val="FFC2B4"/>
          </a:solidFill>
          <a:ln>
            <a:solidFill>
              <a:srgbClr val="FFC2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 name="Прямая соединительная линия 2"/>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6" name="Прямоугольник 5"/>
          <p:cNvSpPr/>
          <p:nvPr/>
        </p:nvSpPr>
        <p:spPr>
          <a:xfrm>
            <a:off x="971600" y="476672"/>
            <a:ext cx="3264035" cy="646331"/>
          </a:xfrm>
          <a:prstGeom prst="rect">
            <a:avLst/>
          </a:prstGeom>
        </p:spPr>
        <p:txBody>
          <a:bodyPr wrap="none">
            <a:spAutoFit/>
          </a:bodyPr>
          <a:lstStyle/>
          <a:p>
            <a:pPr algn="ctr"/>
            <a:r>
              <a:rPr lang="ru-RU" sz="3600" b="1" dirty="0">
                <a:solidFill>
                  <a:srgbClr val="632B2B"/>
                </a:solidFill>
                <a:latin typeface="Evolventa" pitchFamily="34" charset="0"/>
              </a:rPr>
              <a:t>Зонирование</a:t>
            </a:r>
            <a:endParaRPr lang="ru-RU" sz="3600" dirty="0">
              <a:solidFill>
                <a:srgbClr val="632B2B"/>
              </a:solidFill>
              <a:latin typeface="Evolventa" pitchFamily="34" charset="0"/>
            </a:endParaRPr>
          </a:p>
        </p:txBody>
      </p:sp>
      <p:sp>
        <p:nvSpPr>
          <p:cNvPr id="7" name="Овал 6"/>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Овал 7"/>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9" name="Прямая соединительная линия 8"/>
          <p:cNvCxnSpPr/>
          <p:nvPr/>
        </p:nvCxnSpPr>
        <p:spPr>
          <a:xfrm>
            <a:off x="8748464" y="620688"/>
            <a:ext cx="0" cy="5760640"/>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10" name="Скругленный прямоугольник 9"/>
          <p:cNvSpPr/>
          <p:nvPr/>
        </p:nvSpPr>
        <p:spPr>
          <a:xfrm>
            <a:off x="539552" y="1340768"/>
            <a:ext cx="4104456" cy="2088232"/>
          </a:xfrm>
          <a:prstGeom prst="round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Скругленный прямоугольник 10"/>
          <p:cNvSpPr/>
          <p:nvPr/>
        </p:nvSpPr>
        <p:spPr>
          <a:xfrm>
            <a:off x="4572000" y="3933056"/>
            <a:ext cx="3744416" cy="2160240"/>
          </a:xfrm>
          <a:prstGeom prst="round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395536" y="1340768"/>
            <a:ext cx="4392488" cy="2554545"/>
          </a:xfrm>
          <a:prstGeom prst="rect">
            <a:avLst/>
          </a:prstGeom>
          <a:noFill/>
        </p:spPr>
        <p:txBody>
          <a:bodyPr wrap="square" rtlCol="0">
            <a:spAutoFit/>
          </a:bodyPr>
          <a:lstStyle/>
          <a:p>
            <a:pPr algn="ctr"/>
            <a:r>
              <a:rPr lang="ru-RU" sz="2000" b="1" dirty="0">
                <a:solidFill>
                  <a:srgbClr val="632B2B"/>
                </a:solidFill>
                <a:latin typeface="Evolventa" pitchFamily="34" charset="0"/>
              </a:rPr>
              <a:t>Библиотека</a:t>
            </a:r>
          </a:p>
          <a:p>
            <a:pPr algn="ctr"/>
            <a:r>
              <a:rPr lang="ru-RU" sz="2000" dirty="0">
                <a:solidFill>
                  <a:srgbClr val="632B2B"/>
                </a:solidFill>
                <a:latin typeface="Evolventa" pitchFamily="34" charset="0"/>
              </a:rPr>
              <a:t>Различные книги должны находиться в открытом доступе для детей, чтобы прививать любовь к новым знаниям, чтению. Адаптировать ребят и развивать</a:t>
            </a:r>
          </a:p>
          <a:p>
            <a:pPr algn="ctr"/>
            <a:endParaRPr lang="ru-RU" sz="2000" dirty="0">
              <a:solidFill>
                <a:srgbClr val="632B2B"/>
              </a:solidFill>
              <a:latin typeface="Evolventa" pitchFamily="34" charset="0"/>
            </a:endParaRPr>
          </a:p>
        </p:txBody>
      </p:sp>
      <p:sp>
        <p:nvSpPr>
          <p:cNvPr id="13" name="TextBox 12"/>
          <p:cNvSpPr txBox="1"/>
          <p:nvPr/>
        </p:nvSpPr>
        <p:spPr>
          <a:xfrm>
            <a:off x="4572000" y="3933056"/>
            <a:ext cx="3744416" cy="2246769"/>
          </a:xfrm>
          <a:prstGeom prst="rect">
            <a:avLst/>
          </a:prstGeom>
          <a:noFill/>
        </p:spPr>
        <p:txBody>
          <a:bodyPr wrap="square" rtlCol="0">
            <a:spAutoFit/>
          </a:bodyPr>
          <a:lstStyle/>
          <a:p>
            <a:pPr algn="ctr"/>
            <a:r>
              <a:rPr lang="ru-RU" sz="2000" b="1" dirty="0">
                <a:solidFill>
                  <a:srgbClr val="632B2B"/>
                </a:solidFill>
                <a:latin typeface="Evolventa" pitchFamily="34" charset="0"/>
              </a:rPr>
              <a:t>Кукольный уголок</a:t>
            </a:r>
          </a:p>
          <a:p>
            <a:pPr algn="ctr"/>
            <a:r>
              <a:rPr lang="ru-RU" sz="2000" dirty="0">
                <a:solidFill>
                  <a:srgbClr val="632B2B"/>
                </a:solidFill>
                <a:latin typeface="Evolventa" pitchFamily="34" charset="0"/>
              </a:rPr>
              <a:t>Развивает фантазию, активизирует знания о социальном мире, помогает  примерять известные роли: мама, папа, ребенок.</a:t>
            </a:r>
          </a:p>
        </p:txBody>
      </p:sp>
      <p:pic>
        <p:nvPicPr>
          <p:cNvPr id="11266" name="Picture 2" descr="https://lh3.googleusercontent.com/flEZFPfrKD_N1V87nB6bF7s5e5Ac8ZyTDuJdGzVknPot0-XlQMCzxcAfBx3Nr70umoE5pX4396UzvK7RBGkm2YapmOCN1aIKNCKQd87r-gzp_HZbsOn0yebTflbx1_jI8ct1iUVfSTyIzHWK0Mb887m-w9zyTUoA39bg_Nfe05m4Ew3-IRpK1W_7BymW1As2jsenEr07OAZ4LgHJFrUSqVRIjo50iyrxkuVYyogwV94dIIQSXMdvHB3UbSeRNolcvqzdfGzN2gfbIgs6aaIMGwLsAhVvhS9xpv1TTgRkC4ndtfu4A-pt0q9TkN6VeUIfnUKVQQWKzJovKcO8iMCdMniBDO84BGTfMt6DrD_BomVV6W8b62PoSmM949n3etuQGUlOKCXHfygZ6niq9ze76OY6yD4p6rtl6a-hI2jQyxUFzyP9TtrwzXI9CbFkueRL5e-LaVMuMnJb0LHNxTkvgAT9-EaZ9mKPA6LuUXitjBOT80LAV4wh4RDmaPEIUYRG-yv_82KD9VLeZ87uR_eo2HbABXAhLZhn2Jx0RRrEjg_ooUywhi9IQzkc_ljs1HFBJQR-SY6KT8pWsRU0RC3Gi4U7MnxXzPLVC08np1X80SkzZJeA4WFxDo908FHxYUVbNY8nCyVbZPTKnJI_TxPEO-I9g5xju2pS1OBOtKAQJMR2l_nEqCH8rOoGG0PZcL48hoLAC0d3bA17484Pvdl_C4VK=w876-h657-no?authuser=0"/>
          <p:cNvPicPr>
            <a:picLocks noChangeAspect="1" noChangeArrowheads="1"/>
          </p:cNvPicPr>
          <p:nvPr/>
        </p:nvPicPr>
        <p:blipFill>
          <a:blip r:embed="rId3" cstate="print"/>
          <a:srcRect l="2589" t="3781" r="17152"/>
          <a:stretch>
            <a:fillRect/>
          </a:stretch>
        </p:blipFill>
        <p:spPr bwMode="auto">
          <a:xfrm>
            <a:off x="4788024" y="548680"/>
            <a:ext cx="3312368" cy="2978271"/>
          </a:xfrm>
          <a:prstGeom prst="rect">
            <a:avLst/>
          </a:prstGeom>
          <a:noFill/>
        </p:spPr>
      </p:pic>
      <p:pic>
        <p:nvPicPr>
          <p:cNvPr id="15" name="Picture 2" descr="https://lh3.googleusercontent.com/WYV41a3Ga5syf1Ssu1BRfccjudtrnh8OHi-C2Gew9Tl_x3kSYIR4rf8DOZaloN4I1CSw9qkYSF6-l3K2vy8DTWPmqY6iZJ1l6lAGr-z0QivLwBUJFFDTBQkaf1SPGqMVs_USxWFeBVhwSvZKiURgoBEaO1ugZZmdOrh7v17_iTNfIDESjRFc04k8pSt7Q4RY7P0EowwApgCOXB0p1FuPcJEurOuRvRiAxodGPPoKNZmx_YN2dN9am64vceRJR19jpl2OVUCznnMU71bVUYeOhBcHhKcHjNNtFpi6mnDGoexSp3v-0pgzA0BRQM39vLF7u0pAl3hvfc5i-XRzSkgCOHmE7V9eXbg2FWm-BUB_B2wE1KCwXwQBks6gUQfEfoCZPI_0pJyVmvVZARPc3RaPzFt7iCufaLPXL26U68gqtXwj6Qw6p9FHc2UgKmO4lQdMFFvZHS-L0UIbxOWURWhUDbO3SLE38-EDcuGUZr2eqhR-CzV2ljFr4n42G5J5Ag4VVsnyAZzKwEgvynufzX9zZjMQOQlM8wkFzruB9adHpmu8ReC3q-oGEGGV2aji2gc2O4DmHIORY_DJgWnEk5P4VsZm5E6VS8sZXSSQJ_8Kw59vxk54IaKjIDvbtrNf3CFMmcwPZyXkdg58OEO2BlHVxNvwg17nkLjxGwhOEtnsJj9LtliDT7LNTYlUTi_40epRbWGinb4-kfzowl8JoaWuNoj4=w800-h600-no?authuser=0"/>
          <p:cNvPicPr>
            <a:picLocks noChangeAspect="1" noChangeArrowheads="1"/>
          </p:cNvPicPr>
          <p:nvPr/>
        </p:nvPicPr>
        <p:blipFill>
          <a:blip r:embed="rId4" cstate="print"/>
          <a:srcRect t="8820" r="3611" b="4241"/>
          <a:stretch>
            <a:fillRect/>
          </a:stretch>
        </p:blipFill>
        <p:spPr bwMode="auto">
          <a:xfrm>
            <a:off x="683568" y="3789040"/>
            <a:ext cx="3744416" cy="2532987"/>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rgbClr val="FFD4A9"/>
          </a:solidFill>
          <a:ln>
            <a:solidFill>
              <a:srgbClr val="FFD4A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3" name="Прямая соединительная линия 2"/>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a:off x="8748464" y="620688"/>
            <a:ext cx="0" cy="5760640"/>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9" name="Прямоугольник 8"/>
          <p:cNvSpPr/>
          <p:nvPr/>
        </p:nvSpPr>
        <p:spPr>
          <a:xfrm>
            <a:off x="971600" y="476672"/>
            <a:ext cx="3264035" cy="646331"/>
          </a:xfrm>
          <a:prstGeom prst="rect">
            <a:avLst/>
          </a:prstGeom>
        </p:spPr>
        <p:txBody>
          <a:bodyPr wrap="none">
            <a:spAutoFit/>
          </a:bodyPr>
          <a:lstStyle/>
          <a:p>
            <a:pPr algn="ctr"/>
            <a:r>
              <a:rPr lang="ru-RU" sz="3600" b="1" dirty="0">
                <a:solidFill>
                  <a:srgbClr val="632B2B"/>
                </a:solidFill>
                <a:latin typeface="Evolventa" pitchFamily="34" charset="0"/>
              </a:rPr>
              <a:t>Зонирование</a:t>
            </a:r>
            <a:endParaRPr lang="ru-RU" sz="3600" dirty="0">
              <a:solidFill>
                <a:srgbClr val="632B2B"/>
              </a:solidFill>
              <a:latin typeface="Evolventa" pitchFamily="34" charset="0"/>
            </a:endParaRPr>
          </a:p>
        </p:txBody>
      </p:sp>
      <p:sp>
        <p:nvSpPr>
          <p:cNvPr id="11" name="Скругленный прямоугольник 10"/>
          <p:cNvSpPr/>
          <p:nvPr/>
        </p:nvSpPr>
        <p:spPr>
          <a:xfrm>
            <a:off x="395536" y="1268760"/>
            <a:ext cx="4032448" cy="2520280"/>
          </a:xfrm>
          <a:prstGeom prst="round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467544" y="1268760"/>
            <a:ext cx="3744416" cy="2554545"/>
          </a:xfrm>
          <a:prstGeom prst="rect">
            <a:avLst/>
          </a:prstGeom>
          <a:noFill/>
        </p:spPr>
        <p:txBody>
          <a:bodyPr wrap="square" rtlCol="0">
            <a:spAutoFit/>
          </a:bodyPr>
          <a:lstStyle/>
          <a:p>
            <a:pPr algn="ctr"/>
            <a:r>
              <a:rPr lang="ru-RU" sz="2000" b="1" dirty="0">
                <a:solidFill>
                  <a:srgbClr val="632B2B"/>
                </a:solidFill>
                <a:latin typeface="Evolventa" pitchFamily="34" charset="0"/>
              </a:rPr>
              <a:t>Уголок  </a:t>
            </a:r>
            <a:r>
              <a:rPr lang="ru-RU" sz="2000" b="1" dirty="0" err="1">
                <a:solidFill>
                  <a:srgbClr val="632B2B"/>
                </a:solidFill>
                <a:latin typeface="Evolventa" pitchFamily="34" charset="0"/>
              </a:rPr>
              <a:t>сенсорики</a:t>
            </a:r>
            <a:endParaRPr lang="ru-RU" sz="2000" b="1" dirty="0">
              <a:solidFill>
                <a:srgbClr val="632B2B"/>
              </a:solidFill>
              <a:latin typeface="Evolventa" pitchFamily="34" charset="0"/>
            </a:endParaRPr>
          </a:p>
          <a:p>
            <a:pPr algn="ctr"/>
            <a:r>
              <a:rPr lang="ru-RU" sz="2000" dirty="0">
                <a:solidFill>
                  <a:srgbClr val="632B2B"/>
                </a:solidFill>
                <a:latin typeface="Evolventa" pitchFamily="34" charset="0"/>
              </a:rPr>
              <a:t>здесь собраны различные игры и пособия, способствующие правильному формированию сенсорных эталонов и развитию мелкой моторики.</a:t>
            </a:r>
          </a:p>
        </p:txBody>
      </p:sp>
      <p:sp>
        <p:nvSpPr>
          <p:cNvPr id="13" name="Скругленный прямоугольник 12"/>
          <p:cNvSpPr/>
          <p:nvPr/>
        </p:nvSpPr>
        <p:spPr>
          <a:xfrm>
            <a:off x="4572000" y="3933056"/>
            <a:ext cx="3744416" cy="2160240"/>
          </a:xfrm>
          <a:prstGeom prst="round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extBox 13"/>
          <p:cNvSpPr txBox="1"/>
          <p:nvPr/>
        </p:nvSpPr>
        <p:spPr>
          <a:xfrm>
            <a:off x="4572000" y="3933056"/>
            <a:ext cx="3744416" cy="2246769"/>
          </a:xfrm>
          <a:prstGeom prst="rect">
            <a:avLst/>
          </a:prstGeom>
          <a:noFill/>
        </p:spPr>
        <p:txBody>
          <a:bodyPr wrap="square" rtlCol="0">
            <a:spAutoFit/>
          </a:bodyPr>
          <a:lstStyle/>
          <a:p>
            <a:pPr algn="ctr"/>
            <a:r>
              <a:rPr lang="ru-RU" sz="2000" b="1" dirty="0">
                <a:solidFill>
                  <a:srgbClr val="632B2B"/>
                </a:solidFill>
                <a:latin typeface="Evolventa" pitchFamily="34" charset="0"/>
              </a:rPr>
              <a:t>Уголок  конструирования</a:t>
            </a:r>
          </a:p>
          <a:p>
            <a:pPr algn="ctr"/>
            <a:r>
              <a:rPr lang="ru-RU" sz="2000" dirty="0">
                <a:solidFill>
                  <a:srgbClr val="632B2B"/>
                </a:solidFill>
                <a:latin typeface="Evolventa" pitchFamily="34" charset="0"/>
              </a:rPr>
              <a:t>Вызывает желание заниматься конструктивно-модельной деятельностью;</a:t>
            </a:r>
          </a:p>
          <a:p>
            <a:pPr algn="ctr"/>
            <a:r>
              <a:rPr lang="ru-RU" sz="2000" dirty="0">
                <a:solidFill>
                  <a:srgbClr val="632B2B"/>
                </a:solidFill>
                <a:latin typeface="Evolventa" pitchFamily="34" charset="0"/>
              </a:rPr>
              <a:t>Стимулирует творчество, свободу самовыражения </a:t>
            </a:r>
          </a:p>
          <a:p>
            <a:pPr algn="ctr"/>
            <a:endParaRPr lang="ru-RU" sz="2000" dirty="0">
              <a:solidFill>
                <a:srgbClr val="632B2B"/>
              </a:solidFill>
              <a:latin typeface="Evolventa" pitchFamily="34" charset="0"/>
            </a:endParaRPr>
          </a:p>
        </p:txBody>
      </p:sp>
      <p:sp>
        <p:nvSpPr>
          <p:cNvPr id="15" name="Прямоугольник 14"/>
          <p:cNvSpPr/>
          <p:nvPr/>
        </p:nvSpPr>
        <p:spPr>
          <a:xfrm>
            <a:off x="4644008" y="548680"/>
            <a:ext cx="3528392" cy="2952328"/>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6" name="TextBox 15"/>
          <p:cNvSpPr txBox="1"/>
          <p:nvPr/>
        </p:nvSpPr>
        <p:spPr>
          <a:xfrm>
            <a:off x="5004048" y="1268760"/>
            <a:ext cx="2160240" cy="369332"/>
          </a:xfrm>
          <a:prstGeom prst="rect">
            <a:avLst/>
          </a:prstGeom>
          <a:noFill/>
        </p:spPr>
        <p:txBody>
          <a:bodyPr wrap="square" rtlCol="0">
            <a:spAutoFit/>
          </a:bodyPr>
          <a:lstStyle/>
          <a:p>
            <a:r>
              <a:rPr lang="ru-RU" dirty="0"/>
              <a:t>Фото </a:t>
            </a:r>
          </a:p>
        </p:txBody>
      </p:sp>
      <p:sp>
        <p:nvSpPr>
          <p:cNvPr id="17" name="Прямоугольник 16"/>
          <p:cNvSpPr/>
          <p:nvPr/>
        </p:nvSpPr>
        <p:spPr>
          <a:xfrm>
            <a:off x="611560" y="3933056"/>
            <a:ext cx="3672408" cy="2160240"/>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9218" name="Picture 2" descr="https://lh3.googleusercontent.com/UBOFWjZ25d_2G8ilOU4rqWgoRWtvYMbh7ZRukzSiAiFhnvAylZ-jumJDEVWfbS-dCiKlL21M7vvS_0lv_GwzL-Kf5GCA5DaMBSD2N1l96MWshMBrkD8i79Rs4sMkaEicBsfBnjqZvhXX-tE4dPqlKqjo1ilcs2rq1LAywjSsTgGJwQzcWcIbII7tk8yfiva8eFI9a9Tb6T8-EPnotrdJLDLBEDQfic4NiWf7xhIB3hQWxsZ5qqcfkVXI0guF5FhhTfyjHrBYiLzKKTLh5q5FtCBvlvWPQVh8ppAH0qwOyPK5j_c0mZbwRJaWFru27rqc3gsaYorKo1QF7ll4vcBCH7CF367AYcsz5GTAFJnrefD17hA3ZSHnKm9DjIvkm-2kmeIQnwDUQ4FxTObX2spFww0roDyWjmTsI7HcMx0-mtrulUYxI6mCtf21ZpDDVoSvQAiKPzBeEocxXRHDLKYetg6sTKKEc7rkxgDyXEftawEDJq0iBx6qc3uNkpNIlZfsca80YsYZ6zePOZHX6u0dOBV5jF_-vvP7UBNV7zcsBin_7M4Lpi9Al0uomneUGYBc-VhBhhbAC2iaObulGw2CXomiEALErnIuPBm6AAb6bsSe2CHW1QAFJL0Ud9NjIThs2YGbE5e-o42YYNq-bXXMa6iQvm7eIcFxtX7j36H5It3_snwLYseBlOi8mmM0OP9cvULtIIA5kasEf5ZwIa0b7qW8=w876-h657-no?authuser=0"/>
          <p:cNvPicPr>
            <a:picLocks noChangeAspect="1" noChangeArrowheads="1"/>
          </p:cNvPicPr>
          <p:nvPr/>
        </p:nvPicPr>
        <p:blipFill>
          <a:blip r:embed="rId3" cstate="print"/>
          <a:srcRect l="3704" t="12346" r="-1852" b="8642"/>
          <a:stretch>
            <a:fillRect/>
          </a:stretch>
        </p:blipFill>
        <p:spPr bwMode="auto">
          <a:xfrm>
            <a:off x="539552" y="3861048"/>
            <a:ext cx="3888432" cy="2304256"/>
          </a:xfrm>
          <a:prstGeom prst="rect">
            <a:avLst/>
          </a:prstGeom>
          <a:noFill/>
        </p:spPr>
      </p:pic>
      <p:pic>
        <p:nvPicPr>
          <p:cNvPr id="9220" name="Picture 4" descr="https://lh3.googleusercontent.com/nle-oDgP7bJsT1aipmTk2J8ck65VlEUvposDrzSP0__UDttK2LibRX0r_v4sKoHz3Y5ofShGSRinaD1Mzd46MGoEIJHjEYI27pQ5mJDJREw4OE1Qb97AxOtSXAtrIcjaEOD2bJ_yfZu82zgDcyNJls5kX66_OPcULPfGBxP0SrbZ7iRN4zvMF69i7P2xFZ7jeEyVHpSRr7vLFGYGke8YRVYCVfzof3WTFkQivKpd4YkYRKszpY6qa5udrTeeyPZ_Gym2h0r5K-Gqlo1f5k-Sb3jwGnGR22FZVsuFEMZf1xuZoC90gTkIlpPhJgTTK-rdnYGVAGPMlIlVflk9M5HKUd61A7SuvjIA5KuJoQF5QEGMFexfRw7a1ns1ayISPQdgjKjpUxzFWibwCXFgGBAsGLST6xqZfaMK6UmzkLWaDQN4uXYy3IELVhWGE6W2A0KQZkhT-lfzHEtyXH1o7hnOdA8DL2KOKadPPQbV6J1vs6HUPE-FWoR9wZypZHfkKrf4yCZQODMKXJHXqntUKRdE0GgQSQ673763ZxUg9rbXSmynr5obbOZ_3vmnoRnvWxOVtFo2OhtcMgU2iqbeDho5MxeEXucczsVw-KI5etfd5DtyvQgi-zIvts7W7oGzov_HYj7YIxg19skrHHX1j3uO-SU4e9fgPHQBJodLiOoZJAdBiBdBkFnBmLkS8d08XR-Pv-Lqg27sH6E8xwUTWKB2gF-W=w876-h657-no?authuser=0"/>
          <p:cNvPicPr>
            <a:picLocks noChangeAspect="1" noChangeArrowheads="1"/>
          </p:cNvPicPr>
          <p:nvPr/>
        </p:nvPicPr>
        <p:blipFill>
          <a:blip r:embed="rId4" cstate="print"/>
          <a:srcRect l="7233" r="10781" b="6083"/>
          <a:stretch>
            <a:fillRect/>
          </a:stretch>
        </p:blipFill>
        <p:spPr bwMode="auto">
          <a:xfrm>
            <a:off x="4644008" y="332656"/>
            <a:ext cx="3816424" cy="3278899"/>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0" y="0"/>
            <a:ext cx="9144000" cy="6858000"/>
          </a:xfrm>
          <a:prstGeom prst="rect">
            <a:avLst/>
          </a:prstGeom>
          <a:solidFill>
            <a:srgbClr val="FFF3E2"/>
          </a:solidFill>
          <a:ln>
            <a:solidFill>
              <a:srgbClr val="FFF3E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p>
        </p:txBody>
      </p:sp>
      <p:cxnSp>
        <p:nvCxnSpPr>
          <p:cNvPr id="3" name="Прямая соединительная линия 2"/>
          <p:cNvCxnSpPr/>
          <p:nvPr/>
        </p:nvCxnSpPr>
        <p:spPr>
          <a:xfrm>
            <a:off x="467544" y="692696"/>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4" name="Прямая соединительная линия 3"/>
          <p:cNvCxnSpPr/>
          <p:nvPr/>
        </p:nvCxnSpPr>
        <p:spPr>
          <a:xfrm>
            <a:off x="467544" y="836712"/>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cxnSp>
        <p:nvCxnSpPr>
          <p:cNvPr id="5" name="Прямая соединительная линия 4"/>
          <p:cNvCxnSpPr/>
          <p:nvPr/>
        </p:nvCxnSpPr>
        <p:spPr>
          <a:xfrm>
            <a:off x="467544" y="980728"/>
            <a:ext cx="432048" cy="0"/>
          </a:xfrm>
          <a:prstGeom prst="line">
            <a:avLst/>
          </a:prstGeom>
          <a:ln w="76200">
            <a:solidFill>
              <a:srgbClr val="632B2B"/>
            </a:solidFill>
          </a:ln>
        </p:spPr>
        <p:style>
          <a:lnRef idx="1">
            <a:schemeClr val="accent1"/>
          </a:lnRef>
          <a:fillRef idx="0">
            <a:schemeClr val="accent1"/>
          </a:fillRef>
          <a:effectRef idx="0">
            <a:schemeClr val="accent1"/>
          </a:effectRef>
          <a:fontRef idx="minor">
            <a:schemeClr val="tx1"/>
          </a:fontRef>
        </p:style>
      </p:cxnSp>
      <p:sp>
        <p:nvSpPr>
          <p:cNvPr id="6" name="Овал 5"/>
          <p:cNvSpPr/>
          <p:nvPr/>
        </p:nvSpPr>
        <p:spPr>
          <a:xfrm>
            <a:off x="395536" y="6237312"/>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Овал 6"/>
          <p:cNvSpPr/>
          <p:nvPr/>
        </p:nvSpPr>
        <p:spPr>
          <a:xfrm>
            <a:off x="8604448" y="260648"/>
            <a:ext cx="216024" cy="216024"/>
          </a:xfrm>
          <a:prstGeom prst="ellipse">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cxnSp>
        <p:nvCxnSpPr>
          <p:cNvPr id="8" name="Прямая соединительная линия 7"/>
          <p:cNvCxnSpPr/>
          <p:nvPr/>
        </p:nvCxnSpPr>
        <p:spPr>
          <a:xfrm>
            <a:off x="8748464" y="620688"/>
            <a:ext cx="0" cy="5760640"/>
          </a:xfrm>
          <a:prstGeom prst="line">
            <a:avLst/>
          </a:prstGeom>
          <a:ln>
            <a:solidFill>
              <a:srgbClr val="632B2B"/>
            </a:solidFill>
            <a:prstDash val="dashDot"/>
          </a:ln>
        </p:spPr>
        <p:style>
          <a:lnRef idx="1">
            <a:schemeClr val="accent1"/>
          </a:lnRef>
          <a:fillRef idx="0">
            <a:schemeClr val="accent1"/>
          </a:fillRef>
          <a:effectRef idx="0">
            <a:schemeClr val="accent1"/>
          </a:effectRef>
          <a:fontRef idx="minor">
            <a:schemeClr val="tx1"/>
          </a:fontRef>
        </p:style>
      </p:cxnSp>
      <p:sp>
        <p:nvSpPr>
          <p:cNvPr id="11" name="Скругленный прямоугольник 10"/>
          <p:cNvSpPr/>
          <p:nvPr/>
        </p:nvSpPr>
        <p:spPr>
          <a:xfrm>
            <a:off x="4572000" y="3933056"/>
            <a:ext cx="3744416" cy="2160240"/>
          </a:xfrm>
          <a:prstGeom prst="roundRect">
            <a:avLst/>
          </a:prstGeom>
          <a:solidFill>
            <a:srgbClr val="FFC2B4"/>
          </a:solidFill>
          <a:ln>
            <a:solidFill>
              <a:srgbClr val="FFC2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1506" name="Picture 2"/>
          <p:cNvPicPr>
            <a:picLocks noChangeAspect="1" noChangeArrowheads="1"/>
          </p:cNvPicPr>
          <p:nvPr/>
        </p:nvPicPr>
        <p:blipFill>
          <a:blip r:embed="rId3" cstate="print"/>
          <a:srcRect l="39013" t="26203" r="34976" b="29500"/>
          <a:stretch>
            <a:fillRect/>
          </a:stretch>
        </p:blipFill>
        <p:spPr bwMode="auto">
          <a:xfrm>
            <a:off x="971600" y="3717032"/>
            <a:ext cx="3054942" cy="2924944"/>
          </a:xfrm>
          <a:prstGeom prst="rect">
            <a:avLst/>
          </a:prstGeom>
          <a:noFill/>
          <a:ln w="9525">
            <a:noFill/>
            <a:miter lim="800000"/>
            <a:headEnd/>
            <a:tailEnd/>
          </a:ln>
        </p:spPr>
      </p:pic>
      <p:sp>
        <p:nvSpPr>
          <p:cNvPr id="14" name="Скругленный прямоугольник 13"/>
          <p:cNvSpPr/>
          <p:nvPr/>
        </p:nvSpPr>
        <p:spPr>
          <a:xfrm>
            <a:off x="539552" y="1484784"/>
            <a:ext cx="3744416" cy="2160240"/>
          </a:xfrm>
          <a:prstGeom prst="roundRect">
            <a:avLst/>
          </a:prstGeom>
          <a:solidFill>
            <a:srgbClr val="FFC2B4"/>
          </a:solidFill>
          <a:ln>
            <a:solidFill>
              <a:srgbClr val="FFC2B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2" name="TextBox 11"/>
          <p:cNvSpPr txBox="1"/>
          <p:nvPr/>
        </p:nvSpPr>
        <p:spPr>
          <a:xfrm>
            <a:off x="539552" y="1484784"/>
            <a:ext cx="3744416" cy="2246769"/>
          </a:xfrm>
          <a:prstGeom prst="rect">
            <a:avLst/>
          </a:prstGeom>
          <a:noFill/>
        </p:spPr>
        <p:txBody>
          <a:bodyPr wrap="square" rtlCol="0">
            <a:spAutoFit/>
          </a:bodyPr>
          <a:lstStyle/>
          <a:p>
            <a:pPr algn="ctr"/>
            <a:r>
              <a:rPr lang="ru-RU" sz="2000" b="1" dirty="0">
                <a:solidFill>
                  <a:srgbClr val="632B2B"/>
                </a:solidFill>
                <a:latin typeface="Evolventa" pitchFamily="34" charset="0"/>
              </a:rPr>
              <a:t>Уголок  музыки</a:t>
            </a:r>
          </a:p>
          <a:p>
            <a:pPr algn="ctr"/>
            <a:r>
              <a:rPr lang="ru-RU" sz="2000" dirty="0" err="1">
                <a:solidFill>
                  <a:srgbClr val="632B2B"/>
                </a:solidFill>
                <a:latin typeface="Evolventa" pitchFamily="34" charset="0"/>
              </a:rPr>
              <a:t>музицирование</a:t>
            </a:r>
            <a:r>
              <a:rPr lang="ru-RU" sz="2000" dirty="0">
                <a:solidFill>
                  <a:srgbClr val="632B2B"/>
                </a:solidFill>
                <a:latin typeface="Evolventa" pitchFamily="34" charset="0"/>
              </a:rPr>
              <a:t> активизируют мыслительные способности ребёнка, формируют чувство прекрасного.</a:t>
            </a:r>
          </a:p>
        </p:txBody>
      </p:sp>
      <p:sp>
        <p:nvSpPr>
          <p:cNvPr id="9" name="Прямоугольник 8"/>
          <p:cNvSpPr/>
          <p:nvPr/>
        </p:nvSpPr>
        <p:spPr>
          <a:xfrm>
            <a:off x="971600" y="476672"/>
            <a:ext cx="3264035" cy="646331"/>
          </a:xfrm>
          <a:prstGeom prst="rect">
            <a:avLst/>
          </a:prstGeom>
        </p:spPr>
        <p:txBody>
          <a:bodyPr wrap="none">
            <a:spAutoFit/>
          </a:bodyPr>
          <a:lstStyle/>
          <a:p>
            <a:pPr algn="ctr"/>
            <a:r>
              <a:rPr lang="ru-RU" sz="3600" b="1" dirty="0">
                <a:solidFill>
                  <a:srgbClr val="632B2B"/>
                </a:solidFill>
                <a:latin typeface="Evolventa" pitchFamily="34" charset="0"/>
              </a:rPr>
              <a:t>Зонирование</a:t>
            </a:r>
            <a:endParaRPr lang="ru-RU" sz="3600" dirty="0">
              <a:solidFill>
                <a:srgbClr val="632B2B"/>
              </a:solidFill>
              <a:latin typeface="Evolventa" pitchFamily="34" charset="0"/>
            </a:endParaRPr>
          </a:p>
        </p:txBody>
      </p:sp>
      <p:sp>
        <p:nvSpPr>
          <p:cNvPr id="15" name="TextBox 14"/>
          <p:cNvSpPr txBox="1"/>
          <p:nvPr/>
        </p:nvSpPr>
        <p:spPr>
          <a:xfrm>
            <a:off x="4572000" y="3933056"/>
            <a:ext cx="3744416" cy="1938992"/>
          </a:xfrm>
          <a:prstGeom prst="rect">
            <a:avLst/>
          </a:prstGeom>
          <a:noFill/>
        </p:spPr>
        <p:txBody>
          <a:bodyPr wrap="square" rtlCol="0">
            <a:spAutoFit/>
          </a:bodyPr>
          <a:lstStyle/>
          <a:p>
            <a:pPr algn="ctr"/>
            <a:r>
              <a:rPr lang="ru-RU" sz="2000" b="1" dirty="0">
                <a:solidFill>
                  <a:srgbClr val="632B2B"/>
                </a:solidFill>
                <a:latin typeface="Evolventa" pitchFamily="34" charset="0"/>
              </a:rPr>
              <a:t>Уголок  спорта</a:t>
            </a:r>
            <a:endParaRPr lang="en-US" sz="2000" b="1" dirty="0">
              <a:solidFill>
                <a:srgbClr val="632B2B"/>
              </a:solidFill>
              <a:latin typeface="Evolventa" pitchFamily="34" charset="0"/>
            </a:endParaRPr>
          </a:p>
          <a:p>
            <a:pPr algn="ctr"/>
            <a:r>
              <a:rPr lang="ru-RU" sz="2000" dirty="0">
                <a:solidFill>
                  <a:srgbClr val="632B2B"/>
                </a:solidFill>
                <a:latin typeface="Evolventa" pitchFamily="34" charset="0"/>
              </a:rPr>
              <a:t>Способствует физическому воспитанию детей и стимулирует их к активной самостоятельной деятельности.</a:t>
            </a:r>
          </a:p>
        </p:txBody>
      </p:sp>
      <p:sp>
        <p:nvSpPr>
          <p:cNvPr id="17" name="Прямоугольник 16"/>
          <p:cNvSpPr/>
          <p:nvPr/>
        </p:nvSpPr>
        <p:spPr>
          <a:xfrm>
            <a:off x="4644008" y="548680"/>
            <a:ext cx="3528392" cy="2952328"/>
          </a:xfrm>
          <a:prstGeom prst="rect">
            <a:avLst/>
          </a:prstGeom>
          <a:solidFill>
            <a:srgbClr val="632B2B"/>
          </a:solidFill>
          <a:ln>
            <a:solidFill>
              <a:srgbClr val="632B2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7170" name="Picture 2" descr="https://lh3.googleusercontent.com/ROsps0tTAwmqBBVysXmy81h1pZJf7Gm5pVZYct6rlB_IRUVX96umQ0oCk06ul97h_cl13YGz0_SyP2qeS7yPxbxlh4BswCqHwv_fckTz5OXux7N2SUqca2ue2OKAUPdBNHlQOKKbNGzS0n9bPAw4aYe-QMYB2rjdUGGKipyo9SRKGwTn1uQ3Dnbf3s10b-vswE3SAZyXsp4uTMx1CFDjurghbkJXf0oBoEhqQ3MqdojOW32b24bMDnPylmQMqsmRXTo9s43Jm2uPhN2a3riiG9Yj3kJMXxUA8coEeuoRNP7jxh8_nsjQYBSm8IYNH9fjQm11G8BLJJf0XGJ7Yp4PiWhqwjHyNPp54CNMhEEspbGPJvcNG0vUJQfL2l8jf7yLwnaZAKk942qnmglWEfIsiOYtrqlxwifNccLqERhnTtJFJ6Yb-VKUUXRluFHo1oBujjIcjIJyIMqy2UPQpVx-zzQcq5QG8OYysaU70cMsjadzIOKO53N49f8xHcrzBBC-CNOfcx14ASgoD7jxwDC4WTC2VkmsYIZth3CzjTqIaPr1KKjzTd3YHpj31XgwGxSpPpLOoJIzw5wi51C3BYQtnWmYVslqVaobgDbNtjPrKIw_p5kHrpXs_Deuh2LQLXTWV_PmX6cgZ-IsC-EUEzkI0Ujnjhu4EhTnb-6ng74MYNIXfND2a2tUYO1M524xe2dctxaI9F2qmWFDoX3HydhRa7xq=w876-h657-no?authuser=0"/>
          <p:cNvPicPr>
            <a:picLocks noChangeAspect="1" noChangeArrowheads="1"/>
          </p:cNvPicPr>
          <p:nvPr/>
        </p:nvPicPr>
        <p:blipFill>
          <a:blip r:embed="rId4" cstate="print"/>
          <a:srcRect l="8630" t="2631" r="7233" b="4165"/>
          <a:stretch>
            <a:fillRect/>
          </a:stretch>
        </p:blipFill>
        <p:spPr bwMode="auto">
          <a:xfrm>
            <a:off x="4499992" y="476672"/>
            <a:ext cx="3779912" cy="3140462"/>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405</TotalTime>
  <Words>845</Words>
  <Application>Microsoft Office PowerPoint</Application>
  <PresentationFormat>Экран (4:3)</PresentationFormat>
  <Paragraphs>96</Paragraphs>
  <Slides>10</Slides>
  <Notes>7</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10</vt:i4>
      </vt:variant>
    </vt:vector>
  </HeadingPairs>
  <TitlesOfParts>
    <vt:vector size="14" baseType="lpstr">
      <vt:lpstr>Arial</vt:lpstr>
      <vt:lpstr>Calibri</vt:lpstr>
      <vt:lpstr>Evolventa</vt: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Степан Бойчук</dc:creator>
  <cp:lastModifiedBy>6970</cp:lastModifiedBy>
  <cp:revision>52</cp:revision>
  <dcterms:created xsi:type="dcterms:W3CDTF">2021-05-20T04:55:09Z</dcterms:created>
  <dcterms:modified xsi:type="dcterms:W3CDTF">2021-06-13T09:17:45Z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1043426</vt:lpwstr>
  </property>
  <property fmtid="{D5CDD505-2E9C-101B-9397-08002B2CF9AE}" name="NXPowerLiteSettings" pid="3">
    <vt:lpwstr>C7000400038000</vt:lpwstr>
  </property>
  <property fmtid="{D5CDD505-2E9C-101B-9397-08002B2CF9AE}" name="NXPowerLiteVersion" pid="4">
    <vt:lpwstr>S9.0.3</vt:lpwstr>
  </property>
</Properties>
</file>