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5520" autoAdjust="0"/>
  </p:normalViewPr>
  <p:slideViewPr>
    <p:cSldViewPr>
      <p:cViewPr>
        <p:scale>
          <a:sx n="71" d="100"/>
          <a:sy n="71" d="100"/>
        </p:scale>
        <p:origin x="-135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7C41B1-500F-49B3-8940-E57D630FBC51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8BCC26-C389-43B1-93B5-190E6F852B2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8BCC26-C389-43B1-93B5-190E6F852B20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8BCC26-C389-43B1-93B5-190E6F852B20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8BCC26-C389-43B1-93B5-190E6F852B20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8BCC26-C389-43B1-93B5-190E6F852B20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14678F-CA47-4D7A-B1D6-E317D45AF905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BC4B5C-D79F-4F57-9669-83B50F47ED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14678F-CA47-4D7A-B1D6-E317D45AF905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BC4B5C-D79F-4F57-9669-83B50F47ED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14678F-CA47-4D7A-B1D6-E317D45AF905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BC4B5C-D79F-4F57-9669-83B50F47ED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14678F-CA47-4D7A-B1D6-E317D45AF905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BC4B5C-D79F-4F57-9669-83B50F47ED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14678F-CA47-4D7A-B1D6-E317D45AF905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BC4B5C-D79F-4F57-9669-83B50F47ED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14678F-CA47-4D7A-B1D6-E317D45AF905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BC4B5C-D79F-4F57-9669-83B50F47ED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14678F-CA47-4D7A-B1D6-E317D45AF905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BC4B5C-D79F-4F57-9669-83B50F47ED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14678F-CA47-4D7A-B1D6-E317D45AF905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BC4B5C-D79F-4F57-9669-83B50F47ED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14678F-CA47-4D7A-B1D6-E317D45AF905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BC4B5C-D79F-4F57-9669-83B50F47ED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14678F-CA47-4D7A-B1D6-E317D45AF905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BC4B5C-D79F-4F57-9669-83B50F47ED1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14678F-CA47-4D7A-B1D6-E317D45AF905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BC4B5C-D79F-4F57-9669-83B50F47ED1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B14678F-CA47-4D7A-B1D6-E317D45AF905}" type="datetimeFigureOut">
              <a:rPr lang="ru-RU" smtClean="0"/>
              <a:pPr/>
              <a:t>23.05.2021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43BC4B5C-D79F-4F57-9669-83B50F47ED1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для презентации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27858" cy="6858000"/>
          </a:xfrm>
          <a:prstGeom prst="rect">
            <a:avLst/>
          </a:prstGeom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339751" y="764704"/>
          <a:ext cx="5130193" cy="3019505"/>
        </p:xfrm>
        <a:graphic>
          <a:graphicData uri="http://schemas.openxmlformats.org/drawingml/2006/table">
            <a:tbl>
              <a:tblPr/>
              <a:tblGrid>
                <a:gridCol w="5130193"/>
              </a:tblGrid>
              <a:tr h="3019505">
                <a:tc>
                  <a:txBody>
                    <a:bodyPr/>
                    <a:lstStyle/>
                    <a:p>
                      <a:pPr algn="ctr"/>
                      <a:r>
                        <a:rPr lang="ru-RU" sz="4000" b="1" i="1" baseline="0" dirty="0" smtClean="0">
                          <a:solidFill>
                            <a:srgbClr val="C00000"/>
                          </a:solidFill>
                        </a:rPr>
                        <a:t>«</a:t>
                      </a:r>
                      <a:r>
                        <a:rPr lang="ru-RU" sz="3200" b="1" i="1" baseline="0" dirty="0" smtClean="0">
                          <a:solidFill>
                            <a:srgbClr val="C00000"/>
                          </a:solidFill>
                        </a:rPr>
                        <a:t>ИГРА  КАК СРЕДСТВО </a:t>
                      </a:r>
                    </a:p>
                    <a:p>
                      <a:pPr algn="ctr"/>
                      <a:r>
                        <a:rPr lang="ru-RU" sz="3200" b="1" i="1" baseline="0" dirty="0" smtClean="0">
                          <a:solidFill>
                            <a:srgbClr val="C00000"/>
                          </a:solidFill>
                        </a:rPr>
                        <a:t>ФОРМИРОВАНИЯ  ЭМОЦИОНАЛЬНОЙ  СФЕРЫ   ДОШКОЛЬНИКА»</a:t>
                      </a:r>
                      <a:endParaRPr lang="ru-RU" sz="3200" b="1" i="1" baseline="0" dirty="0" smtClean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РЕЗЕНТ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631756" cy="245172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286000" y="2551837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2551836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63688" y="620688"/>
            <a:ext cx="6246440" cy="7232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u="sng" dirty="0" smtClean="0">
                <a:solidFill>
                  <a:srgbClr val="C00000"/>
                </a:solidFill>
              </a:rPr>
              <a:t>АКТУАЛЬНОСТЬ  ТЕМЫ:</a:t>
            </a:r>
          </a:p>
          <a:p>
            <a:pPr algn="ctr"/>
            <a:endParaRPr lang="ru-RU" b="1" i="1" u="sng" dirty="0" smtClean="0">
              <a:solidFill>
                <a:srgbClr val="C00000"/>
              </a:solidFill>
            </a:endParaRPr>
          </a:p>
          <a:p>
            <a:pPr algn="just"/>
            <a:r>
              <a:rPr lang="ru-RU" sz="1600" b="1" dirty="0" smtClean="0"/>
              <a:t>ДЛЯ СОВРЕМЕННОГО РЕБЁНКА  ОЧЕНЬ ЧАСТО ЛУЧШИМ ДРУГОМ СТАНОВИТСЯ  ТЕЛЕВИЗОР ИЛИ КОМПЬЮТЕР, А ЛЮБИМОЕ ЗАНЯТИЕ-ПРОСМОТР МУЛЬТФИЛЬМОВ ИЛИ КОМПЬЮТЕРНЫЕ ИГРЫ. ЭТО ПРИВОДИТ К ДЕФИЦИТУ ОБЩЕНИЯ  ДЕТЕЙ ДРУГ С ДРУГОМ.ОНИ СТАНОВЯТСЯ МЕНЕЕ ОТЗЫВЧИВЫ К ЧУВСТВАМ ДРУГИХ, НЕ ВСЕГДА СПОСОБНЫ ОСОЗНАВАТЬ  И КОНТРОЛИРОВАТЬ  СВОИ  ЭМОЦИИ.СФЕРА  ИХ ОЩУЩЕНИЙ И  ЧУВСТВ СТАНОВИТСЯ СКУДНОЙ.БЕЗ  РАЗВИТОЙ ЭМОЦИОНАЛЬНОЙ СФЕРЫ НЕВОЗМОЖНО ВОСПРИНИМАТЬ ДЕЙСТВИТЕЛЬНОСТЬ  И  РЕАГИРОВАТЬ  НА  НЕЁ.</a:t>
            </a:r>
          </a:p>
          <a:p>
            <a:pPr algn="just"/>
            <a:endParaRPr lang="ru-RU" sz="1600" dirty="0" smtClean="0"/>
          </a:p>
          <a:p>
            <a:pPr algn="just"/>
            <a:r>
              <a:rPr lang="ru-RU" sz="1600" dirty="0" smtClean="0"/>
              <a:t>          </a:t>
            </a:r>
            <a:r>
              <a:rPr lang="ru-RU" sz="1600" b="1" dirty="0" smtClean="0"/>
              <a:t>ЧТО ТАКОЕ  ЭМОЦИИ?</a:t>
            </a:r>
          </a:p>
          <a:p>
            <a:pPr algn="just"/>
            <a:endParaRPr lang="ru-RU" sz="1600" b="1" dirty="0" smtClean="0"/>
          </a:p>
          <a:p>
            <a:pPr algn="just"/>
            <a:r>
              <a:rPr lang="ru-RU" sz="1600" b="1" u="sng" dirty="0" smtClean="0">
                <a:solidFill>
                  <a:srgbClr val="C00000"/>
                </a:solidFill>
              </a:rPr>
              <a:t>ЭМОЦИИ</a:t>
            </a:r>
            <a:r>
              <a:rPr lang="ru-RU" sz="1600" b="1" dirty="0" smtClean="0">
                <a:solidFill>
                  <a:srgbClr val="C00000"/>
                </a:solidFill>
              </a:rPr>
              <a:t> -  ПРИСТРАСТНОЕ  ОТНОШЕНИЕ  ЧЕЛОВЕКА  К ОКРУЖАЮЩЕМУ    МИРУ И К ТОМУ,ЧТО С НИМ ПРОИСХОДИТ.</a:t>
            </a:r>
          </a:p>
          <a:p>
            <a:pPr algn="just"/>
            <a:r>
              <a:rPr lang="ru-RU" sz="1600" b="1" dirty="0" smtClean="0"/>
              <a:t>    ПЕРЕЖИВАНИЕ ЭТОГО СОСТОЯНИЯ И ЕСТЬ </a:t>
            </a:r>
            <a:r>
              <a:rPr lang="ru-RU" sz="1600" b="1" u="sng" dirty="0" smtClean="0">
                <a:solidFill>
                  <a:srgbClr val="C00000"/>
                </a:solidFill>
              </a:rPr>
              <a:t>ЭМОЦИИ.</a:t>
            </a:r>
            <a:endParaRPr lang="ru-RU" sz="1600" b="1" dirty="0" smtClean="0"/>
          </a:p>
          <a:p>
            <a:pPr algn="just"/>
            <a:endParaRPr lang="ru-RU" sz="1600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endParaRPr lang="ru-RU" dirty="0" smtClean="0"/>
          </a:p>
          <a:p>
            <a:pPr algn="ctr"/>
            <a:endParaRPr lang="ru-RU" dirty="0"/>
          </a:p>
          <a:p>
            <a:pPr algn="ctr"/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 ДЛЯ ПРЕЗЕНТАЦИИ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404664"/>
            <a:ext cx="8517181" cy="566124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915816" y="69269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286000" y="548680"/>
            <a:ext cx="61024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3140967"/>
            <a:ext cx="30780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203848" y="692696"/>
            <a:ext cx="4572000" cy="69557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ЭМОЦИИ :</a:t>
            </a:r>
          </a:p>
          <a:p>
            <a:pPr>
              <a:buFont typeface="Arial" pitchFamily="34" charset="0"/>
              <a:buChar char="•"/>
            </a:pPr>
            <a:r>
              <a:rPr lang="ru-RU" b="1" dirty="0"/>
              <a:t> </a:t>
            </a:r>
            <a:r>
              <a:rPr lang="ru-RU" b="1" dirty="0" smtClean="0"/>
              <a:t>СОЗДАНИЕ  ОПТИМАЛЬНЫХ  УСЛО-</a:t>
            </a:r>
            <a:br>
              <a:rPr lang="ru-RU" b="1" dirty="0" smtClean="0"/>
            </a:br>
            <a:r>
              <a:rPr lang="ru-RU" b="1" dirty="0" smtClean="0"/>
              <a:t>ВИЙ  ДЛЯ АКТИВНОЙ  ДЕЯТЕЛЬНОС-</a:t>
            </a:r>
            <a:br>
              <a:rPr lang="ru-RU" b="1" dirty="0" smtClean="0"/>
            </a:br>
            <a:r>
              <a:rPr lang="ru-RU" b="1" dirty="0" smtClean="0"/>
              <a:t>ТИ  МОЗГА;</a:t>
            </a:r>
          </a:p>
          <a:p>
            <a:pPr>
              <a:buFont typeface="Arial" pitchFamily="34" charset="0"/>
              <a:buChar char="•"/>
            </a:pPr>
            <a:endParaRPr lang="ru-RU" b="1" dirty="0" smtClean="0"/>
          </a:p>
          <a:p>
            <a:pPr>
              <a:buFont typeface="Arial" pitchFamily="34" charset="0"/>
              <a:buChar char="•"/>
            </a:pPr>
            <a:r>
              <a:rPr lang="ru-RU" b="1" dirty="0"/>
              <a:t> </a:t>
            </a:r>
            <a:r>
              <a:rPr lang="ru-RU" b="1" dirty="0" smtClean="0"/>
              <a:t>СТИМУЛ  ДЛЯ  ПОЗНАНИЯ   МИРА;</a:t>
            </a:r>
          </a:p>
          <a:p>
            <a:endParaRPr lang="ru-RU" b="1" dirty="0" smtClean="0"/>
          </a:p>
          <a:p>
            <a:pPr>
              <a:buFont typeface="Arial" pitchFamily="34" charset="0"/>
              <a:buChar char="•"/>
            </a:pPr>
            <a:r>
              <a:rPr lang="ru-RU" b="1" dirty="0"/>
              <a:t> </a:t>
            </a:r>
            <a:r>
              <a:rPr lang="ru-RU" b="1" dirty="0" smtClean="0"/>
              <a:t>СОВЕРШЕНСТВОВАНИЕ  СПОСОБ-</a:t>
            </a:r>
            <a:br>
              <a:rPr lang="ru-RU" b="1" dirty="0" smtClean="0"/>
            </a:br>
            <a:r>
              <a:rPr lang="ru-RU" b="1" dirty="0" smtClean="0"/>
              <a:t>НОСТИ    ЗАПОМИНАТЬ        НОВУЮ   </a:t>
            </a:r>
            <a:br>
              <a:rPr lang="ru-RU" b="1" dirty="0" smtClean="0"/>
            </a:br>
            <a:r>
              <a:rPr lang="ru-RU" b="1" dirty="0" smtClean="0"/>
              <a:t>ИНФОРМАЦИЮ  И  ГОВОРИТЬ.</a:t>
            </a:r>
          </a:p>
          <a:p>
            <a:pPr>
              <a:buFont typeface="Arial" pitchFamily="34" charset="0"/>
              <a:buChar char="•"/>
            </a:pPr>
            <a:endParaRPr lang="ru-RU" b="1" dirty="0"/>
          </a:p>
          <a:p>
            <a:pPr algn="ctr"/>
            <a:r>
              <a:rPr lang="ru-RU" sz="2800" b="1" i="1" dirty="0" smtClean="0">
                <a:solidFill>
                  <a:srgbClr val="C00000"/>
                </a:solidFill>
              </a:rPr>
              <a:t>ЭМОЦИИ -  ЭТО  ПСИХИЧЕСКОЕ   ЗДОРОВЬЕ   РЕБЁНКА.</a:t>
            </a:r>
          </a:p>
          <a:p>
            <a:endParaRPr lang="ru-RU" b="1" dirty="0" smtClean="0"/>
          </a:p>
          <a:p>
            <a:pPr>
              <a:buFontTx/>
              <a:buChar char="-"/>
            </a:pPr>
            <a:endParaRPr lang="ru-RU" dirty="0"/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endParaRPr lang="ru-RU" dirty="0"/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endParaRPr lang="ru-RU" dirty="0"/>
          </a:p>
          <a:p>
            <a:pPr>
              <a:buFontTx/>
              <a:buChar char="-"/>
            </a:pPr>
            <a:endParaRPr lang="ru-RU" dirty="0" smtClean="0"/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ЛЯ ПРЕЗЕНТАЦИИ  5 ФАЙЛ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409468"/>
            <a:ext cx="8280920" cy="5899852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483768" y="332656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88641"/>
            <a:ext cx="87849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332656"/>
            <a:ext cx="8280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764704"/>
            <a:ext cx="7776864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C00000"/>
                </a:solidFill>
              </a:rPr>
              <a:t>ЧТО  НУЖНО  ЗНАТЬ  ОБ  ЭМОЦИЯХ ?</a:t>
            </a:r>
          </a:p>
          <a:p>
            <a:pPr>
              <a:buFont typeface="Arial" pitchFamily="34" charset="0"/>
              <a:buChar char="•"/>
            </a:pPr>
            <a:r>
              <a:rPr lang="ru-RU" b="1" i="1" dirty="0" smtClean="0"/>
              <a:t> </a:t>
            </a:r>
            <a:r>
              <a:rPr lang="ru-RU" b="1" dirty="0" smtClean="0"/>
              <a:t>САМИ  ПО  СЕБЕ   НЕ   РАЗВИВАЮТСЯ ;</a:t>
            </a:r>
          </a:p>
          <a:p>
            <a:pPr>
              <a:buFont typeface="Arial" pitchFamily="34" charset="0"/>
              <a:buChar char="•"/>
            </a:pPr>
            <a:r>
              <a:rPr lang="ru-RU" b="1" dirty="0"/>
              <a:t> </a:t>
            </a:r>
            <a:r>
              <a:rPr lang="ru-RU" b="1" dirty="0" smtClean="0"/>
              <a:t>ИХ  НЕОБХОДИМО   ФОРМИРОВАТЬ  И  РАЗВИВАТЬ;</a:t>
            </a:r>
          </a:p>
          <a:p>
            <a:pPr>
              <a:buFont typeface="Arial" pitchFamily="34" charset="0"/>
              <a:buChar char="•"/>
            </a:pPr>
            <a:r>
              <a:rPr lang="ru-RU" b="1" dirty="0"/>
              <a:t> </a:t>
            </a:r>
            <a:r>
              <a:rPr lang="ru-RU" b="1" dirty="0" smtClean="0"/>
              <a:t>ФОРМИРУЮТСЯ  И  РАЗВИВАЮТСЯ   ТОЛЬКО   В  ПРАКТИЧЕС-</a:t>
            </a:r>
            <a:br>
              <a:rPr lang="ru-RU" b="1" dirty="0" smtClean="0"/>
            </a:br>
            <a:r>
              <a:rPr lang="ru-RU" b="1" dirty="0" smtClean="0"/>
              <a:t>КОЙ   ДЕЯТЕЛЬНОСТИ. </a:t>
            </a:r>
          </a:p>
          <a:p>
            <a:pPr>
              <a:buFont typeface="Arial" pitchFamily="34" charset="0"/>
              <a:buChar char="•"/>
            </a:pPr>
            <a:endParaRPr lang="ru-RU" b="1" dirty="0" smtClean="0"/>
          </a:p>
          <a:p>
            <a:r>
              <a:rPr lang="ru-RU" b="1" i="1" dirty="0">
                <a:solidFill>
                  <a:srgbClr val="C00000"/>
                </a:solidFill>
              </a:rPr>
              <a:t> </a:t>
            </a:r>
            <a:r>
              <a:rPr lang="ru-RU" b="1" i="1" dirty="0" smtClean="0"/>
              <a:t>В ДЕТСКОМ    САДУ   </a:t>
            </a:r>
            <a:r>
              <a:rPr lang="ru-RU" b="1" i="1" dirty="0" smtClean="0">
                <a:solidFill>
                  <a:srgbClr val="C00000"/>
                </a:solidFill>
              </a:rPr>
              <a:t>МОЩНЫМ  ПОБУДИТЕЛЕМ  ЭМОЦИЙ    </a:t>
            </a:r>
            <a:r>
              <a:rPr lang="ru-RU" b="1" i="1" dirty="0" smtClean="0"/>
              <a:t>СТА-</a:t>
            </a:r>
          </a:p>
          <a:p>
            <a:r>
              <a:rPr lang="ru-RU" b="1" i="1" dirty="0" smtClean="0"/>
              <a:t>НОВИТСЯ  </a:t>
            </a:r>
            <a:r>
              <a:rPr lang="ru-RU" b="1" u="sng" dirty="0" smtClean="0"/>
              <a:t>ДЕТСКИЙ   КОЛЛЕКТИВ </a:t>
            </a:r>
            <a:r>
              <a:rPr lang="ru-RU" b="1" dirty="0" smtClean="0"/>
              <a:t>    </a:t>
            </a:r>
            <a:r>
              <a:rPr lang="ru-RU" b="1" i="1" dirty="0" smtClean="0"/>
              <a:t>И      </a:t>
            </a:r>
            <a:r>
              <a:rPr lang="ru-RU" b="1" dirty="0" smtClean="0"/>
              <a:t>ОРГАНИЗОВАННЫЕ </a:t>
            </a:r>
          </a:p>
          <a:p>
            <a:r>
              <a:rPr lang="ru-RU" b="1" dirty="0" smtClean="0"/>
              <a:t>ВОСПИТАТЕЛЕМ   РАЗЛИЧНЫЕ  ВИДЫ   ДЕТСКОЙ  ДЕЯТЕЛЬНОС-</a:t>
            </a:r>
          </a:p>
          <a:p>
            <a:r>
              <a:rPr lang="ru-RU" b="1" dirty="0" smtClean="0"/>
              <a:t>ТИ, И ПРЕЖДЕ  ВСЕГО -</a:t>
            </a:r>
            <a:r>
              <a:rPr lang="ru-RU" b="1" dirty="0" smtClean="0">
                <a:solidFill>
                  <a:srgbClr val="C00000"/>
                </a:solidFill>
              </a:rPr>
              <a:t> ИГРА.</a:t>
            </a:r>
            <a:endParaRPr lang="ru-RU" b="1" dirty="0" smtClean="0"/>
          </a:p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Н ДЛЯ ПРЕЗЕНТАЦИ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332656"/>
            <a:ext cx="8568952" cy="62646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3131840" y="404664"/>
            <a:ext cx="56166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627784" y="404664"/>
            <a:ext cx="6264696" cy="6647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C00000"/>
                </a:solidFill>
              </a:rPr>
              <a:t>ЧЕМУ  СПОСОБСТВУЕТ   ИГРА?</a:t>
            </a:r>
          </a:p>
          <a:p>
            <a:pPr>
              <a:buFont typeface="Arial" pitchFamily="34" charset="0"/>
              <a:buChar char="•"/>
            </a:pPr>
            <a:r>
              <a:rPr lang="ru-RU" sz="2000" b="1" i="1" dirty="0"/>
              <a:t> </a:t>
            </a:r>
            <a:r>
              <a:rPr lang="ru-RU" b="1" dirty="0" smtClean="0"/>
              <a:t>САМЫЙ КОРОТКИЙ  ПУТЬ  ЭМОЦИОНАЛЬНОГО </a:t>
            </a:r>
            <a:br>
              <a:rPr lang="ru-RU" b="1" dirty="0" smtClean="0"/>
            </a:br>
            <a:r>
              <a:rPr lang="ru-RU" b="1" dirty="0" smtClean="0"/>
              <a:t>РАСКРЕПОЩЕНИЯ:СНЯТИЕ ЗАТОРМОЖЕННОСТИ,</a:t>
            </a:r>
            <a:br>
              <a:rPr lang="ru-RU" b="1" dirty="0" smtClean="0"/>
            </a:br>
            <a:r>
              <a:rPr lang="ru-RU" b="1" dirty="0" smtClean="0"/>
              <a:t>СКОВАННОСТИ, ЗАЖАТОСТИ;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/>
              <a:t> </a:t>
            </a:r>
            <a:r>
              <a:rPr lang="ru-RU" b="1" dirty="0" smtClean="0"/>
              <a:t>ОСВОБОЖДЕНИЕ ОТ СТРАХОВ, ВНУТРЕННИХ  ПЕ-</a:t>
            </a:r>
            <a:br>
              <a:rPr lang="ru-RU" b="1" dirty="0" smtClean="0"/>
            </a:br>
            <a:r>
              <a:rPr lang="ru-RU" b="1" dirty="0" smtClean="0"/>
              <a:t>РЕЖИВАНИЙ,СНИЖЕНИЕ ЭМОЦИОНАЛЬНОГО  НА-</a:t>
            </a:r>
            <a:br>
              <a:rPr lang="ru-RU" b="1" dirty="0" smtClean="0"/>
            </a:br>
            <a:r>
              <a:rPr lang="ru-RU" b="1" dirty="0" smtClean="0"/>
              <a:t>ПРЯЖЕНИЯ;</a:t>
            </a:r>
          </a:p>
          <a:p>
            <a:pPr>
              <a:buFont typeface="Arial" pitchFamily="34" charset="0"/>
              <a:buChar char="•"/>
            </a:pPr>
            <a:r>
              <a:rPr lang="ru-RU" b="1" dirty="0"/>
              <a:t> </a:t>
            </a:r>
            <a:r>
              <a:rPr lang="ru-RU" b="1" dirty="0" smtClean="0"/>
              <a:t>ПРЕОДОЛЕНИЕ   ОТРИЦАТЕЛЬНЫХ ЭМОЦИЙ, ЗА-</a:t>
            </a:r>
            <a:br>
              <a:rPr lang="ru-RU" b="1" dirty="0" smtClean="0"/>
            </a:br>
            <a:r>
              <a:rPr lang="ru-RU" b="1" dirty="0" smtClean="0"/>
              <a:t>ВЫШЕННОЙ  САМООЦЕНКИ;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/>
              <a:t> </a:t>
            </a:r>
            <a:r>
              <a:rPr lang="ru-RU" b="1" dirty="0" smtClean="0"/>
              <a:t>РЕАЛИЗАЦИЯ  ТВОРЧЕСКИХ  ВОЗМОЖНОСТЕЙ,</a:t>
            </a:r>
            <a:br>
              <a:rPr lang="ru-RU" b="1" dirty="0" smtClean="0"/>
            </a:br>
            <a:r>
              <a:rPr lang="ru-RU" b="1" dirty="0" smtClean="0"/>
              <a:t>ИМПРОВИЗАЦИЯ;</a:t>
            </a:r>
          </a:p>
          <a:p>
            <a:pPr>
              <a:buFont typeface="Arial" pitchFamily="34" charset="0"/>
              <a:buChar char="•"/>
            </a:pPr>
            <a:r>
              <a:rPr lang="ru-RU" b="1" dirty="0"/>
              <a:t> </a:t>
            </a:r>
            <a:r>
              <a:rPr lang="ru-RU" b="1" dirty="0" smtClean="0"/>
              <a:t>ЧЕРЕЗ  ОСУЩЕСТВЛЕНИЕ  ЗАМЫСЛОВ ПРОИСХОДИТ ЭМОЦИОНАЛЬНОЕ ВДОХНОВЕНИЕ ДЕТЕЙ,   ИХ БУРНАЯ  РАДОСТЬ,  ТРЕБОВАНИЕ  </a:t>
            </a:r>
            <a:br>
              <a:rPr lang="ru-RU" b="1" dirty="0" smtClean="0"/>
            </a:br>
            <a:r>
              <a:rPr lang="ru-RU" b="1" dirty="0" smtClean="0"/>
              <a:t>ПОВТОРИТЬ  ИГРУ;</a:t>
            </a:r>
          </a:p>
          <a:p>
            <a:pPr>
              <a:buFont typeface="Arial" pitchFamily="34" charset="0"/>
              <a:buChar char="•"/>
            </a:pPr>
            <a:r>
              <a:rPr lang="ru-RU" b="1" dirty="0"/>
              <a:t> </a:t>
            </a:r>
            <a:r>
              <a:rPr lang="ru-RU" b="1" dirty="0" smtClean="0"/>
              <a:t>ЭМОЦИОНАЛЬНЫЙ ПОДЪЁМ В ИГРЕ ПОМОГАЕТ</a:t>
            </a:r>
            <a:br>
              <a:rPr lang="ru-RU" b="1" dirty="0" smtClean="0"/>
            </a:br>
            <a:r>
              <a:rPr lang="ru-RU" b="1" dirty="0" smtClean="0"/>
              <a:t>РЕБЁНКУ ПРЕОДОЛЕТЬ  НЕГАТИВИЗМ ПО ОТНОШЕНИЮ К ДРУГИМ ДЕТЯМ. ПРИНЯТЬ   ИХ</a:t>
            </a:r>
            <a:br>
              <a:rPr lang="ru-RU" b="1" dirty="0" smtClean="0"/>
            </a:br>
            <a:r>
              <a:rPr lang="ru-RU" b="1" dirty="0" smtClean="0"/>
              <a:t>КАК  ПАРТНЁРОВ;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/>
              <a:t>ПОЛУЧЕНИЕ ГРОМАДНОГО УДОВОЛЬСТВИЯ  ОТ </a:t>
            </a:r>
            <a:br>
              <a:rPr lang="ru-RU" b="1" dirty="0" smtClean="0"/>
            </a:br>
            <a:r>
              <a:rPr lang="ru-RU" b="1" dirty="0" smtClean="0"/>
              <a:t>УСПЕШНОЙ ИГРЫ.</a:t>
            </a:r>
            <a:br>
              <a:rPr lang="ru-RU" b="1" dirty="0" smtClean="0"/>
            </a:b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 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23728" y="4653136"/>
            <a:ext cx="4876800" cy="183832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95536" y="332656"/>
            <a:ext cx="8424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332656"/>
            <a:ext cx="8550696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ИГРЫ  НА РАЗВИТИЕ   ЭМОЦИЙ РЕБЁНКА : </a:t>
            </a:r>
            <a:br>
              <a:rPr lang="ru-RU" sz="2000" b="1" dirty="0" smtClean="0"/>
            </a:br>
            <a:r>
              <a:rPr lang="ru-RU" sz="2000" b="1" dirty="0" smtClean="0">
                <a:solidFill>
                  <a:srgbClr val="C00000"/>
                </a:solidFill>
              </a:rPr>
              <a:t>/</a:t>
            </a:r>
            <a:r>
              <a:rPr lang="ru-RU" sz="2000" b="1" i="1" dirty="0" smtClean="0">
                <a:solidFill>
                  <a:srgbClr val="C00000"/>
                </a:solidFill>
              </a:rPr>
              <a:t>ОБЯЗАТЕЛЬНО  УЧИТЫВАТЬ   ВОЗРАСТНЫЕ  ОСОБЕННОСТИ</a:t>
            </a:r>
            <a:br>
              <a:rPr lang="ru-RU" sz="2000" b="1" i="1" dirty="0" smtClean="0">
                <a:solidFill>
                  <a:srgbClr val="C00000"/>
                </a:solidFill>
              </a:rPr>
            </a:br>
            <a:r>
              <a:rPr lang="ru-RU" sz="2000" b="1" i="1" dirty="0" smtClean="0">
                <a:solidFill>
                  <a:srgbClr val="C00000"/>
                </a:solidFill>
              </a:rPr>
              <a:t>ДЕТЕЙ/</a:t>
            </a:r>
          </a:p>
          <a:p>
            <a:pPr algn="ctr"/>
            <a:endParaRPr lang="ru-RU" sz="2000" b="1" i="1" dirty="0" smtClean="0">
              <a:solidFill>
                <a:srgbClr val="C0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2000" b="1" i="1" dirty="0"/>
              <a:t> </a:t>
            </a:r>
            <a:r>
              <a:rPr lang="ru-RU" sz="2000" b="1" i="1" dirty="0" smtClean="0"/>
              <a:t>      </a:t>
            </a:r>
            <a:r>
              <a:rPr lang="ru-RU" sz="2000" b="1" dirty="0" smtClean="0"/>
              <a:t>СЮЖЕТНО – РОЛЕВЫЕ   ИГРЫ ;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/>
              <a:t>       ПОДВИЖНЫЕ   ИГРЫ ; 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/>
              <a:t> </a:t>
            </a:r>
            <a:r>
              <a:rPr lang="ru-RU" sz="2000" b="1" dirty="0" smtClean="0"/>
              <a:t>      ХОРОВОДНЫЕ   ИГРЫ ( </a:t>
            </a:r>
            <a:r>
              <a:rPr lang="ru-RU" sz="2000" b="1" i="1" dirty="0" smtClean="0"/>
              <a:t>ИСПОЛЬЗУЕТСЯ  ПРИНЦИП   ХОРО –</a:t>
            </a:r>
            <a:br>
              <a:rPr lang="ru-RU" sz="2000" b="1" i="1" dirty="0" smtClean="0"/>
            </a:br>
            <a:r>
              <a:rPr lang="ru-RU" sz="2000" b="1" i="1" dirty="0" smtClean="0"/>
              <a:t>         ВОДА –ПОДВИЖНЫЙ  КРУГ  С РАЗЫГРЫВАНИЕМ  СЮЖЕТА)</a:t>
            </a:r>
            <a:br>
              <a:rPr lang="ru-RU" sz="2000" b="1" i="1" dirty="0" smtClean="0"/>
            </a:br>
            <a:endParaRPr lang="ru-RU" sz="2000" b="1" dirty="0" smtClean="0"/>
          </a:p>
          <a:p>
            <a:pPr>
              <a:buFont typeface="Arial" pitchFamily="34" charset="0"/>
              <a:buChar char="•"/>
            </a:pPr>
            <a:r>
              <a:rPr lang="ru-RU" sz="2000" b="1" dirty="0"/>
              <a:t> </a:t>
            </a:r>
            <a:r>
              <a:rPr lang="ru-RU" sz="2000" b="1" dirty="0" smtClean="0"/>
              <a:t>      ТЕАТРАЛИЗОВАННЫЕ  ИГРЫ(  </a:t>
            </a:r>
            <a:r>
              <a:rPr lang="ru-RU" sz="2000" b="1" i="1" dirty="0" smtClean="0"/>
              <a:t>СЛОВЕСНЫЕ   ИГРЫ, ПАНТО-</a:t>
            </a:r>
            <a:br>
              <a:rPr lang="ru-RU" sz="2000" b="1" i="1" dirty="0" smtClean="0"/>
            </a:br>
            <a:r>
              <a:rPr lang="ru-RU" sz="2000" b="1" i="1" dirty="0" smtClean="0"/>
              <a:t>         МИМЫ,  ИГРЫ  НА  МЫШЕЧНОЕ   НАПРЯЖЕНИЕ    И       РАС –</a:t>
            </a:r>
            <a:br>
              <a:rPr lang="ru-RU" sz="2000" b="1" i="1" dirty="0" smtClean="0"/>
            </a:br>
            <a:r>
              <a:rPr lang="ru-RU" sz="2000" b="1" i="1" dirty="0" smtClean="0"/>
              <a:t>         СЛАБЛЕНИЕ);</a:t>
            </a:r>
            <a:br>
              <a:rPr lang="ru-RU" sz="2000" b="1" i="1" dirty="0" smtClean="0"/>
            </a:br>
            <a:endParaRPr lang="ru-RU" sz="2000" b="1" i="1" dirty="0" smtClean="0"/>
          </a:p>
          <a:p>
            <a:pPr>
              <a:buFont typeface="Arial" pitchFamily="34" charset="0"/>
              <a:buChar char="•"/>
            </a:pPr>
            <a:r>
              <a:rPr lang="ru-RU" sz="2000" b="1" i="1" dirty="0"/>
              <a:t> </a:t>
            </a:r>
            <a:r>
              <a:rPr lang="ru-RU" sz="2000" b="1" i="1" dirty="0" smtClean="0"/>
              <a:t>      </a:t>
            </a:r>
            <a:r>
              <a:rPr lang="ru-RU" sz="2000" b="1" dirty="0" smtClean="0"/>
              <a:t>ИГРОВЫЕ  УПРАЖНЕНИЯ  ТРЕНИНГОВОГО  ХАРАКТЕРА</a:t>
            </a:r>
            <a:r>
              <a:rPr lang="ru-RU" sz="2000" b="1" i="1" dirty="0" smtClean="0"/>
              <a:t> 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ЕТСАД КАРТИНК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332656"/>
            <a:ext cx="8640960" cy="619268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286000" y="2551837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1618</TotalTime>
  <Words>153</Words>
  <Application>Microsoft Office PowerPoint</Application>
  <PresentationFormat>Экран (4:3)</PresentationFormat>
  <Paragraphs>72</Paragraphs>
  <Slides>7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Аспект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79</cp:revision>
  <dcterms:created xsi:type="dcterms:W3CDTF">2020-06-07T17:51:30Z</dcterms:created>
  <dcterms:modified xsi:type="dcterms:W3CDTF">2021-05-23T09:36:05Z</dcterms:modified>
</cp:coreProperties>
</file>