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sldIdLst>
    <p:sldId id="256" r:id="rId2"/>
    <p:sldId id="257" r:id="rId3"/>
    <p:sldId id="259" r:id="rId4"/>
    <p:sldId id="271" r:id="rId5"/>
    <p:sldId id="258" r:id="rId6"/>
    <p:sldId id="272" r:id="rId7"/>
    <p:sldId id="273" r:id="rId8"/>
    <p:sldId id="274" r:id="rId9"/>
    <p:sldId id="263" r:id="rId10"/>
    <p:sldId id="276" r:id="rId11"/>
    <p:sldId id="277" r:id="rId12"/>
    <p:sldId id="278" r:id="rId13"/>
    <p:sldId id="279" r:id="rId14"/>
    <p:sldId id="260" r:id="rId15"/>
    <p:sldId id="262" r:id="rId16"/>
    <p:sldId id="261" r:id="rId17"/>
    <p:sldId id="281" r:id="rId18"/>
    <p:sldId id="280" r:id="rId19"/>
    <p:sldId id="283" r:id="rId20"/>
    <p:sldId id="282" r:id="rId21"/>
    <p:sldId id="264" r:id="rId22"/>
    <p:sldId id="284" r:id="rId23"/>
    <p:sldId id="29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5" r:id="rId33"/>
    <p:sldId id="296" r:id="rId34"/>
    <p:sldId id="293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63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15966754155733"/>
          <c:y val="0.30740740740740752"/>
          <c:w val="0.87684033245844317"/>
          <c:h val="0.498425925925926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Не читают совсем </c:v>
                </c:pt>
                <c:pt idx="1">
                  <c:v>В кратком изложении </c:v>
                </c:pt>
                <c:pt idx="2">
                  <c:v>Электронная книга</c:v>
                </c:pt>
                <c:pt idx="3">
                  <c:v>Не читают, а смотрят мультфильмы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0.34000000000000014</c:v>
                </c:pt>
                <c:pt idx="1">
                  <c:v>0.21000000000000005</c:v>
                </c:pt>
                <c:pt idx="2">
                  <c:v>0.17</c:v>
                </c:pt>
                <c:pt idx="3">
                  <c:v>0.37000000000000011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06-467A-B8A4-287E77211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379392"/>
        <c:axId val="220549120"/>
      </c:barChart>
      <c:catAx>
        <c:axId val="22037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20549120"/>
        <c:crosses val="autoZero"/>
        <c:auto val="1"/>
        <c:lblAlgn val="ctr"/>
        <c:lblOffset val="100"/>
        <c:noMultiLvlLbl val="0"/>
      </c:catAx>
      <c:valAx>
        <c:axId val="22054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20379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4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03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3541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742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0902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77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713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9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20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6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1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3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1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6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31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82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EB02B-4968-4744-81B6-71EA0E46D9A3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2D9ED3D-1755-4A4F-BA2A-6EED403F5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6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531" y="1371601"/>
            <a:ext cx="103065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</a:t>
            </a:r>
            <a:endParaRPr lang="en-US" sz="32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ТЕКСТОМ </a:t>
            </a:r>
          </a:p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ШКОЛЕ.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06641" y="4728753"/>
            <a:ext cx="448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Голоднюк Е. П.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33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3931" y="1267097"/>
            <a:ext cx="974489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работы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правильностью и беглостью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чтения: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тренировочных упражнений, совершенствующих зрительное восприятие, развитие артикуляционного аппарата, регуляцию дыхания;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Применение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чтении художественных произведений принципа </a:t>
            </a:r>
            <a:r>
              <a:rPr lang="ru-RU" sz="2400" dirty="0" err="1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многочтения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67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4480" y="222069"/>
            <a:ext cx="1020209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сознательностью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чтения: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зеркального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устраняет привычные штампы, формирует произвольность регуляции движения глаз, ребёнок не замечает логической ошибки, так как слово может и не иметь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смысла(</a:t>
            </a:r>
            <a:r>
              <a:rPr lang="ru-RU" sz="2400" i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– ток, рот – тор, мама – </a:t>
            </a:r>
            <a:r>
              <a:rPr lang="ru-RU" sz="2400" i="1" dirty="0" err="1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амам</a:t>
            </a:r>
            <a:r>
              <a:rPr lang="ru-RU" sz="2400" i="1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 продолжение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одинаковой части слов части слов: </a:t>
            </a:r>
            <a:r>
              <a:rPr lang="ru-RU" sz="2400" i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рыболов, птицелов, мухолов, бобров, комаров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мыслительная линия проходит посередине слова, точность произнесения первой половины необязательна. Приём призван акцентировать внимание ребёнка на окончаниях слов, что часто многие не делают (срабатывает момент угадывания и смысл фраз теряется вовсе)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</a:t>
            </a:r>
            <a:r>
              <a:rPr lang="ru-RU" sz="24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основан на чтении пропущенных букв, пропуск фиксируется пунктиром или точками. Пропуски можно увеличивать, тогда в памяти ребёнка будут закрепляться целостные образы букв и их сочетаний, например,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д.рожка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д.р.жка</a:t>
            </a:r>
            <a:r>
              <a:rPr lang="ru-RU" sz="2400" i="1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207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1863" y="940526"/>
            <a:ext cx="9522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тение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строчек с прикрытой верхней основой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этот прием не только создаёт игровую ситуацию, но и развивает творческое мышление, тренирует зрительную память, при этом объём памяти расширяется, ведь необходимо удерживать в памяти сразу несколько слов. 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Коллективное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прочтение повторяющихся лёгких слов или фраз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мяу - мяу; баю - баю; гав - гав; мы хотим, как поросята - хрюкать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Такой приём раскрепощает сознание ребёнка и позволяет ощутить себя участником процесса.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лучше всего в этом приеме использовать детский фольклор: загадки пословицы,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считалки. Все они построены на принципе повтора слов, хоть слова и повторяются без изменений, но искать их в тексте придётся, а для этого текст нужно прочитать несколько раз. Это даст возможность уловить смысл, заложенный в тексте.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67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2229" y="718457"/>
            <a:ext cx="10398034" cy="5658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пропуска слов в предложениях с подсказкой их некоторых букв.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 производится буквами, одинаково встречающихся в нескольких словах, например, «Е, О,»: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ты была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с.г.дня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киска? У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к.р.л.вы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английской!»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Этот приём помогает совершенствовать технику чтения и развивать навыки работы с текстом.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чтения через слово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этот прием оживит и разнообразит урок, заставит детей мыслить, также он развивает активность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глаз.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многократное произнесение предложений при помощи скороговорок.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хорошее упражнение 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артикуляции.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этот прием основан на представлении себя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какимлибо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персонажем, ему и приписываются ошибки. Прекрасная возможность не только поиграть, но и выразить собственное мнение о прочитанном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тексте.</a:t>
            </a:r>
          </a:p>
          <a:p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Допиши </a:t>
            </a:r>
            <a:r>
              <a:rPr lang="ru-RU" sz="2400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данного приема используются поговорки, пословицы, загадки, народные приметы и природные явления. Это и отработка навыка чтения, и обобщение жизненного опыта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409085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240" y="770709"/>
            <a:ext cx="93791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Смысловое чтение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вид чтения,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нацелено на понимание читающим смыслового содержания текста.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0240" y="1881051"/>
            <a:ext cx="9588137" cy="3406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смыслового чтения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максимально точно и полно понять содержание текста, уловить все детали и практически осмыслить извлеченную информацию. Это внимательное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вчитывание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проникновение в смысл с помощью анализа текста.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смыслового понимания недостаточно просто прочесть текст, необходимо дать оценку информации, откликнуться на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содержание.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 смыслового чтения, способствует развитию устной речи и, как следствие – письменной речи. 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27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5269" y="143692"/>
            <a:ext cx="647917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2800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смыслового чтения: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просмотровое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ознакомительное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изучающее (исследовательское)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рефлексивное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72046" y="2882903"/>
            <a:ext cx="99669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Просмотровое чтение- </a:t>
            </a:r>
            <a:r>
              <a:rPr lang="ru-RU" sz="2400" b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 смыслового чтения,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которого получить общее представление о тексте.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Ознакомительное чтение- </a:t>
            </a:r>
            <a:r>
              <a:rPr lang="ru-RU" sz="2400" b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вид, с помощью которого определяется главный смысл, ключевая информация.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Изучающее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вид, при котором в зависимости от цели, происходит поиск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полной и точной информации и дальнейшая ее интерпретация.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всего прочитанного выделяется главное, а второстепенное опускается.</a:t>
            </a:r>
          </a:p>
          <a:p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Рефлексивное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вдумчивое чтение. Во время такого процесса читающий предвосхищает будущие события, прочитав заголовок или по ходу чтения. </a:t>
            </a:r>
          </a:p>
        </p:txBody>
      </p:sp>
    </p:spTree>
    <p:extLst>
      <p:ext uri="{BB962C8B-B14F-4D97-AF65-F5344CB8AC3E}">
        <p14:creationId xmlns:p14="http://schemas.microsoft.com/office/powerpoint/2010/main" val="2353073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6631" y="1214845"/>
            <a:ext cx="828185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 смысловому чтению школьники должны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научиться: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понимать тексты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анализировать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сравнивать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видоизменять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генерировать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(создавать тексты под свои цели и задачи ).</a:t>
            </a:r>
          </a:p>
        </p:txBody>
      </p:sp>
    </p:spTree>
    <p:extLst>
      <p:ext uri="{BB962C8B-B14F-4D97-AF65-F5344CB8AC3E}">
        <p14:creationId xmlns:p14="http://schemas.microsoft.com/office/powerpoint/2010/main" val="3408616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6399" y="290945"/>
            <a:ext cx="968432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с текстом.  </a:t>
            </a:r>
            <a:r>
              <a:rPr lang="ru-RU" dirty="0" smtClean="0"/>
              <a:t> </a:t>
            </a: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 этап. Работа с текстом до чтения </a:t>
            </a:r>
          </a:p>
          <a:p>
            <a:endParaRPr lang="ru-RU" sz="2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 Антиципация (предвосхищение, предугадывание предстоящего чтения). Определение смысловой, тематической, эмоциональной направленности текста, выделение его героев по названию произведения, имени автора, ключевым словам, предшествующей тексту иллюстрации с опорой на читательский опыт.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    Постановка  целей  урока с учетом общей готовности учащихся к работе.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750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0473" y="762000"/>
            <a:ext cx="932410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 этап. Работа с текстом во время чтения </a:t>
            </a: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Первичное чтение текста. Самостоятельное чтение в классе или чтение - слушание, или комбинированное чтение (на выбор учителя) в соответствии с особенностями текста, возрастными и индивидуальными возможностями учащихся. Выявление первичного восприятия. Выявление совпадений первоначальных предположений учащихся с содержанием, эмоциональной окраской прочитанного текста.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Перечитывание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текста. Медленное «вдумчивое» повторное чтение (всего текста или его отдельных фрагментов).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Анализ текста (приемы: диалог с автором через текст, комментированное чтение, беседа по прочитанному, выделение ключевых слов, предложений, абзацев, смысловых частей и проч.). Постановка уточняющего вопроса к каждой смысловой части.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Беседа по содержанию текста. Обобщение прочитанного. Постановка к тексту обобщающих вопросов. Обращение (в случае необходимости) к отдельным фрагментам текста.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 Выразительное чтение.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995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0364" y="955963"/>
            <a:ext cx="976745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III этап. Работа с текстом после чтения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1.Концептуальная (смысловая) беседа по тексту. Коллективное обсуждение прочитанного, дискуссия. Соотнесение читательских интерпретаций (истолкований, оценок) произведения с авторской позицией. Выявление и формулирование основной идеи текста или совокупности его главных смыслов.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Знакомство с писателем. Рассказ о писателе. Беседа о личности писателя. Работа с материалами учебника, дополнительными источниками.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Работа с заглавием, иллюстрациями. Обсуждение смысла заглавия. Обращение учащихся к готовым иллюстрациям. Соотнесение видения художника с читательским представлением.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Творческие задания, опирающиеся на какую-либо сферу читательской деятельности учащихся (эмоции, воображение, осмысление содержания, художественной формы).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8170" y="117567"/>
            <a:ext cx="96665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1.Современные дети относительно мало читают, особенно классическую художественную литературу. </a:t>
            </a:r>
          </a:p>
          <a:p>
            <a:r>
              <a:rPr lang="ru-RU" sz="20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Младший школьник с неохотой проводит время за чтением книг, предпочитая досуг перед экраном телевизора, телефона или компьютера. Экранная зависимость приводит к неспособности ребенка концентрироваться на каком-либо занятии… </a:t>
            </a:r>
            <a:endParaRPr lang="en-US" sz="20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Детям необходима постоянная внешняя стимуляция, которую они привыкли получать с экрана, им трудно воспринимать слышимое и читать: понимая отдельные слова и короткие предложения, они не могут связывать их, в результате не понимают текста в целом. </a:t>
            </a:r>
            <a:endParaRPr lang="en-US" sz="20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Необходимость разработки новых подходов к обучению чтению.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743" y="3581085"/>
            <a:ext cx="4920178" cy="327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8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1" y="221673"/>
            <a:ext cx="10058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внедрения системы работы с текстом: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4727" y="734292"/>
            <a:ext cx="1054330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класс – обучение детей выразительному чтению и его осознанного восприятия: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Практическое отличие текста от набора предложений.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Выделение абзаца, смысловых частей под руководством учителя.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Знание структуры текста.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Подбор заголовков.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Составление схематического или картинного плана под руководством учителя.</a:t>
            </a:r>
          </a:p>
          <a:p>
            <a:pPr algn="ctr"/>
            <a:r>
              <a:rPr lang="en-US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 - обучение детей работать с текстом: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смысловое чтение;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владение пересказом разного вида;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деление на абзацы и составление плана прочитанного текста (произведения);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выделение опорных слов (словосочетаний);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характеристика героев и их поступков.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подбор антонимов и синонимов к словам.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нахождение пропущенных букв, используя и подбирая самостоятельно проверочные слова. </a:t>
            </a:r>
          </a:p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 – 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 :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обучение находить информацию;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интерпретировать тексты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рефлексировать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их содержание, давать оценку прочитанному;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самостоятельное выделение основной мысли (в целом текста или его фрагмента);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нахождение информации в тексте на поставленные вопросы в прямой или иной форме;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выделение главной и второстепенной информации;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прогнозирование содержания по заглавию, иллюстрации, отрывку;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самостоятельное формулирование вопросов по тексту;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сравнивание текстов разных жанров, разных стилей(деловой, научный, художественный, публицистический, разговорный) с похожим содержанием.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308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7127" y="1330036"/>
            <a:ext cx="1028007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Развитие умения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анализировать задание.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ключевых слов в задании и умение вчитываться в инструкцию.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Ответы на поставленные вопросы (и письменные, и устные).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последовательности событий в тексте.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Формулирование простых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выводов после прочтения.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Преобразование прочитанного текста 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таблицу.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Сопоставление иллюстративного материала с текстовой информацией.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Объяснение различных ситуаций с помощью прочитанного текста.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Умение, опираясь на прочитанный текст,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доказывать свою точку зрения, опровергать какие-либо утверждения.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Нахождение нужной информации в различных источниках: словарях, справочниках, энциклопедиях и т.д.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1417" y="496389"/>
            <a:ext cx="9692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смысловому чтению используются </a:t>
            </a:r>
          </a:p>
          <a:p>
            <a:pPr algn="ctr"/>
            <a:r>
              <a:rPr lang="ru-RU" sz="2400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методы и приемы: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663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1317" y="324465"/>
            <a:ext cx="99426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Приемы обучения смысловому чтению: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 «Чтение в кружок».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управление процессом осмысления текста во время чтения.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Учитель озвучивает задание: "Мы начинаем по очереди читать текст по абзацам. Ваша задача – читать внимательно, задача слушающих – задавать чтецу вопросы, чтобы проверить, понимает ли он читаемый текст».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работают в малой группе или в паре, по очереди читают текст, слушающие задают вопросы по содержанию текста, читающий отвечает. Если его ответ не верен или не точен, слушающие его поправляют.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«Чтение про себя с вопросами».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формирование умений вдумчивого чтения.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самостоятельно читает текст, фиксируя по ходу чтения вопросы, которые он задал бы автору, ведет своеобразный «диалог с автором».</a:t>
            </a:r>
            <a:r>
              <a:rPr lang="ru-RU" b="1" dirty="0" smtClean="0"/>
              <a:t> </a:t>
            </a:r>
          </a:p>
          <a:p>
            <a:endParaRPr lang="ru-RU" b="1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1315" y="884903"/>
            <a:ext cx="96306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«Чтение с остановками».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управление процессом осмысления текста во время чтения.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предлагает работать с текстом в следующем ключе: "Мы будем читать текст с остановками, во время которых вам будут задаваться вопросы». Вопросы могут быть направлены на проверку понимания, а также – на прогноз содержания последующего отрывка".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стадия - вызов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Конструирование предполагаемого текста по опорным словам, обсуждение заглавия рассказа и прогноз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егосодержания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проблематики.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данной стадии на основе лишь заглавия текста и информации об авторе дети должны предположить о чем будет текст.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 стадия - осмысление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Чтение текста небольшими отрывками с обсуждением содержания каждого и прогнозом развития сюжета. Вопросы, задаваемые учителем, должны охватывать все уровни таблицы вопросов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Обязателен вопрос: «Что будет дальше и почему?»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Здесь, познакомившись с частью текста, учащиеся уточняют свое представление о материале. Особенность приема в том, что момент уточнения своего представления (стадия осмысление) одновременно является и стадией вызова для знакомства со следующим фрагментом.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 стадия - рефлексия.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Заключительная беседа.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6348" y="1961535"/>
            <a:ext cx="10570126" cy="491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5. «Чтение в парах – обобщение в парах».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формирование умений выделять главное, обобщать прочитанное в виде тезиса, задавать проблемные вопросы.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Ученики про себя читают выбранный учителем текст или часть текста.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объединяет учащихся в пары и дает четкий инструктаж. Каждый ученик поочередно выполняет две роли: докладчик – читает и обобщает содержание в виде одного тезиса; респондент – слушает докладчика и задает ему два вопроса по существу. Далее происходит смена ролей.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привлекает всех учащихся к обсуждению.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6. «Читаем и спрашиваем».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формирование умений самостоятельно работать с печатной информацией, формулировать вопросы, работать в парах.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Ученики про себя читают предложенный текст или часть текста, выбранные учителем.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Ученики объединяются в пары и обсуждают, какие ключевые слова следует выделить в прочитанном.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учеников формулирует вопрос, используя ключевые слова, другой – отвечает на него.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ключевых слов, вопросов и ответов в классе, коррекция.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30593" y="206477"/>
            <a:ext cx="68432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 «Ассоциативный куст».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актуализация знаний, формирование установки на чтение.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пишет ключевое слово или заголовок текста, учащиеся во время чтения (желательно) или сразу после чтения отмечают в тетради или высказывают свои ассоциации, предположения, ключевые слова содержания текста, а учитель фиксирует их на доске в виде схемы. </a:t>
            </a:r>
          </a:p>
        </p:txBody>
      </p:sp>
      <p:pic>
        <p:nvPicPr>
          <p:cNvPr id="4" name="Рисунок 3" descr="hello_html_m544673a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6865" y="191729"/>
            <a:ext cx="3873910" cy="236288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5782" y="1052945"/>
            <a:ext cx="97674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«Дневник двойных записей».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формирование умений задавать вопросы во время чтения, критически оценивать информацию, сопоставлять прочитанное с собственным опытом.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дает указание учащимся разделить тетрадь на две части.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процессе чтения ученики должны в левой части записать моменты, которые поразили, удивили, напомнили о каких-то фактах, вызвали какие- либо ассоциации; в правой – написать лаконичный комментарий: почему именно этот момент удивил, какие ассоциации вызвал, на какие мысли натолкнул.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«Чтение с составлением таблицы, диаграммы».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сформировать навыки сравнения и классификации, структурирования информации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Ученики читают текст, внимательно анализируя его.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ставит задачу – сравнить два или более объекта, данные сравнения записать в таблицу или диаграмму.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0814" y="206477"/>
            <a:ext cx="9968568" cy="6551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Приём «Тонкие» и « толстые» вопросы.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такого плана возникают на протяжении всего урока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«Тонкие» вопросы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требующие простого, односложного ответа;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«толстые» вопросы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 требующие подробного,  развёрнутого ответа.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изучения темы учащимся предлагается сформулировать по три «тонких» и три «толстых» вопроса, связанных с пройденным материалом. Затем они опрашивают друг друга, используя таблицы «толстых» и «тонких» вопросов.  </a:t>
            </a:r>
          </a:p>
          <a:p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«Толстые» вопросы 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-Объясните почему….?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-Почему вы думаете….?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-Предположите, что будет если…?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-В чём различие…?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-Почему вы считаете….?</a:t>
            </a:r>
          </a:p>
          <a:p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«Тонкие» вопросы 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-Кто..? Что…? Когда…?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-Может…? Мог ли…?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-Было ли…? Будет…?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-Согласны ли вы…?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-Верно ли…?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Приём «Составление краткой  записи».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умение целенаправленно читать учебный текст, задавать проблемные вопросы, вести обсуждение в группе.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8297" y="1017639"/>
            <a:ext cx="98765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Приём  «Составление вопросов к тексту».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информации, представленной в объёмном тексте, формулировка  вопросов к тексту, для ответа на которые нужно использовать все   имеющиеся  данные;  останутся   не использованные данные; нужны дополнительные данные.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Приём  «Вопросы к тексту учебника».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Стратегия позволяет формировать умение самостоятельно       работать      с    печатной   информацией, формулировать вопросы, работать в парах.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Прочитайте текст.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Какие слова встречаются в тексте наиболее часто? Сколько раз?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Какие слова выделены жирным шрифтом? Почему?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Если бы вы читали текст вслух, то, как бы вы дали понять, что это предложение главное?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Речь идет о выделении фразы голосом. Здесь скрывается ненавязчивое, но надежное заучивание.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8582" y="191729"/>
            <a:ext cx="6577780" cy="2877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Приём «Учимся задавать вопросы  разных типов» – « Ромашка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». Шесть лепестков – шесть типов вопросов. Отвечая на них, нужно назвать какие-то факты, вспомнить, воспроизвести некую информацию.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Уточняющие 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Обычно начинаются со слов: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 есть ты говоришь, что...?», «Если я правильно поняла, то...?», «Я могу ошибаться, но, по-моему, вы сказали о...?».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Целью этих вопросов является предоставление обратной связи ученику относительно того, что он только что сказал. Очень важно эти вопросы задавать без негативной мимики.</a:t>
            </a:r>
          </a:p>
        </p:txBody>
      </p:sp>
      <p:pic>
        <p:nvPicPr>
          <p:cNvPr id="5" name="Рисунок 4" descr="img1_3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1110" y="206477"/>
            <a:ext cx="3578942" cy="268420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19084" y="2905432"/>
            <a:ext cx="104271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Интерпретационные (объясняющие) 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Обычно начинаются со слова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«Почему?».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некоторых ситуациях (как об этом говорилось выше) могут восприниматься негативно – как принуждение к оправданию. В других случаях – направлены на установление причинно-следственных связей. Если учащийся знает ответ на этот вопрос, тогда он из интерпретационного «превращается» в простой. Следовательно, данный тип вопроса «срабатывает» тогда, когда в ответе на него присутствует элемент самостоятельности.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Творческие вопросы.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 вопросе есть частица «бы», а в его формулировке есть элементы условности, предположения, фантазии прогноза.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 бы изменилось в …., если бы ….?», «Как вы думаете, как будет ….?».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Оценочные вопросы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Эти вопросы направлены на выяснение критериев оценки тех или фактов.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«Чем …… отличается от ……?»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т.д.</a:t>
            </a:r>
          </a:p>
          <a:p>
            <a:r>
              <a:rPr lang="ru-RU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Практические вопросы.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вопросы, направленные на установление взаимосвязи между теорией и практикой. Например: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Где вы в обычной жизни вы могли наблюдать симметрию?».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0310" y="796413"/>
            <a:ext cx="982242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14. Приём «Тетрадь с печатной основой».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применяется для структурирования и преобразования информации текста учебника при выполнении заданий  «Прочитай текст учебника на стр.9, пользуясь  введёнными терминами, опиши линии и заполни таблицу».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15. Приём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– это маркировка текста по мере его чтения. В переводе с английского означает: интерактивная система записи для эффективного чтения и размышления с использованием условных обозначений: 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«!» - помечается то, что уже известно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«-» - помечается то, с чем не согласен учащийся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«+» - помечается то, что является для учащегося интересно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«?» - то, что неясно и возникло желание узнать больше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Читая, второй раз, заполняют таблицу, систематизируя материал.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Записи делают краткие, ключевые слова, фразы. Заполнив таблицу, учащиеся будут иметь  мини-конспект. После заполнения учащимися таблицы обобщаем результаты работы в режиме беседы. Если у обучающихся возникли вопросы, то отвечаем на них, предварительно выяснив, не может ли кто-то из обучающихся ответить на возникший вопрос. Этот приём способствует развитию  умения классифицировать, систематизировать поступающую информацию, выделять новое.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26526" y="509452"/>
            <a:ext cx="7367623" cy="472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Уровни читательской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культуры в России: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309" y="981850"/>
            <a:ext cx="867373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россиян книги не читают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совсем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- читают произведения в кратком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отдают предпочтение электронной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книге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% родителей не читают детям книги, а включают мультфильмы.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022362"/>
              </p:ext>
            </p:extLst>
          </p:nvPr>
        </p:nvGraphicFramePr>
        <p:xfrm>
          <a:off x="2913017" y="1907177"/>
          <a:ext cx="6283234" cy="2939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310" y="5264331"/>
            <a:ext cx="845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результатам международных исследований (PISA), за последние 10 лет российские подростки не поднимались выше 32-34 места по пониманию текста.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44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072" y="471948"/>
            <a:ext cx="99404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16. Приём  «Кластер».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Кластеры использую для структуризации и систематизации материала.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Кластер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способ графической организации учебного материала, суть которой заключается в том, что в середине листа записывается или зарисовывается основное слово (идея, тема), а по сторонам от него фиксируются идеи (слова, рисунки),  с ним связанные.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Предлагаю ребятам прочитать изучаемый материал и вокруг основного слова (тема урока) выписать ключевые, по их мнению понятия, выражения, формулы. А затем вместе в ходе беседы или ребята работая в парах, группах наполняют эти ключевые понятия, выражения, формулы необходимой информацией.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17. Приём «Ключевые слова».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слова, по которым можно составить рассказ или определения некоторого понятия.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18. Приём  «Верные и неверные утверждения».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Универсальный прием, способствующий актуализации знаний учащихся и активизации мыслительной деятельности. Данный прием дает возможность быстро включить детей в мыслительную деятельность и логично перейти к изучению темы урока.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Стратегия формирует умение оценивать ситуацию или факты, умение анализировать информацию, умение отражать свое мнение. Детям предлагается выразить свое отношение к ряду утверждений по правилу: верно – «+»,  не верно – «-»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8581" y="412955"/>
            <a:ext cx="979292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19. Приём «Верите  ли вы…».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с целью вызвать интерес к изучению темы и создать положительную мотивацию самостоятельного изучения текста по этой теме.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Проводится в начале урока, после сообщения темы.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20.  Приём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 умение учащихся   выделять    ключевые   понятия в прочитанном, главные идеи, синтезировать полученные знания  и проявлять творческие способности.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Существительное (тема).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прилагательных (описание).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глагола (действие).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Фраза из четырех слов  (описание).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Существительное (перефразировка темы).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Поскольку данная программа является принципиально новой по своему содержанию, представим планируемые результаты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выполнения полностью.</a:t>
            </a:r>
            <a:r>
              <a:rPr lang="ru-RU" b="1" i="1" dirty="0" smtClean="0"/>
              <a:t> </a:t>
            </a:r>
          </a:p>
          <a:p>
            <a:endParaRPr lang="ru-RU" b="1" i="1" dirty="0" smtClean="0"/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21. Прием «Написание творческих работ».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Хорошо зарекомендовал себя на этапе закрепления изученной темы. Например, детям предлагается написать продолжение понравившегося произведения из раздела или самому написать сказку или стихотворение. Эта работа выполняется детьми, в зависимости от их уровня развития.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52459" y="486697"/>
            <a:ext cx="4765399" cy="31119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5781" y="752168"/>
            <a:ext cx="69612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22.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Приём таблица «ЗХУ»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 – что мы знаем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 – что мы хотим узнать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Произведение «Ванька» написал А. П. Чехов;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рассказ;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Ванька писал письмо дедушке в деревню;</a:t>
            </a:r>
          </a:p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Ванька жаловался на тяжёлый труд;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 – что мы узнали, и что нам осталось узнать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Внешность, одежда, жесты, походка Ваньки.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Обязанности Ваньки;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Обстановка - интерьер;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Поведение;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Поступки;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7794" y="796413"/>
            <a:ext cx="37018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23. Дерево предсказаний.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Описание метода: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Ствол дерева – тема.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Ветви – предположения.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Предположения по двум направлениям: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«возможно» «вероятно»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«возможно»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«вероятно»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ветвей не ограничено.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30529" y="560437"/>
            <a:ext cx="5761703" cy="432127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87794" y="4881716"/>
            <a:ext cx="85245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начальной школе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после первой или второй остановки «чтения со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стопом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при работе с сюжетными текстами.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должна содержать вопрос, адресованный в будущее.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использовать прием больше одного раза на уроке.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версии аргументировать содержанием текста, а не домыслами.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6569" y="2241755"/>
            <a:ext cx="8996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0364" y="651164"/>
            <a:ext cx="9656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Восприятие текстов младшими школьниками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Фрагментарность, отсутствие целостности восприятия текста;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Слабость анализа и синтеза прочитанного;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Зависимость от небольшого жизненного опыта;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Яркость переживаний, непосредственность и эмоциональность;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Превалирование интереса к содержанию речи, а не к речевой форме;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Недостаточно полное и правильное понимание изобразительно-выразительных средств речи; </a:t>
            </a:r>
            <a:endParaRPr lang="ru-RU" sz="2400" dirty="0" smtClean="0">
              <a:solidFill>
                <a:srgbClr val="383838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400" dirty="0">
                <a:solidFill>
                  <a:srgbClr val="383838"/>
                </a:solidFill>
                <a:latin typeface="Times New Roman" pitchFamily="18" charset="0"/>
                <a:cs typeface="Times New Roman" pitchFamily="18" charset="0"/>
              </a:rPr>
              <a:t>Преобладание репродуктивного уровня восприятия.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9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9431" y="679269"/>
            <a:ext cx="92615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чтения – явление сложное.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складывается из двух сторон: смысловой и технической.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u="sng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u="sng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чтения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чтения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правильность чтения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/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понимание содержания и смысла читаемого. 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698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794" y="796834"/>
            <a:ext cx="952282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становления навыка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r>
              <a:rPr lang="ru-RU" dirty="0" smtClean="0">
                <a:solidFill>
                  <a:srgbClr val="383838"/>
                </a:solidFill>
                <a:latin typeface="Open Sans"/>
              </a:rPr>
              <a:t>:</a:t>
            </a:r>
          </a:p>
          <a:p>
            <a:r>
              <a:rPr lang="ru-RU" dirty="0" smtClean="0">
                <a:solidFill>
                  <a:srgbClr val="383838"/>
                </a:solidFill>
                <a:latin typeface="Open Sans"/>
              </a:rPr>
              <a:t> </a:t>
            </a:r>
          </a:p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этап. </a:t>
            </a:r>
          </a:p>
          <a:p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u="sng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аналитического чтения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понять отношение автора к предмету или явлению и выявить факторы, повлиявшие на это отношение.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компонента (восприятие, произнесение и осмысление) обучения чтению разорваны между собой – признак его - это </a:t>
            </a:r>
            <a:r>
              <a:rPr lang="ru-RU" sz="2400" b="1" i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слоговое чтение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на этапе </a:t>
            </a:r>
            <a:r>
              <a:rPr lang="ru-RU" sz="2400" b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грамоте.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215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8617" y="1267097"/>
            <a:ext cx="875211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Синтетический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</a:p>
          <a:p>
            <a:endParaRPr lang="ru-RU" dirty="0" smtClean="0">
              <a:solidFill>
                <a:srgbClr val="383838"/>
              </a:solidFill>
              <a:latin typeface="Open Sans"/>
            </a:endParaRPr>
          </a:p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синтетического чтения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выявить, какие задачи поставил автор в этом тексте и каким образом решил их.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этапе ребёнок начинает читать целыми словами.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признаком перехода на этот этап является наличие при чтении </a:t>
            </a:r>
            <a:r>
              <a:rPr lang="ru-RU" sz="2400" b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интонирования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происходит </a:t>
            </a:r>
            <a:r>
              <a:rPr lang="ru-RU" sz="2400" b="1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году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в начальной школе.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735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2674" y="1097280"/>
            <a:ext cx="9679577" cy="4682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автоматизации. </a:t>
            </a:r>
          </a:p>
          <a:p>
            <a:endParaRPr lang="ru-RU" sz="2400" dirty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автоматизированного чтения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оценить авторский текст и решить, согласен ли читатель с ним.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доведена до автоматизма и не осознаётся чтецом. </a:t>
            </a:r>
            <a:endParaRPr lang="ru-RU" sz="2400" dirty="0" smtClean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этапе дети имеют самостоятельную эмоциональную реакцию на прочитанное произведение, есть желание поделиться впечатлениями без дополнительных вопросов учителя, самостоятельно обсудить прочитанное.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269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9326" y="274321"/>
            <a:ext cx="63746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навыка чтения: </a:t>
            </a:r>
          </a:p>
          <a:p>
            <a:endParaRPr lang="ru-RU" sz="24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38383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правильность </a:t>
            </a:r>
          </a:p>
          <a:p>
            <a:endParaRPr lang="ru-RU" sz="24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беглость </a:t>
            </a:r>
          </a:p>
          <a:p>
            <a:endParaRPr lang="ru-RU" sz="24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сознательность </a:t>
            </a:r>
          </a:p>
          <a:p>
            <a:endParaRPr lang="ru-RU" sz="2400" b="0" i="0" dirty="0" smtClean="0">
              <a:solidFill>
                <a:srgbClr val="38383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dirty="0" smtClean="0">
                <a:solidFill>
                  <a:srgbClr val="3838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выразительность.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7819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392</TotalTime>
  <Words>3321</Words>
  <Application>Microsoft Office PowerPoint</Application>
  <PresentationFormat>Произвольный</PresentationFormat>
  <Paragraphs>313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СОШ №20</dc:creator>
  <cp:lastModifiedBy>User</cp:lastModifiedBy>
  <cp:revision>32</cp:revision>
  <dcterms:created xsi:type="dcterms:W3CDTF">2020-02-21T07:30:01Z</dcterms:created>
  <dcterms:modified xsi:type="dcterms:W3CDTF">2021-03-23T15:27:00Z</dcterms:modified>
</cp:coreProperties>
</file>