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6"/>
  </p:notesMasterIdLst>
  <p:handoutMasterIdLst>
    <p:handoutMasterId r:id="rId27"/>
  </p:handoutMasterIdLst>
  <p:sldIdLst>
    <p:sldId id="256" r:id="rId2"/>
    <p:sldId id="267" r:id="rId3"/>
    <p:sldId id="257" r:id="rId4"/>
    <p:sldId id="272" r:id="rId5"/>
    <p:sldId id="300" r:id="rId6"/>
    <p:sldId id="273" r:id="rId7"/>
    <p:sldId id="299" r:id="rId8"/>
    <p:sldId id="298" r:id="rId9"/>
    <p:sldId id="259" r:id="rId10"/>
    <p:sldId id="268" r:id="rId11"/>
    <p:sldId id="260" r:id="rId12"/>
    <p:sldId id="261" r:id="rId13"/>
    <p:sldId id="271" r:id="rId14"/>
    <p:sldId id="262" r:id="rId15"/>
    <p:sldId id="288" r:id="rId16"/>
    <p:sldId id="263" r:id="rId17"/>
    <p:sldId id="264" r:id="rId18"/>
    <p:sldId id="265" r:id="rId19"/>
    <p:sldId id="274" r:id="rId20"/>
    <p:sldId id="286" r:id="rId21"/>
    <p:sldId id="275" r:id="rId22"/>
    <p:sldId id="283" r:id="rId23"/>
    <p:sldId id="266" r:id="rId24"/>
    <p:sldId id="296" r:id="rId25"/>
  </p:sldIdLst>
  <p:sldSz cx="9144000" cy="6858000" type="screen4x3"/>
  <p:notesSz cx="10020300" cy="6888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99"/>
    <a:srgbClr val="6C2E9A"/>
    <a:srgbClr val="83218B"/>
    <a:srgbClr val="FFCCFF"/>
    <a:srgbClr val="FF99FF"/>
    <a:srgbClr val="C139A7"/>
    <a:srgbClr val="B30516"/>
    <a:srgbClr val="333399"/>
    <a:srgbClr val="8000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89" autoAdjust="0"/>
    <p:restoredTop sz="93314" autoAdjust="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3384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75851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F224A6BC-A59E-4DFE-AF59-89E3FAD6BF92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75851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8538C8A-E237-4497-BACE-79A6C9BC27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75851" y="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2718F563-7A88-47AA-93C4-8C0BD406376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287713" y="515938"/>
            <a:ext cx="3446462" cy="2584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1002030" y="3271878"/>
            <a:ext cx="8016240" cy="3099673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75851" y="6542560"/>
            <a:ext cx="4342130" cy="344408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85987E3D-6C4D-4DB3-B5D5-DF7926681BE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F9427C-3B67-4888-95B7-9636C99A2F16}" type="slidenum">
              <a:rPr lang="ru-RU"/>
              <a:pPr/>
              <a:t>5</a:t>
            </a:fld>
            <a:endParaRPr lang="ru-RU"/>
          </a:p>
        </p:txBody>
      </p:sp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 dirty="0"/>
          </a:p>
        </p:txBody>
      </p:sp>
      <p:sp>
        <p:nvSpPr>
          <p:cNvPr id="19460" name="Номер слайда 3"/>
          <p:cNvSpPr txBox="1">
            <a:spLocks noGrp="1"/>
          </p:cNvSpPr>
          <p:nvPr/>
        </p:nvSpPr>
        <p:spPr bwMode="auto">
          <a:xfrm>
            <a:off x="5675851" y="6542560"/>
            <a:ext cx="4342130" cy="34440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6616" tIns="48308" rIns="96616" bIns="48308" anchor="b"/>
          <a:lstStyle/>
          <a:p>
            <a:pPr algn="r">
              <a:spcBef>
                <a:spcPct val="0"/>
              </a:spcBef>
              <a:defRPr/>
            </a:pPr>
            <a:fld id="{EBEB2981-ACB0-46A6-A261-3E506BBC2D0E}" type="slidenum">
              <a:rPr lang="ru-RU" sz="1300" b="1">
                <a:latin typeface="Arial" charset="0"/>
              </a:rPr>
              <a:pPr algn="r">
                <a:spcBef>
                  <a:spcPct val="0"/>
                </a:spcBef>
                <a:defRPr/>
              </a:pPr>
              <a:t>5</a:t>
            </a:fld>
            <a:endParaRPr lang="ru-RU" sz="1300" b="1" dirty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87E3D-6C4D-4DB3-B5D5-DF7926681BE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87E3D-6C4D-4DB3-B5D5-DF7926681BE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87E3D-6C4D-4DB3-B5D5-DF7926681BE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87E3D-6C4D-4DB3-B5D5-DF7926681BEF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987E3D-6C4D-4DB3-B5D5-DF7926681BEF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 и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3867608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0"/>
          </p:nvPr>
        </p:nvSpPr>
        <p:spPr>
          <a:xfrm>
            <a:off x="714375" y="3643313"/>
            <a:ext cx="857250" cy="71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1"/>
          </p:nvPr>
        </p:nvSpPr>
        <p:spPr>
          <a:xfrm>
            <a:off x="1857375" y="3643313"/>
            <a:ext cx="928688" cy="7858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2"/>
          </p:nvPr>
        </p:nvSpPr>
        <p:spPr>
          <a:xfrm>
            <a:off x="3071813" y="3643313"/>
            <a:ext cx="1143000" cy="857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3"/>
          </p:nvPr>
        </p:nvSpPr>
        <p:spPr>
          <a:xfrm>
            <a:off x="4429125" y="3714750"/>
            <a:ext cx="1000125" cy="7858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4"/>
          </p:nvPr>
        </p:nvSpPr>
        <p:spPr>
          <a:xfrm>
            <a:off x="5643563" y="3714750"/>
            <a:ext cx="928687" cy="7858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5"/>
          </p:nvPr>
        </p:nvSpPr>
        <p:spPr>
          <a:xfrm>
            <a:off x="6858000" y="3714750"/>
            <a:ext cx="1285875" cy="7858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2" name="Текст 21"/>
          <p:cNvSpPr>
            <a:spLocks noGrp="1"/>
          </p:cNvSpPr>
          <p:nvPr>
            <p:ph type="body" sz="quarter" idx="16"/>
          </p:nvPr>
        </p:nvSpPr>
        <p:spPr>
          <a:xfrm>
            <a:off x="714375" y="5000625"/>
            <a:ext cx="71438" cy="285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17"/>
          </p:nvPr>
        </p:nvSpPr>
        <p:spPr>
          <a:xfrm>
            <a:off x="571500" y="4929188"/>
            <a:ext cx="857228" cy="857266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8"/>
          </p:nvPr>
        </p:nvSpPr>
        <p:spPr>
          <a:xfrm>
            <a:off x="1643043" y="4929188"/>
            <a:ext cx="1571646" cy="78581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28" name="Текст 27"/>
          <p:cNvSpPr>
            <a:spLocks noGrp="1"/>
          </p:cNvSpPr>
          <p:nvPr>
            <p:ph type="body" sz="quarter" idx="19"/>
          </p:nvPr>
        </p:nvSpPr>
        <p:spPr>
          <a:xfrm>
            <a:off x="3429000" y="4929188"/>
            <a:ext cx="1071563" cy="7858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0" name="Текст 29"/>
          <p:cNvSpPr>
            <a:spLocks noGrp="1"/>
          </p:cNvSpPr>
          <p:nvPr>
            <p:ph type="body" sz="quarter" idx="20"/>
          </p:nvPr>
        </p:nvSpPr>
        <p:spPr>
          <a:xfrm>
            <a:off x="4714875" y="4929188"/>
            <a:ext cx="1071563" cy="857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2" name="Текст 31"/>
          <p:cNvSpPr>
            <a:spLocks noGrp="1"/>
          </p:cNvSpPr>
          <p:nvPr>
            <p:ph type="body" sz="quarter" idx="21"/>
          </p:nvPr>
        </p:nvSpPr>
        <p:spPr>
          <a:xfrm>
            <a:off x="6000750" y="4929188"/>
            <a:ext cx="1071563" cy="857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4" name="Текст 33"/>
          <p:cNvSpPr>
            <a:spLocks noGrp="1"/>
          </p:cNvSpPr>
          <p:nvPr>
            <p:ph type="body" sz="quarter" idx="22"/>
          </p:nvPr>
        </p:nvSpPr>
        <p:spPr>
          <a:xfrm>
            <a:off x="7358063" y="4929188"/>
            <a:ext cx="1785937" cy="928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675" y="304800"/>
            <a:ext cx="8001000" cy="1216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566738" y="1752600"/>
            <a:ext cx="8001000" cy="42672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45C4D-BCD6-4C6A-B052-DCB5DFFA8E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B5FC42D-FCB6-4D08-AF58-89D188E6E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  <p:sndAc>
      <p:endSnd/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3143250" cy="6858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1"/>
          </p:nvPr>
        </p:nvSpPr>
        <p:spPr>
          <a:xfrm>
            <a:off x="3143240" y="0"/>
            <a:ext cx="3143260" cy="6858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2"/>
          </p:nvPr>
        </p:nvSpPr>
        <p:spPr>
          <a:xfrm>
            <a:off x="6286500" y="0"/>
            <a:ext cx="2857500" cy="6858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1714500" y="928688"/>
            <a:ext cx="1857375" cy="7143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1"/>
          </p:nvPr>
        </p:nvSpPr>
        <p:spPr>
          <a:xfrm>
            <a:off x="2286000" y="2714625"/>
            <a:ext cx="2000250" cy="857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2"/>
          </p:nvPr>
        </p:nvSpPr>
        <p:spPr>
          <a:xfrm>
            <a:off x="3071813" y="4500563"/>
            <a:ext cx="2143125" cy="1000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3"/>
          </p:nvPr>
        </p:nvSpPr>
        <p:spPr>
          <a:xfrm>
            <a:off x="6072188" y="3643313"/>
            <a:ext cx="2071687" cy="857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4"/>
          </p:nvPr>
        </p:nvSpPr>
        <p:spPr>
          <a:xfrm>
            <a:off x="5643563" y="1428750"/>
            <a:ext cx="2286000" cy="1000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audio" Target="file:///D:\&#1052;&#1086;&#1080;%20&#1076;&#1086;&#1082;&#1080;\&#1076;&#1086;&#1082;&#1091;&#1084;&#1077;&#1085;&#1090;&#1099;%20&#1076;&#1083;&#1103;%20&#1091;&#1095;&#1080;&#1090;&#1077;&#1083;&#1103;\&#1043;&#1048;&#1048;&#1059;&#1088;&#1072;&#1079;&#1088;&#1072;&#1073;&#1086;&#1090;&#1082;&#1072;\&#1091;&#1088;&#1086;&#1082;%20&#1084;&#1072;&#1090;&#1077;&#1084;&#1072;&#1090;&#1080;&#1082;&#1080;\Pesnya_pereod_musikantov.MP3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2;&#1086;&#1080;%20&#1076;&#1086;&#1082;&#1080;\&#1076;&#1086;&#1082;&#1091;&#1084;&#1077;&#1085;&#1090;&#1099;%20&#1076;&#1083;&#1103;%20&#1091;&#1095;&#1080;&#1090;&#1077;&#1083;&#1103;\&#1043;&#1048;&#1048;&#1059;&#1088;&#1072;&#1079;&#1088;&#1072;&#1073;&#1086;&#1090;&#1082;&#1072;\&#1091;&#1088;&#1086;&#1082;%20&#1084;&#1072;&#1090;&#1077;&#1084;&#1072;&#1090;&#1080;&#1082;&#1080;\&#1090;&#1072;&#1080;&#1085;&#1089;&#1090;&#1074;&#1077;&#1085;&#1085;&#1099;&#1081;%20&#1086;&#1089;&#1090;&#1088;&#1086;&#1074;.wmv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31.png"/><Relationship Id="rId7" Type="http://schemas.openxmlformats.org/officeDocument/2006/relationships/image" Target="../media/image17.png"/><Relationship Id="rId12" Type="http://schemas.openxmlformats.org/officeDocument/2006/relationships/slide" Target="slide16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32.jpeg"/><Relationship Id="rId5" Type="http://schemas.openxmlformats.org/officeDocument/2006/relationships/slide" Target="slide17.xml"/><Relationship Id="rId10" Type="http://schemas.openxmlformats.org/officeDocument/2006/relationships/slide" Target="slide21.xml"/><Relationship Id="rId4" Type="http://schemas.openxmlformats.org/officeDocument/2006/relationships/slide" Target="slide12.xml"/><Relationship Id="rId9" Type="http://schemas.openxmlformats.org/officeDocument/2006/relationships/slide" Target="slide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7" Type="http://schemas.openxmlformats.org/officeDocument/2006/relationships/image" Target="../media/image14.gif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1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5.jpeg"/><Relationship Id="rId7" Type="http://schemas.openxmlformats.org/officeDocument/2006/relationships/image" Target="../media/image17.png"/><Relationship Id="rId12" Type="http://schemas.openxmlformats.org/officeDocument/2006/relationships/image" Target="../media/image1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slide" Target="slide21.xml"/><Relationship Id="rId5" Type="http://schemas.openxmlformats.org/officeDocument/2006/relationships/slide" Target="slide17.xml"/><Relationship Id="rId10" Type="http://schemas.openxmlformats.org/officeDocument/2006/relationships/slide" Target="slide16.xml"/><Relationship Id="rId4" Type="http://schemas.openxmlformats.org/officeDocument/2006/relationships/slide" Target="slide12.xml"/><Relationship Id="rId9" Type="http://schemas.openxmlformats.org/officeDocument/2006/relationships/slide" Target="slide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6176" y="1371600"/>
            <a:ext cx="7851648" cy="3200408"/>
          </a:xfrm>
        </p:spPr>
        <p:txBody>
          <a:bodyPr anchor="ctr">
            <a:normAutofit/>
          </a:bodyPr>
          <a:lstStyle/>
          <a:p>
            <a:pPr algn="l"/>
            <a:r>
              <a:rPr lang="ru-RU" sz="4800" dirty="0" smtClean="0">
                <a:solidFill>
                  <a:srgbClr val="C41AAC"/>
                </a:solidFill>
              </a:rPr>
              <a:t>Математическое  </a:t>
            </a:r>
            <a:br>
              <a:rPr lang="ru-RU" sz="4800" dirty="0" smtClean="0">
                <a:solidFill>
                  <a:srgbClr val="C41AAC"/>
                </a:solidFill>
              </a:rPr>
            </a:br>
            <a:r>
              <a:rPr lang="ru-RU" sz="4800" dirty="0" smtClean="0">
                <a:solidFill>
                  <a:srgbClr val="C41AAC"/>
                </a:solidFill>
              </a:rPr>
              <a:t>                       путешествие</a:t>
            </a:r>
            <a:endParaRPr lang="ru-RU" sz="4800" dirty="0">
              <a:solidFill>
                <a:srgbClr val="C41AAC"/>
              </a:solidFill>
            </a:endParaRPr>
          </a:p>
        </p:txBody>
      </p:sp>
      <p:pic>
        <p:nvPicPr>
          <p:cNvPr id="5" name="Рисунок 4" descr="splash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214818"/>
            <a:ext cx="2643174" cy="2071678"/>
          </a:xfrm>
          <a:prstGeom prst="foldedCorner">
            <a:avLst/>
          </a:prstGeom>
          <a:ln>
            <a:solidFill>
              <a:srgbClr val="0070C0"/>
            </a:solidFill>
          </a:ln>
        </p:spPr>
      </p:pic>
      <p:pic>
        <p:nvPicPr>
          <p:cNvPr id="6" name="Рисунок 5" descr="89346_24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142852"/>
            <a:ext cx="3714744" cy="2214554"/>
          </a:xfrm>
          <a:prstGeom prst="rect">
            <a:avLst/>
          </a:prstGeom>
        </p:spPr>
      </p:pic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817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" name="Рисунок 8" descr="u59781_20050503_pirat_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6000768"/>
          </a:xfrm>
          <a:prstGeom prst="rect">
            <a:avLst/>
          </a:prstGeom>
        </p:spPr>
      </p:pic>
      <p:pic>
        <p:nvPicPr>
          <p:cNvPr id="5" name="Pesnya_pereod_musikanto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28596" y="5500702"/>
            <a:ext cx="304800" cy="3048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17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Морские браконьеры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800" b="1" dirty="0" smtClean="0">
                <a:latin typeface="Comic Sans MS" pitchFamily="66" charset="0"/>
              </a:rPr>
              <a:t>8240 - (2012 + 948): 4 </a:t>
            </a:r>
            <a:r>
              <a:rPr lang="en-US" sz="4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											</a:t>
            </a:r>
            <a:endParaRPr lang="ru-RU" sz="4800" b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1241419386_dolphins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643570" y="142852"/>
            <a:ext cx="3143272" cy="22859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>
            <a:off x="7858148" y="6072206"/>
            <a:ext cx="978408" cy="484632"/>
          </a:xfrm>
          <a:prstGeom prst="rightArrow">
            <a:avLst/>
          </a:prstGeom>
          <a:solidFill>
            <a:srgbClr val="7030A0"/>
          </a:solidFill>
          <a:ln>
            <a:solidFill>
              <a:srgbClr val="8848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000504"/>
            <a:ext cx="3163417" cy="26003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2" y="4000504"/>
            <a:ext cx="3429025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285720" y="0"/>
            <a:ext cx="4429156" cy="7215238"/>
          </a:xfrm>
        </p:spPr>
        <p:txBody>
          <a:bodyPr anchor="t">
            <a:normAutofit/>
          </a:bodyPr>
          <a:lstStyle/>
          <a:p>
            <a:endParaRPr lang="en-US" sz="28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8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двух сторон острова, расстояние между которыми </a:t>
            </a:r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км, </a:t>
            </a:r>
            <a:r>
              <a:rPr lang="ru-RU" sz="2800" b="1" i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одновременно навстречу друг другу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вылетели 2 розовых фламинго  и встретились через </a:t>
            </a:r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 мин. Скорость первой птицы – 2</a:t>
            </a:r>
            <a:r>
              <a:rPr lang="en-US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м/мин. Найдите скорость второй птицы.</a:t>
            </a:r>
          </a:p>
          <a:p>
            <a:endParaRPr lang="ru-RU" sz="2800" b="1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Фламинго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Содержимое 8" descr="img_21552620_24_8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857752" y="0"/>
            <a:ext cx="4286248" cy="6858000"/>
          </a:xfrm>
          <a:ln w="6350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28596" y="142853"/>
            <a:ext cx="7929618" cy="1000132"/>
          </a:xfrm>
        </p:spPr>
        <p:txBody>
          <a:bodyPr anchor="ctr">
            <a:normAutofit/>
          </a:bodyPr>
          <a:lstStyle/>
          <a:p>
            <a:pPr algn="just">
              <a:buNone/>
            </a:pPr>
            <a:r>
              <a:rPr lang="ru-RU" b="1" i="1" dirty="0" smtClean="0">
                <a:solidFill>
                  <a:srgbClr val="B30516"/>
                </a:solidFill>
                <a:latin typeface="+mj-lt"/>
              </a:rPr>
              <a:t>	</a:t>
            </a:r>
            <a:r>
              <a:rPr lang="ru-RU" sz="2800" b="1" i="1" dirty="0" smtClean="0">
                <a:solidFill>
                  <a:srgbClr val="B30516"/>
                </a:solidFill>
                <a:latin typeface="+mj-lt"/>
              </a:rPr>
              <a:t>Определите, какой схематический чертёж подходит к записи условия задачи.</a:t>
            </a:r>
            <a:endParaRPr lang="ru-RU" sz="2800" b="1" i="1" dirty="0">
              <a:solidFill>
                <a:srgbClr val="B30516"/>
              </a:solidFill>
              <a:latin typeface="+mj-lt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1"/>
          </p:nvPr>
        </p:nvSpPr>
        <p:spPr>
          <a:xfrm>
            <a:off x="357159" y="1214422"/>
            <a:ext cx="7643866" cy="1643074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1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51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sz="51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м\мин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0мин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?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</a:p>
          <a:p>
            <a:pPr lvl="3">
              <a:buNone/>
            </a:pP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lvl="3"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4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км</a:t>
            </a:r>
            <a:endParaRPr lang="ru-RU" sz="4400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 smtClean="0"/>
              <a:t>				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2"/>
          </p:nvPr>
        </p:nvSpPr>
        <p:spPr>
          <a:xfrm>
            <a:off x="285720" y="3071810"/>
            <a:ext cx="7786742" cy="1857388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8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м\мин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5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5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0мин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	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 </a:t>
            </a:r>
          </a:p>
          <a:p>
            <a:pPr>
              <a:buNone/>
            </a:pP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endParaRPr lang="ru-RU" sz="10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	</a:t>
            </a:r>
            <a:r>
              <a:rPr lang="en-US" sz="1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en-US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		</a:t>
            </a:r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>
          <a:xfrm>
            <a:off x="285720" y="5143512"/>
            <a:ext cx="7786742" cy="1571636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4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м\мин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sz="21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1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0мин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2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>
              <a:buNone/>
            </a:pPr>
            <a:r>
              <a:rPr lang="ru-RU" sz="2400" dirty="0" smtClean="0"/>
              <a:t>	</a:t>
            </a:r>
            <a:r>
              <a:rPr lang="ru-RU" sz="900" dirty="0" smtClean="0"/>
              <a:t>				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2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571472" y="2714620"/>
            <a:ext cx="692948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71472" y="2071678"/>
            <a:ext cx="6929486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rot="5400000" flipH="1" flipV="1">
            <a:off x="714348" y="1714488"/>
            <a:ext cx="15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rot="5400000">
            <a:off x="215076" y="2428074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7114783" y="2386415"/>
            <a:ext cx="780108" cy="775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 flipH="1" flipV="1">
            <a:off x="3751257" y="1820851"/>
            <a:ext cx="50006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Равнобедренный треугольник 28"/>
          <p:cNvSpPr/>
          <p:nvPr/>
        </p:nvSpPr>
        <p:spPr>
          <a:xfrm rot="5400000">
            <a:off x="3964777" y="1535893"/>
            <a:ext cx="357190" cy="285752"/>
          </a:xfrm>
          <a:prstGeom prst="triangle">
            <a:avLst>
              <a:gd name="adj" fmla="val 41143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571472" y="1643050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0800000">
            <a:off x="6072198" y="1714488"/>
            <a:ext cx="12144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>
            <a:off x="642910" y="4214818"/>
            <a:ext cx="700092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285720" y="4500570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4" name="Прямая соединительная линия 53"/>
          <p:cNvCxnSpPr/>
          <p:nvPr/>
        </p:nvCxnSpPr>
        <p:spPr>
          <a:xfrm rot="5400000">
            <a:off x="7286644" y="4500570"/>
            <a:ext cx="71438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642910" y="4786322"/>
            <a:ext cx="700092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 стрелкой 57"/>
          <p:cNvCxnSpPr/>
          <p:nvPr/>
        </p:nvCxnSpPr>
        <p:spPr>
          <a:xfrm rot="10800000">
            <a:off x="642910" y="3786190"/>
            <a:ext cx="150019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>
            <a:off x="6072198" y="3786190"/>
            <a:ext cx="157163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/>
          <p:cNvCxnSpPr/>
          <p:nvPr/>
        </p:nvCxnSpPr>
        <p:spPr>
          <a:xfrm rot="5400000">
            <a:off x="3786182" y="3929066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4" name="Равнобедренный треугольник 63"/>
          <p:cNvSpPr/>
          <p:nvPr/>
        </p:nvSpPr>
        <p:spPr>
          <a:xfrm rot="5400000">
            <a:off x="4071934" y="3643314"/>
            <a:ext cx="285752" cy="285752"/>
          </a:xfrm>
          <a:prstGeom prst="triangle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 flipV="1">
            <a:off x="571472" y="6429396"/>
            <a:ext cx="7132348" cy="85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 rot="5400000" flipH="1" flipV="1">
            <a:off x="285720" y="6215082"/>
            <a:ext cx="572298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8" name="Прямая соединительная линия 77"/>
          <p:cNvCxnSpPr/>
          <p:nvPr/>
        </p:nvCxnSpPr>
        <p:spPr>
          <a:xfrm rot="5400000" flipH="1" flipV="1">
            <a:off x="7429520" y="6215082"/>
            <a:ext cx="57150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2" name="Прямая со стрелкой 81"/>
          <p:cNvCxnSpPr/>
          <p:nvPr/>
        </p:nvCxnSpPr>
        <p:spPr>
          <a:xfrm>
            <a:off x="571472" y="5929330"/>
            <a:ext cx="71438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7" name="Прямая соединительная линия 86"/>
          <p:cNvCxnSpPr/>
          <p:nvPr/>
        </p:nvCxnSpPr>
        <p:spPr>
          <a:xfrm rot="5400000" flipH="1" flipV="1">
            <a:off x="3858414" y="5714222"/>
            <a:ext cx="42862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9" name="Прямая со стрелкой 88"/>
          <p:cNvCxnSpPr/>
          <p:nvPr/>
        </p:nvCxnSpPr>
        <p:spPr>
          <a:xfrm rot="10800000">
            <a:off x="642910" y="5572140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1" name="Прямая со стрелкой 90"/>
          <p:cNvCxnSpPr/>
          <p:nvPr/>
        </p:nvCxnSpPr>
        <p:spPr>
          <a:xfrm>
            <a:off x="6286512" y="5500702"/>
            <a:ext cx="142876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4" name="Равнобедренный треугольник 93"/>
          <p:cNvSpPr/>
          <p:nvPr/>
        </p:nvSpPr>
        <p:spPr>
          <a:xfrm rot="5400000">
            <a:off x="4107653" y="5464983"/>
            <a:ext cx="214314" cy="285752"/>
          </a:xfrm>
          <a:prstGeom prst="triangl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>
            <a:hlinkClick r:id="rId2" action="ppaction://hlinksldjump"/>
          </p:cNvPr>
          <p:cNvSpPr/>
          <p:nvPr/>
        </p:nvSpPr>
        <p:spPr>
          <a:xfrm>
            <a:off x="8215338" y="6215082"/>
            <a:ext cx="785818" cy="484632"/>
          </a:xfrm>
          <a:prstGeom prst="righ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 animBg="1"/>
      <p:bldP spid="7" grpId="0" uiExpand="1" build="p" animBg="1"/>
      <p:bldP spid="7" grpId="1" uiExpand="1" build="p" animBg="1"/>
      <p:bldP spid="8" grpId="0" uiExpand="1" build="p" animBg="1"/>
      <p:bldP spid="8" grpId="1" build="p" animBg="1"/>
      <p:bldP spid="8" grpId="2" build="p" animBg="1"/>
      <p:bldP spid="29" grpId="0" animBg="1"/>
      <p:bldP spid="64" grpId="0" animBg="1"/>
      <p:bldP spid="64" grpId="1" animBg="1"/>
      <p:bldP spid="94" grpId="0" animBg="1"/>
      <p:bldP spid="94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428604"/>
            <a:ext cx="8372476" cy="5824558"/>
          </a:xfrm>
        </p:spPr>
        <p:txBody>
          <a:bodyPr anchor="ctr">
            <a:normAutofit/>
          </a:bodyPr>
          <a:lstStyle/>
          <a:p>
            <a:pPr algn="ctr">
              <a:lnSpc>
                <a:spcPct val="150000"/>
              </a:lnSpc>
              <a:buNone/>
            </a:pPr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endParaRPr lang="ru-RU" sz="4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18 · 20 –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90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720 : 8 +  </a:t>
            </a:r>
            <a:r>
              <a:rPr lang="ru-RU" sz="4400" b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= 470</a:t>
            </a:r>
            <a:endParaRPr lang="en-US" sz="4400" b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8" name="Рисунок 7" descr="1000000000021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6315" y="0"/>
            <a:ext cx="4357686" cy="3112632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357158" y="6072206"/>
            <a:ext cx="978408" cy="484632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214422"/>
          </a:xfrm>
        </p:spPr>
        <p:txBody>
          <a:bodyPr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таинственный остров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74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571472" y="785794"/>
            <a:ext cx="3357586" cy="5643602"/>
          </a:xfrm>
        </p:spPr>
        <p:txBody>
          <a:bodyPr anchor="ctr">
            <a:normAutofit/>
          </a:bodyPr>
          <a:lstStyle/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Что такое там плывёт?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Не желе это, не лёд,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И не мякоть от арбуза,</a:t>
            </a:r>
          </a:p>
          <a:p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В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море плавает…</a:t>
            </a:r>
            <a:endParaRPr lang="en-US" sz="3200" b="1" dirty="0" smtClean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  <a:p>
            <a:pPr algn="ctr"/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alibri" pitchFamily="34" charset="0"/>
              </a:rPr>
              <a:t>          	</a:t>
            </a:r>
            <a:r>
              <a:rPr lang="ru-RU" sz="32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accent5">
                    <a:lumMod val="50000"/>
                  </a:schemeClr>
                </a:solidFill>
                <a:latin typeface="Calibri" pitchFamily="34" charset="0"/>
                <a:cs typeface="Times New Roman" pitchFamily="18" charset="0"/>
              </a:rPr>
              <a:t>медуза</a:t>
            </a:r>
            <a:endParaRPr lang="ru-RU" sz="4000" b="1" dirty="0">
              <a:ln>
                <a:solidFill>
                  <a:schemeClr val="accent5">
                    <a:lumMod val="50000"/>
                  </a:schemeClr>
                </a:solidFill>
              </a:ln>
              <a:solidFill>
                <a:schemeClr val="accent5">
                  <a:lumMod val="50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7" name="Содержимое 6" descr="7b2d8afc6e7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6429388" y="0"/>
            <a:ext cx="2714612" cy="22145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1174752041_g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29058" y="2214554"/>
            <a:ext cx="2786082" cy="2214578"/>
          </a:xfrm>
          <a:prstGeom prst="rect">
            <a:avLst/>
          </a:prstGeom>
          <a:ln>
            <a:solidFill>
              <a:srgbClr val="7030A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800px-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57950" y="4429132"/>
            <a:ext cx="2786050" cy="2428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2928926" cy="6858000"/>
          </a:xfrm>
          <a:solidFill>
            <a:srgbClr val="FFFF99"/>
          </a:solidFill>
        </p:spPr>
        <p:txBody>
          <a:bodyPr anchor="ctr"/>
          <a:lstStyle/>
          <a:p>
            <a:pPr lv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 9 * 4</a:t>
            </a:r>
          </a:p>
          <a:p>
            <a:pPr>
              <a:buNone/>
            </a:pPr>
            <a:r>
              <a:rPr lang="en-US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 * 8 *</a:t>
            </a:r>
            <a:endParaRPr lang="ru-RU" sz="4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*  4 2 6 3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2928926" y="0"/>
            <a:ext cx="3071834" cy="6858000"/>
          </a:xfrm>
          <a:solidFill>
            <a:schemeClr val="accent5">
              <a:lumMod val="60000"/>
              <a:lumOff val="40000"/>
            </a:schemeClr>
          </a:solidFill>
        </p:spPr>
        <p:txBody>
          <a:bodyPr anchor="ctr"/>
          <a:lstStyle/>
          <a:p>
            <a:pPr lvl="0"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* 5 *</a:t>
            </a:r>
          </a:p>
          <a:p>
            <a:pPr>
              <a:buNone/>
            </a:pPr>
            <a:r>
              <a:rPr lang="ru-RU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  </a:t>
            </a:r>
            <a:r>
              <a:rPr lang="en-US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 * 4</a:t>
            </a:r>
            <a:endParaRPr lang="ru-RU" sz="4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7 5 6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/>
          </p:nvPr>
        </p:nvSpPr>
        <p:spPr>
          <a:xfrm>
            <a:off x="6000760" y="0"/>
            <a:ext cx="3143240" cy="6858000"/>
          </a:xfrm>
          <a:solidFill>
            <a:srgbClr val="FFCCFF"/>
          </a:solidFill>
        </p:spPr>
        <p:txBody>
          <a:bodyPr anchor="ctr"/>
          <a:lstStyle/>
          <a:p>
            <a:pPr lvl="0">
              <a:buNone/>
            </a:pP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4 * 3 2 8</a:t>
            </a:r>
          </a:p>
          <a:p>
            <a:pPr>
              <a:buNone/>
            </a:pPr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* 9 * 3 *</a:t>
            </a:r>
            <a:endParaRPr lang="ru-RU" sz="36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* 2 5 8 * 9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0" y="0"/>
            <a:ext cx="2928926" cy="6858000"/>
          </a:xfrm>
          <a:solidFill>
            <a:srgbClr val="FFFF99"/>
          </a:solidFill>
        </p:spPr>
        <p:txBody>
          <a:bodyPr anchor="ctr"/>
          <a:lstStyle/>
          <a:p>
            <a:pPr lvl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6 9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4</a:t>
            </a:r>
          </a:p>
          <a:p>
            <a:pPr>
              <a:buNone/>
            </a:pPr>
            <a:r>
              <a:rPr lang="en-US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en-US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en-US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4 2 6 3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1"/>
          </p:nvPr>
        </p:nvSpPr>
        <p:spPr>
          <a:xfrm>
            <a:off x="2928926" y="0"/>
            <a:ext cx="3071834" cy="6858000"/>
          </a:xfrm>
          <a:solidFill>
            <a:schemeClr val="accent5">
              <a:lumMod val="60000"/>
              <a:lumOff val="40000"/>
            </a:schemeClr>
          </a:solidFill>
        </p:spPr>
        <p:txBody>
          <a:bodyPr anchor="ctr"/>
          <a:lstStyle/>
          <a:p>
            <a:pPr lvl="0"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4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+   </a:t>
            </a:r>
            <a:r>
              <a:rPr lang="en-US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en-US" sz="4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40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40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</a:t>
            </a:r>
            <a:r>
              <a:rPr lang="en-US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7 56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2"/>
          </p:nvPr>
        </p:nvSpPr>
        <p:spPr>
          <a:xfrm>
            <a:off x="6000760" y="0"/>
            <a:ext cx="3143240" cy="6858000"/>
          </a:xfrm>
          <a:solidFill>
            <a:srgbClr val="FFCCFF"/>
          </a:solidFill>
        </p:spPr>
        <p:txBody>
          <a:bodyPr anchor="ctr"/>
          <a:lstStyle/>
          <a:p>
            <a:pPr lvl="0">
              <a:buNone/>
            </a:pPr>
            <a:r>
              <a:rPr lang="en-US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3 4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3 2 8</a:t>
            </a:r>
          </a:p>
          <a:p>
            <a:pPr>
              <a:buNone/>
            </a:pPr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  </a:t>
            </a:r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en-US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3600" b="1" u="sng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3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ru-RU" sz="3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2 5 8 </a:t>
            </a:r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9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9" name="Стрелка влево 8">
            <a:hlinkClick r:id="rId2" action="ppaction://hlinksldjump"/>
          </p:cNvPr>
          <p:cNvSpPr/>
          <p:nvPr/>
        </p:nvSpPr>
        <p:spPr>
          <a:xfrm>
            <a:off x="428596" y="6072206"/>
            <a:ext cx="978408" cy="484632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6357950" y="714356"/>
            <a:ext cx="1071570" cy="71437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210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6500826" y="1428736"/>
            <a:ext cx="1285884" cy="6429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630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>
          <a:xfrm>
            <a:off x="6429388" y="2143116"/>
            <a:ext cx="1285885" cy="64294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1260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6143636" y="3429000"/>
            <a:ext cx="1357322" cy="64293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240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>
          <a:xfrm>
            <a:off x="6500826" y="4143380"/>
            <a:ext cx="1000132" cy="6429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720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285852" y="785794"/>
          <a:ext cx="6715172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11847"/>
                <a:gridCol w="2403325"/>
              </a:tblGrid>
              <a:tr h="701040">
                <a:tc>
                  <a:txBody>
                    <a:bodyPr/>
                    <a:lstStyle/>
                    <a:p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</a:t>
                      </a:r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</a:t>
                      </a:r>
                      <a:r>
                        <a:rPr kumimoji="0" lang="ru-RU" sz="4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☺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</a:t>
                      </a:r>
                      <a:endParaRPr lang="ru-RU" sz="4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94859">
                <a:tc>
                  <a:txBody>
                    <a:bodyPr/>
                    <a:lstStyle/>
                    <a:p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</a:t>
                      </a:r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4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☺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 </a:t>
                      </a:r>
                      <a:r>
                        <a:rPr kumimoji="0" lang="ru-RU" sz="4000" b="1" kern="12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▲</a:t>
                      </a:r>
                      <a:endParaRPr lang="ru-RU" sz="40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4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☺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 </a:t>
                      </a:r>
                      <a:endParaRPr lang="ru-RU" sz="4000" dirty="0"/>
                    </a:p>
                  </a:txBody>
                  <a:tcPr/>
                </a:tc>
              </a:tr>
              <a:tr h="594859">
                <a:tc>
                  <a:txBody>
                    <a:bodyPr/>
                    <a:lstStyle/>
                    <a:p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):14=30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4000" b="1" kern="12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▲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14414" y="3500438"/>
          <a:ext cx="6858048" cy="21031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03588"/>
                <a:gridCol w="2454460"/>
              </a:tblGrid>
              <a:tr h="701040">
                <a:tc>
                  <a:txBody>
                    <a:bodyPr/>
                    <a:lstStyle/>
                    <a:p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</a:t>
                      </a:r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</a:t>
                      </a:r>
                      <a:r>
                        <a:rPr kumimoji="0" lang="ru-RU" sz="4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☺</a:t>
                      </a:r>
                      <a:endParaRPr lang="ru-RU" sz="40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</a:t>
                      </a:r>
                      <a:endParaRPr lang="ru-RU" sz="4000" dirty="0"/>
                    </a:p>
                  </a:txBody>
                  <a:tcPr/>
                </a:tc>
              </a:tr>
              <a:tr h="594859">
                <a:tc>
                  <a:txBody>
                    <a:bodyPr/>
                    <a:lstStyle/>
                    <a:p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+</a:t>
                      </a:r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4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☺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 </a:t>
                      </a:r>
                      <a:r>
                        <a:rPr kumimoji="0" lang="ru-RU" sz="4000" b="1" kern="12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▲</a:t>
                      </a:r>
                      <a:endParaRPr lang="ru-RU" sz="4000" b="1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4000" b="1" kern="12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☺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 </a:t>
                      </a:r>
                      <a:endParaRPr lang="ru-RU" sz="4000" dirty="0"/>
                    </a:p>
                  </a:txBody>
                  <a:tcPr/>
                </a:tc>
              </a:tr>
              <a:tr h="594859">
                <a:tc>
                  <a:txBody>
                    <a:bodyPr/>
                    <a:lstStyle/>
                    <a:p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sz="4000" kern="1200" dirty="0" smtClean="0">
                          <a:solidFill>
                            <a:srgbClr val="FF7C8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♥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):16=30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ru-RU" sz="4000" b="1" kern="12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▲</a:t>
                      </a:r>
                      <a:r>
                        <a:rPr kumimoji="0" lang="ru-RU" sz="4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6357950" y="4857760"/>
            <a:ext cx="1357322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1440</a:t>
            </a:r>
            <a:endParaRPr lang="ru-RU" sz="40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42844" y="714356"/>
            <a:ext cx="857256" cy="642942"/>
          </a:xfrm>
          <a:prstGeom prst="ellipse">
            <a:avLst/>
          </a:prstGeom>
          <a:solidFill>
            <a:srgbClr val="FFEBAB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chemeClr val="tx1"/>
                </a:solidFill>
              </a:rPr>
              <a:t>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42844" y="3429000"/>
            <a:ext cx="857256" cy="642942"/>
          </a:xfrm>
          <a:prstGeom prst="ellipse">
            <a:avLst/>
          </a:prstGeom>
          <a:solidFill>
            <a:srgbClr val="FFEBAB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в.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лево 14">
            <a:hlinkClick r:id="rId2" action="ppaction://hlinksldjump"/>
          </p:cNvPr>
          <p:cNvSpPr/>
          <p:nvPr/>
        </p:nvSpPr>
        <p:spPr>
          <a:xfrm>
            <a:off x="142844" y="6215082"/>
            <a:ext cx="978408" cy="484632"/>
          </a:xfrm>
          <a:prstGeom prst="leftArrow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1" build="p"/>
      <p:bldP spid="5" grpId="0" build="p"/>
      <p:bldP spid="6" grpId="0" build="p"/>
      <p:bldP spid="10" grpId="0"/>
      <p:bldP spid="12" grpId="0" animBg="1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357322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</a:rPr>
              <a:t>Тема:</a:t>
            </a:r>
            <a:r>
              <a:rPr lang="ru-RU" sz="3200" b="1" i="1" dirty="0" smtClean="0">
                <a:solidFill>
                  <a:srgbClr val="7030A0"/>
                </a:solidFill>
              </a:rPr>
              <a:t> «Действия с многозначными числами»</a:t>
            </a:r>
            <a:br>
              <a:rPr lang="ru-RU" sz="3200" b="1" i="1" dirty="0" smtClean="0">
                <a:solidFill>
                  <a:srgbClr val="7030A0"/>
                </a:solidFill>
              </a:rPr>
            </a:b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46101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b="1" i="1" dirty="0" smtClean="0">
                <a:solidFill>
                  <a:srgbClr val="FF0000"/>
                </a:solidFill>
              </a:rPr>
              <a:t>	Цель</a:t>
            </a:r>
            <a:r>
              <a:rPr lang="ru-RU" sz="3600" b="1" i="1" dirty="0" smtClean="0">
                <a:solidFill>
                  <a:srgbClr val="7030A0"/>
                </a:solidFill>
                <a:latin typeface="+mj-lt"/>
              </a:rPr>
              <a:t>: </a:t>
            </a:r>
            <a:r>
              <a:rPr lang="ru-RU" sz="2800" b="1" i="1" dirty="0" smtClean="0">
                <a:solidFill>
                  <a:srgbClr val="7030A0"/>
                </a:solidFill>
                <a:latin typeface="+mj-lt"/>
              </a:rPr>
              <a:t>закреплять вычислительные умения в действиях с многозначными числами.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	Задачи: </a:t>
            </a:r>
            <a:r>
              <a:rPr lang="ru-RU" sz="2800" b="1" i="1" dirty="0" smtClean="0">
                <a:solidFill>
                  <a:srgbClr val="7030A0"/>
                </a:solidFill>
                <a:latin typeface="+mj-lt"/>
              </a:rPr>
              <a:t>совершенствовать вычислительные 	    	          навыки, умения по решению уравнений</a:t>
            </a:r>
            <a:r>
              <a:rPr lang="ru-RU" sz="2800" b="1" i="1" dirty="0" smtClean="0">
                <a:solidFill>
                  <a:srgbClr val="7030A0"/>
                </a:solidFill>
              </a:rPr>
              <a:t>; </a:t>
            </a:r>
            <a:endParaRPr lang="ru-RU" sz="2800" b="1" i="1" dirty="0" smtClean="0">
              <a:solidFill>
                <a:srgbClr val="7030A0"/>
              </a:solidFill>
              <a:latin typeface="+mj-lt"/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+mj-lt"/>
              </a:rPr>
              <a:t>		          продолжать работу над задачами на       	          движение; на нахождение площади фигур</a:t>
            </a:r>
          </a:p>
          <a:p>
            <a:pPr>
              <a:buNone/>
            </a:pPr>
            <a:r>
              <a:rPr lang="ru-RU" sz="2800" b="1" i="1" dirty="0" smtClean="0">
                <a:solidFill>
                  <a:srgbClr val="7030A0"/>
                </a:solidFill>
                <a:latin typeface="+mj-lt"/>
              </a:rPr>
              <a:t>		          развивать внимание, логическое мышление;</a:t>
            </a:r>
          </a:p>
          <a:p>
            <a:pPr>
              <a:buNone/>
            </a:pPr>
            <a:r>
              <a:rPr lang="ru-RU" sz="2800" dirty="0" smtClean="0"/>
              <a:t>		         </a:t>
            </a:r>
            <a:r>
              <a:rPr lang="ru-RU" sz="2800" b="1" i="1" dirty="0" smtClean="0">
                <a:solidFill>
                  <a:srgbClr val="7030A0"/>
                </a:solidFill>
                <a:latin typeface="+mj-lt"/>
              </a:rPr>
              <a:t>продолжать воспитывать бережное  		          отношение к природе.</a:t>
            </a:r>
            <a:endParaRPr lang="ru-RU" sz="2800" b="1" i="1" dirty="0">
              <a:solidFill>
                <a:srgbClr val="7030A0"/>
              </a:solidFill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0" y="1785926"/>
            <a:ext cx="3000364" cy="857256"/>
          </a:xfrm>
          <a:solidFill>
            <a:srgbClr val="FFFF00"/>
          </a:solidFill>
          <a:ln>
            <a:solidFill>
              <a:srgbClr val="7030A0"/>
            </a:solidFill>
          </a:ln>
        </p:spPr>
        <p:txBody>
          <a:bodyPr anchor="ctr">
            <a:normAutofit fontScale="32500" lnSpcReduction="20000"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Остров арифметических действий</a:t>
            </a:r>
            <a:r>
              <a:rPr lang="ru-RU" sz="2000" dirty="0" smtClean="0"/>
              <a:t>	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0" y="4357694"/>
            <a:ext cx="2643174" cy="732736"/>
          </a:xfrm>
          <a:solidFill>
            <a:srgbClr val="FFFF00"/>
          </a:solidFill>
          <a:ln>
            <a:solidFill>
              <a:srgbClr val="7030A0"/>
            </a:solidFill>
          </a:ln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Остров задач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  <a:hlinkClick r:id="rId4" action="ppaction://hlinksldjump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>
          <a:xfrm>
            <a:off x="2786050" y="5929330"/>
            <a:ext cx="2714645" cy="642942"/>
          </a:xfrm>
          <a:solidFill>
            <a:srgbClr val="FFFF00"/>
          </a:solidFill>
          <a:ln>
            <a:solidFill>
              <a:srgbClr val="7030A0"/>
            </a:solidFill>
          </a:ln>
        </p:spPr>
        <p:txBody>
          <a:bodyPr anchor="ctr">
            <a:normAutofit fontScale="92500" lnSpcReduction="20000"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Остров уравнений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6357950" y="5715016"/>
            <a:ext cx="2357454" cy="785818"/>
          </a:xfrm>
          <a:solidFill>
            <a:srgbClr val="FFFF00"/>
          </a:solidFill>
          <a:ln>
            <a:solidFill>
              <a:srgbClr val="7030A0"/>
            </a:solidFill>
          </a:ln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Загадочный остров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  <a:hlinkClick r:id="rId5" action="ppaction://hlinksldjump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>
          <a:xfrm>
            <a:off x="6786578" y="1285860"/>
            <a:ext cx="2214578" cy="785818"/>
          </a:xfrm>
          <a:solidFill>
            <a:srgbClr val="FFFF00"/>
          </a:solidFill>
          <a:ln>
            <a:solidFill>
              <a:srgbClr val="7030A0"/>
            </a:solidFill>
          </a:ln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Остров сокровищ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6" descr="post-280998-123233067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3174" y="4286256"/>
            <a:ext cx="2928958" cy="2000264"/>
          </a:xfrm>
          <a:prstGeom prst="rect">
            <a:avLst/>
          </a:prstGeom>
        </p:spPr>
      </p:pic>
      <p:pic>
        <p:nvPicPr>
          <p:cNvPr id="18" name="Рисунок 17" descr="post-280998-123233067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845" y="2714621"/>
            <a:ext cx="1928826" cy="1928826"/>
          </a:xfrm>
          <a:prstGeom prst="rect">
            <a:avLst/>
          </a:prstGeom>
        </p:spPr>
      </p:pic>
      <p:pic>
        <p:nvPicPr>
          <p:cNvPr id="20" name="Рисунок 19" descr="остров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28596" y="428604"/>
            <a:ext cx="1928826" cy="1285884"/>
          </a:xfrm>
          <a:prstGeom prst="rect">
            <a:avLst/>
          </a:prstGeom>
        </p:spPr>
      </p:pic>
      <p:pic>
        <p:nvPicPr>
          <p:cNvPr id="21" name="Рисунок 20" descr="остров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5210" y="2071678"/>
            <a:ext cx="1928790" cy="1285860"/>
          </a:xfrm>
          <a:prstGeom prst="rect">
            <a:avLst/>
          </a:prstGeom>
        </p:spPr>
      </p:pic>
      <p:pic>
        <p:nvPicPr>
          <p:cNvPr id="22" name="Рисунок 21" descr="post-280998-123233067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3702" y="4071942"/>
            <a:ext cx="1714512" cy="1714512"/>
          </a:xfrm>
          <a:prstGeom prst="rect">
            <a:avLst/>
          </a:prstGeom>
        </p:spPr>
      </p:pic>
      <p:cxnSp>
        <p:nvCxnSpPr>
          <p:cNvPr id="24" name="Прямая со стрелкой 23"/>
          <p:cNvCxnSpPr/>
          <p:nvPr/>
        </p:nvCxnSpPr>
        <p:spPr>
          <a:xfrm rot="5400000" flipH="1" flipV="1">
            <a:off x="714348" y="128586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/>
          <p:nvPr/>
        </p:nvCxnSpPr>
        <p:spPr>
          <a:xfrm rot="5400000" flipH="1" flipV="1">
            <a:off x="7250925" y="3536157"/>
            <a:ext cx="1500198" cy="42862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Скругленная соединительная линия 34"/>
          <p:cNvCxnSpPr/>
          <p:nvPr/>
        </p:nvCxnSpPr>
        <p:spPr>
          <a:xfrm rot="5400000">
            <a:off x="6858810" y="2856702"/>
            <a:ext cx="142876" cy="158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Скругленная соединительная линия 36"/>
          <p:cNvCxnSpPr/>
          <p:nvPr/>
        </p:nvCxnSpPr>
        <p:spPr>
          <a:xfrm rot="5400000">
            <a:off x="-250065" y="1607331"/>
            <a:ext cx="2357454" cy="1143008"/>
          </a:xfrm>
          <a:prstGeom prst="curvedConnector3">
            <a:avLst>
              <a:gd name="adj1" fmla="val 22189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>
            <a:hlinkClick r:id="" action="ppaction://hlinkshowjump?jump=nextslide"/>
          </p:cNvPr>
          <p:cNvSpPr/>
          <p:nvPr/>
        </p:nvSpPr>
        <p:spPr>
          <a:xfrm>
            <a:off x="0" y="1785926"/>
            <a:ext cx="3000364" cy="85725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r:id="rId4" action="ppaction://hlinksldjump"/>
          </p:cNvPr>
          <p:cNvSpPr/>
          <p:nvPr/>
        </p:nvSpPr>
        <p:spPr>
          <a:xfrm>
            <a:off x="0" y="4357694"/>
            <a:ext cx="2643206" cy="78581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2786050" y="5929330"/>
            <a:ext cx="2714644" cy="642942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rId10" action="ppaction://hlinksldjump"/>
          </p:cNvPr>
          <p:cNvSpPr/>
          <p:nvPr/>
        </p:nvSpPr>
        <p:spPr>
          <a:xfrm>
            <a:off x="6786578" y="1285860"/>
            <a:ext cx="2214578" cy="78581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 descr="остров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43306" y="1142984"/>
            <a:ext cx="2035983" cy="1357322"/>
          </a:xfrm>
          <a:prstGeom prst="rect">
            <a:avLst/>
          </a:prstGeom>
        </p:spPr>
      </p:pic>
      <p:sp>
        <p:nvSpPr>
          <p:cNvPr id="34" name="Прямоугольник 33">
            <a:hlinkClick r:id="rId10" action="ppaction://hlinksldjump"/>
          </p:cNvPr>
          <p:cNvSpPr/>
          <p:nvPr/>
        </p:nvSpPr>
        <p:spPr>
          <a:xfrm>
            <a:off x="3571868" y="214290"/>
            <a:ext cx="2357454" cy="85725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Текст 5"/>
          <p:cNvSpPr txBox="1">
            <a:spLocks/>
          </p:cNvSpPr>
          <p:nvPr/>
        </p:nvSpPr>
        <p:spPr>
          <a:xfrm>
            <a:off x="3571868" y="142852"/>
            <a:ext cx="2357454" cy="928694"/>
          </a:xfrm>
          <a:prstGeom prst="rect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txBody>
          <a:bodyPr vert="horz" anchor="ctr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Остров рисования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42" name="Рисунок 41" descr="post-280998-123233067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9018987">
            <a:off x="4845150" y="3252792"/>
            <a:ext cx="1949237" cy="1331186"/>
          </a:xfrm>
          <a:prstGeom prst="rect">
            <a:avLst/>
          </a:prstGeom>
        </p:spPr>
      </p:pic>
      <p:cxnSp>
        <p:nvCxnSpPr>
          <p:cNvPr id="43" name="Скругленная соединительная линия 42"/>
          <p:cNvCxnSpPr/>
          <p:nvPr/>
        </p:nvCxnSpPr>
        <p:spPr>
          <a:xfrm rot="5400000" flipH="1" flipV="1">
            <a:off x="4679157" y="4321975"/>
            <a:ext cx="785818" cy="71438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Скругленная соединительная линия 56"/>
          <p:cNvCxnSpPr/>
          <p:nvPr/>
        </p:nvCxnSpPr>
        <p:spPr>
          <a:xfrm rot="10800000">
            <a:off x="5000628" y="2062154"/>
            <a:ext cx="3000396" cy="295276"/>
          </a:xfrm>
          <a:prstGeom prst="curvedConnector3">
            <a:avLst>
              <a:gd name="adj1" fmla="val 64088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" name="Текст 5"/>
          <p:cNvSpPr txBox="1">
            <a:spLocks/>
          </p:cNvSpPr>
          <p:nvPr/>
        </p:nvSpPr>
        <p:spPr>
          <a:xfrm>
            <a:off x="4714876" y="2714620"/>
            <a:ext cx="2428892" cy="714380"/>
          </a:xfrm>
          <a:prstGeom prst="rect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txBody>
          <a:bodyPr vert="horz" anchor="ctr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Таинственный остров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0" name="Скругленная соединительная линия 79"/>
          <p:cNvCxnSpPr/>
          <p:nvPr/>
        </p:nvCxnSpPr>
        <p:spPr>
          <a:xfrm>
            <a:off x="6215074" y="3714752"/>
            <a:ext cx="1214446" cy="71438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Скругленная соединительная линия 85"/>
          <p:cNvCxnSpPr/>
          <p:nvPr/>
        </p:nvCxnSpPr>
        <p:spPr>
          <a:xfrm>
            <a:off x="1795442" y="4152904"/>
            <a:ext cx="2000264" cy="107157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8" name="Рисунок 37" descr="transport_00013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6143636" y="0"/>
            <a:ext cx="1428760" cy="1078860"/>
          </a:xfrm>
          <a:prstGeom prst="rect">
            <a:avLst/>
          </a:prstGeom>
        </p:spPr>
      </p:pic>
      <p:sp>
        <p:nvSpPr>
          <p:cNvPr id="31" name="Прямоугольник 30">
            <a:hlinkClick r:id="rId12" action="ppaction://hlinksldjump"/>
          </p:cNvPr>
          <p:cNvSpPr/>
          <p:nvPr/>
        </p:nvSpPr>
        <p:spPr>
          <a:xfrm>
            <a:off x="6357950" y="5715016"/>
            <a:ext cx="2357454" cy="78581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1285852" y="714356"/>
            <a:ext cx="4214842" cy="7143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Бумажный кораблик</a:t>
            </a:r>
            <a:endParaRPr lang="ru-RU" sz="3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215074" y="1142984"/>
            <a:ext cx="914400" cy="914400"/>
          </a:xfrm>
          <a:prstGeom prst="ellipse">
            <a:avLst/>
          </a:prstGeom>
          <a:solidFill>
            <a:srgbClr val="FFFF00"/>
          </a:solidFill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286512" y="3000372"/>
            <a:ext cx="914400" cy="914400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286512" y="4857760"/>
            <a:ext cx="914400" cy="9144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285852" y="1643050"/>
            <a:ext cx="3857652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WordArt 5"/>
          <p:cNvSpPr>
            <a:spLocks noChangeArrowheads="1" noChangeShapeType="1" noTextEdit="1"/>
          </p:cNvSpPr>
          <p:nvPr/>
        </p:nvSpPr>
        <p:spPr bwMode="auto">
          <a:xfrm>
            <a:off x="762000" y="2819400"/>
            <a:ext cx="77724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Подведем итог: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285720" y="642918"/>
            <a:ext cx="4000528" cy="5643570"/>
          </a:xfrm>
        </p:spPr>
        <p:txBody>
          <a:bodyPr anchor="ctr">
            <a:norm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Берегите Землю! Берегите!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Жаворонка в голубом зените.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Бабочку на крыльях повилики,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На тропинке солнечные блики,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Ласточку, мелькающую в жите,</a:t>
            </a:r>
          </a:p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Берегите Землю! Берегите!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Содержимое 8" descr="zhavoron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715008" y="1"/>
            <a:ext cx="3428992" cy="2000239"/>
          </a:xfrm>
          <a:prstGeom prst="ellipse">
            <a:avLst/>
          </a:prstGeom>
          <a:ln>
            <a:solidFill>
              <a:srgbClr val="0070C0"/>
            </a:solidFill>
          </a:ln>
        </p:spPr>
      </p:pic>
      <p:pic>
        <p:nvPicPr>
          <p:cNvPr id="10" name="Рисунок 9" descr="1220682634_babochki0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810" y="2000240"/>
            <a:ext cx="3214686" cy="2428892"/>
          </a:xfrm>
          <a:prstGeom prst="ellipse">
            <a:avLst/>
          </a:prstGeom>
          <a:ln>
            <a:solidFill>
              <a:srgbClr val="0070C0"/>
            </a:solidFill>
          </a:ln>
        </p:spPr>
      </p:pic>
      <p:pic>
        <p:nvPicPr>
          <p:cNvPr id="11" name="Рисунок 10" descr="1216925227_lastochka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643570" y="4357694"/>
            <a:ext cx="3500430" cy="2357430"/>
          </a:xfrm>
          <a:prstGeom prst="ellipse">
            <a:avLst/>
          </a:prstGeom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8305800" cy="1143000"/>
          </a:xfrm>
        </p:spPr>
        <p:txBody>
          <a:bodyPr/>
          <a:lstStyle/>
          <a:p>
            <a:r>
              <a:rPr lang="en-US" dirty="0" smtClean="0"/>
              <a:t>  </a:t>
            </a:r>
            <a:r>
              <a:rPr lang="ru-RU" dirty="0" smtClean="0"/>
              <a:t>    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  ЗА     УРОК !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9144000" cy="52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Текст 16"/>
          <p:cNvSpPr>
            <a:spLocks noGrp="1"/>
          </p:cNvSpPr>
          <p:nvPr>
            <p:ph type="body" idx="1"/>
          </p:nvPr>
        </p:nvSpPr>
        <p:spPr>
          <a:xfrm>
            <a:off x="500034" y="4857760"/>
            <a:ext cx="45719" cy="71438"/>
          </a:xfrm>
        </p:spPr>
        <p:txBody>
          <a:bodyPr>
            <a:normAutofit fontScale="25000" lnSpcReduction="20000"/>
          </a:bodyPr>
          <a:lstStyle/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endParaRPr lang="en-US" smtClean="0"/>
          </a:p>
          <a:p>
            <a:endParaRPr lang="en-US" smtClean="0"/>
          </a:p>
          <a:p>
            <a:endParaRPr lang="ru-RU" b="1" smtClean="0"/>
          </a:p>
          <a:p>
            <a:endParaRPr lang="en-US" b="1" dirty="0" smtClean="0"/>
          </a:p>
        </p:txBody>
      </p:sp>
      <p:sp>
        <p:nvSpPr>
          <p:cNvPr id="18" name="Текст 17"/>
          <p:cNvSpPr>
            <a:spLocks noGrp="1"/>
          </p:cNvSpPr>
          <p:nvPr>
            <p:ph type="body" sz="quarter" idx="10"/>
          </p:nvPr>
        </p:nvSpPr>
        <p:spPr>
          <a:xfrm>
            <a:off x="214282" y="2357430"/>
            <a:ext cx="1571636" cy="785818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540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Текст 18"/>
          <p:cNvSpPr>
            <a:spLocks noGrp="1"/>
          </p:cNvSpPr>
          <p:nvPr>
            <p:ph type="body" sz="quarter" idx="11"/>
          </p:nvPr>
        </p:nvSpPr>
        <p:spPr>
          <a:xfrm>
            <a:off x="2071670" y="2357430"/>
            <a:ext cx="1071570" cy="7858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720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Текст 19"/>
          <p:cNvSpPr>
            <a:spLocks noGrp="1"/>
          </p:cNvSpPr>
          <p:nvPr>
            <p:ph type="body" sz="quarter" idx="12"/>
          </p:nvPr>
        </p:nvSpPr>
        <p:spPr>
          <a:xfrm>
            <a:off x="4714876" y="2357430"/>
            <a:ext cx="1500198" cy="85725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900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Текст 20"/>
          <p:cNvSpPr>
            <a:spLocks noGrp="1"/>
          </p:cNvSpPr>
          <p:nvPr>
            <p:ph type="body" sz="quarter" idx="13"/>
          </p:nvPr>
        </p:nvSpPr>
        <p:spPr>
          <a:xfrm>
            <a:off x="7000892" y="2357431"/>
            <a:ext cx="1571636" cy="7143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1310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Текст 21"/>
          <p:cNvSpPr>
            <a:spLocks noGrp="1"/>
          </p:cNvSpPr>
          <p:nvPr>
            <p:ph type="body" sz="quarter" idx="14"/>
          </p:nvPr>
        </p:nvSpPr>
        <p:spPr>
          <a:xfrm>
            <a:off x="1071538" y="3714752"/>
            <a:ext cx="2357454" cy="10001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3 600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Текст 22"/>
          <p:cNvSpPr>
            <a:spLocks noGrp="1"/>
          </p:cNvSpPr>
          <p:nvPr>
            <p:ph type="body" sz="quarter" idx="15"/>
          </p:nvPr>
        </p:nvSpPr>
        <p:spPr>
          <a:xfrm>
            <a:off x="4500562" y="3714752"/>
            <a:ext cx="2286016" cy="92869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10 000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Текст 23"/>
          <p:cNvSpPr>
            <a:spLocks noGrp="1"/>
          </p:cNvSpPr>
          <p:nvPr>
            <p:ph type="body" sz="quarter" idx="16"/>
          </p:nvPr>
        </p:nvSpPr>
        <p:spPr>
          <a:xfrm flipH="1">
            <a:off x="1071538" y="6000768"/>
            <a:ext cx="5715040" cy="500066"/>
          </a:xfrm>
        </p:spPr>
        <p:txBody>
          <a:bodyPr>
            <a:no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25" name="Текст 24"/>
          <p:cNvSpPr>
            <a:spLocks noGrp="1"/>
          </p:cNvSpPr>
          <p:nvPr>
            <p:ph type="body" sz="quarter" idx="17"/>
          </p:nvPr>
        </p:nvSpPr>
        <p:spPr>
          <a:xfrm>
            <a:off x="214282" y="3000372"/>
            <a:ext cx="1500198" cy="7143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800" b="1" dirty="0" smtClean="0">
                <a:ln w="10541" cmpd="sng">
                  <a:solidFill>
                    <a:srgbClr val="6C2E9A"/>
                  </a:solidFill>
                  <a:prstDash val="solid"/>
                </a:ln>
                <a:solidFill>
                  <a:srgbClr val="C139A7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endParaRPr lang="ru-RU" sz="4800" dirty="0">
              <a:ln w="10541" cmpd="sng">
                <a:solidFill>
                  <a:srgbClr val="6C2E9A"/>
                </a:solidFill>
                <a:prstDash val="solid"/>
              </a:ln>
              <a:solidFill>
                <a:srgbClr val="C139A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Текст 25"/>
          <p:cNvSpPr>
            <a:spLocks noGrp="1"/>
          </p:cNvSpPr>
          <p:nvPr>
            <p:ph type="body" sz="quarter" idx="18"/>
          </p:nvPr>
        </p:nvSpPr>
        <p:spPr>
          <a:xfrm>
            <a:off x="1928794" y="2857496"/>
            <a:ext cx="1714511" cy="7143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C139A7"/>
                </a:solidFill>
                <a:latin typeface="Times New Roman" pitchFamily="18" charset="0"/>
                <a:cs typeface="Times New Roman" pitchFamily="18" charset="0"/>
              </a:rPr>
              <a:t>свете</a:t>
            </a:r>
            <a:endParaRPr lang="ru-RU" sz="44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C139A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Текст 26"/>
          <p:cNvSpPr>
            <a:spLocks noGrp="1"/>
          </p:cNvSpPr>
          <p:nvPr>
            <p:ph type="body" sz="quarter" idx="19"/>
          </p:nvPr>
        </p:nvSpPr>
        <p:spPr>
          <a:xfrm>
            <a:off x="4857752" y="2857496"/>
            <a:ext cx="1500197" cy="64294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C139A7"/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44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C139A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Текст 27"/>
          <p:cNvSpPr>
            <a:spLocks noGrp="1"/>
          </p:cNvSpPr>
          <p:nvPr>
            <p:ph type="body" sz="quarter" idx="20"/>
          </p:nvPr>
        </p:nvSpPr>
        <p:spPr>
          <a:xfrm>
            <a:off x="6929454" y="2857496"/>
            <a:ext cx="1928826" cy="85725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C139A7"/>
                </a:solidFill>
                <a:latin typeface="Times New Roman" pitchFamily="18" charset="0"/>
                <a:cs typeface="Times New Roman" pitchFamily="18" charset="0"/>
              </a:rPr>
              <a:t>ничего</a:t>
            </a:r>
            <a:endParaRPr lang="ru-RU" sz="44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C139A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Текст 28"/>
          <p:cNvSpPr>
            <a:spLocks noGrp="1"/>
          </p:cNvSpPr>
          <p:nvPr>
            <p:ph type="body" sz="quarter" idx="21"/>
          </p:nvPr>
        </p:nvSpPr>
        <p:spPr>
          <a:xfrm>
            <a:off x="1285852" y="4286256"/>
            <a:ext cx="2071702" cy="64294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4400" b="1" dirty="0" smtClean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C139A7"/>
                </a:solidFill>
                <a:latin typeface="Times New Roman" pitchFamily="18" charset="0"/>
                <a:cs typeface="Times New Roman" pitchFamily="18" charset="0"/>
              </a:rPr>
              <a:t>лучше</a:t>
            </a:r>
            <a:endParaRPr lang="ru-RU" sz="44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C139A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Текст 29"/>
          <p:cNvSpPr>
            <a:spLocks noGrp="1"/>
          </p:cNvSpPr>
          <p:nvPr>
            <p:ph type="body" sz="quarter" idx="22"/>
          </p:nvPr>
        </p:nvSpPr>
        <p:spPr>
          <a:xfrm>
            <a:off x="4500562" y="4429132"/>
            <a:ext cx="3786214" cy="92868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b="1" dirty="0" smtClean="0">
                <a:ln w="10541" cmpd="sng">
                  <a:solidFill>
                    <a:srgbClr val="7030A0"/>
                  </a:solidFill>
                  <a:prstDash val="solid"/>
                </a:ln>
                <a:solidFill>
                  <a:srgbClr val="C139A7"/>
                </a:solidFill>
                <a:latin typeface="Times New Roman" pitchFamily="18" charset="0"/>
                <a:cs typeface="Times New Roman" pitchFamily="18" charset="0"/>
              </a:rPr>
              <a:t>путешествий!</a:t>
            </a:r>
            <a:endParaRPr lang="ru-RU" sz="4400" b="1" dirty="0">
              <a:ln w="10541" cmpd="sng">
                <a:solidFill>
                  <a:srgbClr val="7030A0"/>
                </a:solidFill>
                <a:prstDash val="solid"/>
              </a:ln>
              <a:solidFill>
                <a:srgbClr val="C139A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4282" y="357166"/>
            <a:ext cx="87868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000" b="1" i="1" dirty="0" smtClean="0">
                <a:solidFill>
                  <a:srgbClr val="0070C0"/>
                </a:solidFill>
                <a:latin typeface="+mj-lt"/>
              </a:rPr>
              <a:t>Решив  правильно  примеры,  вы  прочитаете  фразу  известного  писателя   </a:t>
            </a:r>
            <a:r>
              <a:rPr lang="ru-RU" sz="3000" b="1" i="1" u="sng" dirty="0" err="1" smtClean="0">
                <a:solidFill>
                  <a:srgbClr val="6C2E9A"/>
                </a:solidFill>
                <a:latin typeface="+mj-lt"/>
              </a:rPr>
              <a:t>Жюля</a:t>
            </a:r>
            <a:r>
              <a:rPr lang="ru-RU" sz="3000" b="1" i="1" u="sng" dirty="0" smtClean="0">
                <a:solidFill>
                  <a:srgbClr val="6C2E9A"/>
                </a:solidFill>
                <a:latin typeface="+mj-lt"/>
              </a:rPr>
              <a:t>  Верна </a:t>
            </a:r>
          </a:p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3000" b="1" i="1" dirty="0" smtClean="0">
                <a:solidFill>
                  <a:srgbClr val="0070C0"/>
                </a:solidFill>
                <a:latin typeface="+mj-lt"/>
              </a:rPr>
              <a:t>и узнаете,  почему   наш  урок  будет необычным</a:t>
            </a:r>
            <a:r>
              <a:rPr lang="ru-RU" sz="3000" b="1" dirty="0" smtClean="0">
                <a:solidFill>
                  <a:srgbClr val="0070C0"/>
                </a:solidFill>
                <a:latin typeface="+mj-lt"/>
              </a:rPr>
              <a:t>.</a:t>
            </a:r>
            <a:endParaRPr lang="ru-RU" sz="3000" b="1" dirty="0">
              <a:solidFill>
                <a:srgbClr val="0070C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3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  <p:bldP spid="18" grpId="1" build="p"/>
      <p:bldP spid="19" grpId="0" build="p"/>
      <p:bldP spid="19" grpId="1" build="p"/>
      <p:bldP spid="20" grpId="0" build="p"/>
      <p:bldP spid="20" grpId="1" build="p"/>
      <p:bldP spid="21" grpId="0" build="p"/>
      <p:bldP spid="21" grpId="1" build="p"/>
      <p:bldP spid="22" grpId="0" build="p"/>
      <p:bldP spid="22" grpId="1" build="p"/>
      <p:bldP spid="23" grpId="0" build="p"/>
      <p:bldP spid="23" grpId="1" build="p"/>
      <p:bldP spid="3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14415" y="785792"/>
          <a:ext cx="6500856" cy="307183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2166952"/>
                <a:gridCol w="2166952"/>
                <a:gridCol w="2166952"/>
              </a:tblGrid>
              <a:tr h="767959"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solidFill>
                          <a:srgbClr val="7030A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79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r>
                        <a:rPr lang="ru-RU" sz="2400" b="1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400" b="1" baseline="0" dirty="0" err="1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км\ч</a:t>
                      </a:r>
                      <a:endParaRPr lang="ru-RU" sz="24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4ч</a:t>
                      </a:r>
                      <a:endParaRPr lang="ru-RU" sz="24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4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79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4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2ч</a:t>
                      </a:r>
                      <a:endParaRPr lang="ru-RU" sz="24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 км</a:t>
                      </a:r>
                      <a:endParaRPr lang="ru-RU" sz="24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76795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 </a:t>
                      </a:r>
                      <a:r>
                        <a:rPr lang="ru-RU" sz="2400" b="1" dirty="0" err="1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км\ч</a:t>
                      </a:r>
                      <a:endParaRPr lang="ru-RU" sz="24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  <a:endParaRPr lang="ru-RU" sz="24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150км</a:t>
                      </a:r>
                      <a:endParaRPr lang="ru-RU" sz="2400" b="1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4" name="Рисунок 3" descr="transport_0001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643570" y="4214818"/>
            <a:ext cx="3500430" cy="26431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14414" y="785794"/>
            <a:ext cx="2167200" cy="766800"/>
          </a:xfrm>
          <a:prstGeom prst="rect">
            <a:avLst/>
          </a:prstGeom>
          <a:noFill/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139A7"/>
                </a:solidFill>
                <a:latin typeface="Times New Roman" pitchFamily="18" charset="0"/>
                <a:cs typeface="Times New Roman" pitchFamily="18" charset="0"/>
              </a:rPr>
              <a:t>Скорость</a:t>
            </a:r>
            <a:endParaRPr lang="ru-RU" sz="2400" b="1" dirty="0">
              <a:solidFill>
                <a:srgbClr val="C139A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28992" y="857232"/>
            <a:ext cx="2052000" cy="642942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139A7"/>
                </a:solidFill>
                <a:latin typeface="Times New Roman" pitchFamily="18" charset="0"/>
                <a:cs typeface="Times New Roman" pitchFamily="18" charset="0"/>
              </a:rPr>
              <a:t>Время</a:t>
            </a:r>
            <a:endParaRPr lang="ru-RU" sz="2400" b="1" dirty="0">
              <a:solidFill>
                <a:srgbClr val="C139A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643570" y="857232"/>
            <a:ext cx="1928826" cy="6480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139A7"/>
                </a:solidFill>
                <a:latin typeface="Times New Roman" pitchFamily="18" charset="0"/>
                <a:cs typeface="Times New Roman" pitchFamily="18" charset="0"/>
              </a:rPr>
              <a:t>Расстояние</a:t>
            </a:r>
            <a:endParaRPr lang="ru-RU" sz="2400" b="1" dirty="0">
              <a:solidFill>
                <a:srgbClr val="C139A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43570" y="1643050"/>
            <a:ext cx="1928826" cy="6480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139A7"/>
                </a:solidFill>
                <a:latin typeface="Times New Roman" pitchFamily="18" charset="0"/>
                <a:cs typeface="Times New Roman" pitchFamily="18" charset="0"/>
              </a:rPr>
              <a:t>144 км</a:t>
            </a:r>
            <a:endParaRPr lang="ru-RU" sz="2400" b="1" dirty="0">
              <a:solidFill>
                <a:srgbClr val="C139A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8728" y="2357430"/>
            <a:ext cx="1928826" cy="6480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139A7"/>
                </a:solidFill>
                <a:latin typeface="Times New Roman" pitchFamily="18" charset="0"/>
                <a:cs typeface="Times New Roman" pitchFamily="18" charset="0"/>
              </a:rPr>
              <a:t>60км\ ч</a:t>
            </a:r>
            <a:endParaRPr lang="ru-RU" sz="2400" b="1" dirty="0">
              <a:solidFill>
                <a:srgbClr val="C139A7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3143248"/>
            <a:ext cx="1928826" cy="648000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139A7"/>
                </a:solidFill>
                <a:latin typeface="Times New Roman" pitchFamily="18" charset="0"/>
                <a:cs typeface="Times New Roman" pitchFamily="18" charset="0"/>
              </a:rPr>
              <a:t>3 ч</a:t>
            </a:r>
            <a:endParaRPr lang="ru-RU" sz="2400" b="1" dirty="0">
              <a:solidFill>
                <a:srgbClr val="C139A7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Rot="1" noChangeArrowheads="1"/>
          </p:cNvSpPr>
          <p:nvPr>
            <p:ph type="subTitle" idx="4294967295"/>
          </p:nvPr>
        </p:nvSpPr>
        <p:spPr>
          <a:xfrm>
            <a:off x="1143000" y="3643313"/>
            <a:ext cx="6440488" cy="1000125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marL="0" indent="0" algn="ctr">
              <a:buFont typeface="Wingdings" pitchFamily="2" charset="2"/>
              <a:buNone/>
              <a:defRPr/>
            </a:pPr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Движение</a:t>
            </a:r>
            <a:r>
              <a:rPr lang="ru-RU" b="1" i="1" dirty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ea typeface="+mn-ea"/>
                <a:cs typeface="+mn-cs"/>
              </a:rPr>
              <a:t> - это перемещение в нужном направлении</a:t>
            </a:r>
          </a:p>
        </p:txBody>
      </p:sp>
      <p:pic>
        <p:nvPicPr>
          <p:cNvPr id="36868" name="WordArt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00042"/>
            <a:ext cx="6905625" cy="171926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</p:pic>
      <p:pic>
        <p:nvPicPr>
          <p:cNvPr id="36871" name="Picture 7" descr="20m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2066925"/>
            <a:ext cx="111918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2" name="Picture 8" descr="265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271963"/>
            <a:ext cx="25146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4" name="Picture 10" descr="Bee03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63" y="5000625"/>
            <a:ext cx="982662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0" name="Line 16"/>
          <p:cNvSpPr>
            <a:spLocks noChangeShapeType="1"/>
          </p:cNvSpPr>
          <p:nvPr/>
        </p:nvSpPr>
        <p:spPr bwMode="auto">
          <a:xfrm>
            <a:off x="0" y="1700213"/>
            <a:ext cx="1728788" cy="1584325"/>
          </a:xfrm>
          <a:prstGeom prst="line">
            <a:avLst/>
          </a:prstGeom>
          <a:noFill/>
          <a:ln w="25400" cmpd="sng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ru-RU" sz="18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6881" name="Line 17"/>
          <p:cNvSpPr>
            <a:spLocks noChangeShapeType="1"/>
          </p:cNvSpPr>
          <p:nvPr/>
        </p:nvSpPr>
        <p:spPr bwMode="auto">
          <a:xfrm flipH="1" flipV="1">
            <a:off x="6643688" y="3500438"/>
            <a:ext cx="2160587" cy="73025"/>
          </a:xfrm>
          <a:prstGeom prst="line">
            <a:avLst/>
          </a:prstGeom>
          <a:noFill/>
          <a:ln w="25400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ru-RU" sz="1800" b="1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6882" name="Line 18"/>
          <p:cNvSpPr>
            <a:spLocks noChangeShapeType="1"/>
          </p:cNvSpPr>
          <p:nvPr/>
        </p:nvSpPr>
        <p:spPr bwMode="auto">
          <a:xfrm>
            <a:off x="457200" y="6007100"/>
            <a:ext cx="2519363" cy="0"/>
          </a:xfrm>
          <a:prstGeom prst="line">
            <a:avLst/>
          </a:prstGeom>
          <a:noFill/>
          <a:ln w="25400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ru-RU" sz="1800" b="1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36875" name="Picture 11" descr="Bee08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3" y="2000250"/>
            <a:ext cx="974725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3" name="Line 19"/>
          <p:cNvSpPr>
            <a:spLocks noChangeShapeType="1"/>
          </p:cNvSpPr>
          <p:nvPr/>
        </p:nvSpPr>
        <p:spPr bwMode="auto">
          <a:xfrm flipH="1" flipV="1">
            <a:off x="5929313" y="5214938"/>
            <a:ext cx="2303462" cy="1008062"/>
          </a:xfrm>
          <a:prstGeom prst="line">
            <a:avLst/>
          </a:prstGeom>
          <a:noFill/>
          <a:ln w="25400">
            <a:solidFill>
              <a:schemeClr val="bg2">
                <a:lumMod val="50000"/>
              </a:schemeClr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ru-RU" sz="1800" b="1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ransition>
    <p:split orient="vert"/>
    <p:sndAc>
      <p:endSnd/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68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0"/>
          </p:nvPr>
        </p:nvSpPr>
        <p:spPr>
          <a:xfrm>
            <a:off x="285720" y="857232"/>
            <a:ext cx="4572032" cy="92869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найти скорость,  надо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1"/>
          </p:nvPr>
        </p:nvSpPr>
        <p:spPr>
          <a:xfrm>
            <a:off x="4714876" y="857232"/>
            <a:ext cx="1143008" cy="500066"/>
          </a:xfrm>
        </p:spPr>
        <p:txBody>
          <a:bodyPr anchor="t">
            <a:noAutofit/>
          </a:bodyPr>
          <a:lstStyle/>
          <a:p>
            <a:pPr lvl="1">
              <a:buNone/>
            </a:pPr>
            <a:r>
              <a:rPr lang="ru-RU" sz="2600" b="1" dirty="0" smtClean="0">
                <a:solidFill>
                  <a:srgbClr val="441D61"/>
                </a:solidFill>
                <a:latin typeface="Times New Roman" pitchFamily="18" charset="0"/>
                <a:cs typeface="Times New Roman" pitchFamily="18" charset="0"/>
              </a:rPr>
              <a:t>. . .</a:t>
            </a:r>
            <a:endParaRPr lang="ru-RU" sz="2600" b="1" dirty="0">
              <a:solidFill>
                <a:srgbClr val="441D6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2"/>
          </p:nvPr>
        </p:nvSpPr>
        <p:spPr>
          <a:xfrm>
            <a:off x="5000628" y="857232"/>
            <a:ext cx="4143372" cy="1000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расстояние разделить на время.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3"/>
          </p:nvPr>
        </p:nvSpPr>
        <p:spPr>
          <a:xfrm>
            <a:off x="285720" y="2428868"/>
            <a:ext cx="4357718" cy="10001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найти время, надо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4"/>
          </p:nvPr>
        </p:nvSpPr>
        <p:spPr>
          <a:xfrm>
            <a:off x="4572000" y="2428868"/>
            <a:ext cx="4214842" cy="9286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расстояние разделить на скорость.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5"/>
          </p:nvPr>
        </p:nvSpPr>
        <p:spPr>
          <a:xfrm>
            <a:off x="357158" y="3929066"/>
            <a:ext cx="2214578" cy="78581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найти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6"/>
          </p:nvPr>
        </p:nvSpPr>
        <p:spPr>
          <a:xfrm flipH="1">
            <a:off x="5214939" y="3929066"/>
            <a:ext cx="3929060" cy="92869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скорость умножить на время.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17"/>
          </p:nvPr>
        </p:nvSpPr>
        <p:spPr>
          <a:xfrm>
            <a:off x="2571736" y="3929066"/>
            <a:ext cx="785818" cy="57150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. . .</a:t>
            </a:r>
            <a:endParaRPr lang="ru-RU" dirty="0"/>
          </a:p>
        </p:txBody>
      </p:sp>
      <p:sp>
        <p:nvSpPr>
          <p:cNvPr id="11" name="Текст 10"/>
          <p:cNvSpPr>
            <a:spLocks noGrp="1"/>
          </p:cNvSpPr>
          <p:nvPr>
            <p:ph type="body" sz="quarter" idx="18"/>
          </p:nvPr>
        </p:nvSpPr>
        <p:spPr>
          <a:xfrm>
            <a:off x="4214810" y="3929066"/>
            <a:ext cx="1143008" cy="5715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надо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9"/>
          </p:nvPr>
        </p:nvSpPr>
        <p:spPr>
          <a:xfrm>
            <a:off x="4857752" y="2428868"/>
            <a:ext cx="785810" cy="571514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441D61"/>
                </a:solidFill>
                <a:latin typeface="Times New Roman" pitchFamily="18" charset="0"/>
                <a:cs typeface="Times New Roman" pitchFamily="18" charset="0"/>
              </a:rPr>
              <a:t>. . .</a:t>
            </a:r>
            <a:endParaRPr lang="ru-RU" b="1" dirty="0">
              <a:solidFill>
                <a:srgbClr val="441D6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20"/>
          </p:nvPr>
        </p:nvSpPr>
        <p:spPr>
          <a:xfrm>
            <a:off x="5357818" y="3929066"/>
            <a:ext cx="1214446" cy="6429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441D61"/>
                </a:solidFill>
                <a:latin typeface="Times New Roman" pitchFamily="18" charset="0"/>
                <a:cs typeface="Times New Roman" pitchFamily="18" charset="0"/>
              </a:rPr>
              <a:t>. . .</a:t>
            </a:r>
            <a:endParaRPr lang="ru-RU" b="1" dirty="0">
              <a:solidFill>
                <a:srgbClr val="441D6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28860" y="3857628"/>
            <a:ext cx="1857388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расстояние</a:t>
            </a:r>
            <a:endParaRPr lang="ru-RU" sz="2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4" grpId="1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0" grpId="1" build="p"/>
      <p:bldP spid="11" grpId="0" build="p"/>
      <p:bldP spid="12" grpId="0" build="p"/>
      <p:bldP spid="12" grpId="1" build="p"/>
      <p:bldP spid="13" grpId="0" build="p"/>
      <p:bldP spid="13" grpId="1" build="p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WordArt 5"/>
          <p:cNvSpPr>
            <a:spLocks noChangeArrowheads="1" noChangeShapeType="1" noTextEdit="1"/>
          </p:cNvSpPr>
          <p:nvPr/>
        </p:nvSpPr>
        <p:spPr bwMode="auto">
          <a:xfrm>
            <a:off x="838200" y="2667000"/>
            <a:ext cx="7448576" cy="15240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20000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/>
                <a:cs typeface="Times New Roman"/>
              </a:rPr>
              <a:t>Поиграем: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4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8839200" cy="1143008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ourier New" pitchFamily="49" charset="0"/>
              </a:rPr>
              <a:t>Соединить картинку со значением скорости.</a:t>
            </a:r>
            <a:r>
              <a:rPr lang="ru-RU" sz="3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  <p:graphicFrame>
        <p:nvGraphicFramePr>
          <p:cNvPr id="11306" name="Group 42"/>
          <p:cNvGraphicFramePr>
            <a:graphicFrameLocks noGrp="1"/>
          </p:cNvGraphicFramePr>
          <p:nvPr>
            <p:ph idx="1"/>
          </p:nvPr>
        </p:nvGraphicFramePr>
        <p:xfrm>
          <a:off x="2667000" y="1219200"/>
          <a:ext cx="6172200" cy="4191001"/>
        </p:xfrm>
        <a:graphic>
          <a:graphicData uri="http://schemas.openxmlformats.org/drawingml/2006/table">
            <a:tbl>
              <a:tblPr/>
              <a:tblGrid>
                <a:gridCol w="3086100"/>
                <a:gridCol w="3086100"/>
              </a:tblGrid>
              <a:tr h="96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/>
                        </a:gs>
                        <a:gs pos="100000">
                          <a:srgbClr val="FFCC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/>
                        </a:gs>
                        <a:gs pos="100000">
                          <a:srgbClr val="FFCC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050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/>
                        </a:gs>
                        <a:gs pos="100000">
                          <a:srgbClr val="FFCC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/>
                        </a:gs>
                        <a:gs pos="100000">
                          <a:srgbClr val="FFCC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969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/>
                        </a:gs>
                        <a:gs pos="100000">
                          <a:srgbClr val="FFCC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/>
                        </a:gs>
                        <a:gs pos="100000">
                          <a:srgbClr val="FFCC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  <a:tr h="12001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/>
                        </a:gs>
                        <a:gs pos="100000">
                          <a:srgbClr val="FFCC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/>
                        </a:gs>
                        <a:gs pos="100000">
                          <a:srgbClr val="FFCC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graphicFrame>
        <p:nvGraphicFramePr>
          <p:cNvPr id="11320" name="Group 56"/>
          <p:cNvGraphicFramePr>
            <a:graphicFrameLocks noGrp="1"/>
          </p:cNvGraphicFramePr>
          <p:nvPr/>
        </p:nvGraphicFramePr>
        <p:xfrm>
          <a:off x="2667000" y="5410200"/>
          <a:ext cx="6172200" cy="1143000"/>
        </p:xfrm>
        <a:graphic>
          <a:graphicData uri="http://schemas.openxmlformats.org/drawingml/2006/table">
            <a:tbl>
              <a:tblPr/>
              <a:tblGrid>
                <a:gridCol w="3086100"/>
                <a:gridCol w="3086100"/>
              </a:tblGrid>
              <a:tr h="1143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/>
                        </a:gs>
                        <a:gs pos="100000">
                          <a:srgbClr val="FFCC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2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FF66FF"/>
                        </a:gs>
                        <a:gs pos="100000">
                          <a:srgbClr val="FFCCFF"/>
                        </a:gs>
                      </a:gsLst>
                      <a:path path="shape">
                        <a:fillToRect l="50000" t="50000" r="50000" b="50000"/>
                      </a:path>
                    </a:gradFill>
                  </a:tcPr>
                </a:tc>
              </a:tr>
            </a:tbl>
          </a:graphicData>
        </a:graphic>
      </p:graphicFrame>
      <p:pic>
        <p:nvPicPr>
          <p:cNvPr id="56348" name="Picture 10" descr="j033632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97225" y="5600700"/>
            <a:ext cx="1987550" cy="635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325" name="Picture 16" descr="gif077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2209800"/>
            <a:ext cx="1447800" cy="87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51" name="Picture 13" descr="j0336322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5325" y="1403350"/>
            <a:ext cx="2046288" cy="57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6172200" y="2362200"/>
            <a:ext cx="21939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dirty="0">
                <a:latin typeface="Courier New" pitchFamily="49" charset="0"/>
              </a:rPr>
              <a:t>4 км/ч</a:t>
            </a: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6019800" y="1371600"/>
            <a:ext cx="25288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400">
                <a:latin typeface="Courier New" pitchFamily="49" charset="0"/>
              </a:rPr>
              <a:t>10 км/ч</a:t>
            </a: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5943600" y="5562600"/>
            <a:ext cx="28638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4400">
                <a:latin typeface="Courier New" pitchFamily="49" charset="0"/>
              </a:rPr>
              <a:t>900 км/ч</a:t>
            </a: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6096000" y="3352800"/>
            <a:ext cx="25288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en-US" sz="4400" dirty="0" smtClean="0">
                <a:latin typeface="Courier New" pitchFamily="49" charset="0"/>
              </a:rPr>
              <a:t>6</a:t>
            </a:r>
            <a:r>
              <a:rPr lang="ru-RU" sz="4400" dirty="0" smtClean="0">
                <a:latin typeface="Courier New" pitchFamily="49" charset="0"/>
              </a:rPr>
              <a:t>0 </a:t>
            </a:r>
            <a:r>
              <a:rPr lang="ru-RU" sz="4400" dirty="0">
                <a:latin typeface="Courier New" pitchFamily="49" charset="0"/>
              </a:rPr>
              <a:t>км/ч</a:t>
            </a:r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6096000" y="4419600"/>
            <a:ext cx="25288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 smtClean="0">
                <a:latin typeface="Courier New" pitchFamily="49" charset="0"/>
              </a:rPr>
              <a:t>9</a:t>
            </a:r>
            <a:r>
              <a:rPr lang="ru-RU" sz="4400" dirty="0" smtClean="0">
                <a:latin typeface="Courier New" pitchFamily="49" charset="0"/>
              </a:rPr>
              <a:t>0 </a:t>
            </a:r>
            <a:r>
              <a:rPr lang="ru-RU" sz="4400" dirty="0">
                <a:latin typeface="Courier New" pitchFamily="49" charset="0"/>
              </a:rPr>
              <a:t>км/ч</a:t>
            </a:r>
          </a:p>
        </p:txBody>
      </p:sp>
      <p:pic>
        <p:nvPicPr>
          <p:cNvPr id="55333" name="Picture 42" descr="04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114800" y="3352800"/>
            <a:ext cx="4857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p_1764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43200" y="4267200"/>
            <a:ext cx="2895600" cy="106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1.15607E-7 L 0.00017 0.1442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42775E-6 L 0 0.14428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99 4.9711E-6 L -0.01476 -0.2885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14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7.51445E-7 L 0.00347 0.1664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83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73988E-6 L -0.00833 -0.16647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/>
      <p:bldP spid="11281" grpId="0"/>
      <p:bldP spid="11273" grpId="0"/>
      <p:bldP spid="11272" grpId="0"/>
      <p:bldP spid="112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 cstate="screen">
            <a:alphaModFix amt="2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sz="quarter" idx="10"/>
          </p:nvPr>
        </p:nvSpPr>
        <p:spPr>
          <a:xfrm>
            <a:off x="0" y="1785926"/>
            <a:ext cx="3000364" cy="857256"/>
          </a:xfrm>
          <a:solidFill>
            <a:srgbClr val="FFFF00"/>
          </a:solidFill>
          <a:ln>
            <a:solidFill>
              <a:srgbClr val="7030A0"/>
            </a:solidFill>
          </a:ln>
        </p:spPr>
        <p:txBody>
          <a:bodyPr anchor="ctr">
            <a:normAutofit fontScale="32500" lnSpcReduction="20000"/>
          </a:bodyPr>
          <a:lstStyle/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Остров арифметических действий</a:t>
            </a:r>
            <a:r>
              <a:rPr lang="ru-RU" sz="2000" dirty="0" smtClean="0"/>
              <a:t>	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>
          <a:xfrm>
            <a:off x="0" y="4357694"/>
            <a:ext cx="2643174" cy="732736"/>
          </a:xfrm>
          <a:solidFill>
            <a:srgbClr val="FFFF00"/>
          </a:solidFill>
          <a:ln>
            <a:solidFill>
              <a:srgbClr val="7030A0"/>
            </a:solidFill>
          </a:ln>
        </p:spPr>
        <p:txBody>
          <a:bodyPr anchor="ctr"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Остров задач</a:t>
            </a:r>
            <a:endParaRPr lang="ru-RU" sz="2800" b="1" dirty="0">
              <a:solidFill>
                <a:srgbClr val="7030A0"/>
              </a:solidFill>
              <a:latin typeface="Arial" pitchFamily="34" charset="0"/>
              <a:cs typeface="Arial" pitchFamily="34" charset="0"/>
              <a:hlinkClick r:id="rId4" action="ppaction://hlinksldjump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2"/>
          </p:nvPr>
        </p:nvSpPr>
        <p:spPr>
          <a:xfrm>
            <a:off x="2786049" y="5857892"/>
            <a:ext cx="2714645" cy="714380"/>
          </a:xfrm>
          <a:solidFill>
            <a:srgbClr val="FFFF00"/>
          </a:solidFill>
          <a:ln>
            <a:solidFill>
              <a:srgbClr val="7030A0"/>
            </a:solidFill>
          </a:ln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Остров уравнений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6357950" y="5643578"/>
            <a:ext cx="2357454" cy="785818"/>
          </a:xfrm>
          <a:solidFill>
            <a:srgbClr val="FFFF00"/>
          </a:solidFill>
          <a:ln>
            <a:solidFill>
              <a:srgbClr val="7030A0"/>
            </a:solidFill>
          </a:ln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Загадочный остров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  <a:hlinkClick r:id="rId5" action="ppaction://hlinksldjump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4"/>
          </p:nvPr>
        </p:nvSpPr>
        <p:spPr>
          <a:xfrm>
            <a:off x="6786578" y="1285860"/>
            <a:ext cx="2214578" cy="785818"/>
          </a:xfrm>
          <a:solidFill>
            <a:srgbClr val="FFFF00"/>
          </a:solidFill>
          <a:ln>
            <a:solidFill>
              <a:srgbClr val="7030A0"/>
            </a:solidFill>
          </a:ln>
        </p:spPr>
        <p:txBody>
          <a:bodyPr anchor="ctr">
            <a:noAutofit/>
          </a:bodyPr>
          <a:lstStyle/>
          <a:p>
            <a:pPr algn="ctr">
              <a:buNone/>
            </a:pP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Остров сокровищ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Рисунок 16" descr="post-280998-123233067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1736" y="4143380"/>
            <a:ext cx="2928958" cy="2000264"/>
          </a:xfrm>
          <a:prstGeom prst="rect">
            <a:avLst/>
          </a:prstGeom>
        </p:spPr>
      </p:pic>
      <p:pic>
        <p:nvPicPr>
          <p:cNvPr id="18" name="Рисунок 17" descr="post-280998-123233067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845" y="2714621"/>
            <a:ext cx="1928826" cy="1928826"/>
          </a:xfrm>
          <a:prstGeom prst="rect">
            <a:avLst/>
          </a:prstGeom>
        </p:spPr>
      </p:pic>
      <p:pic>
        <p:nvPicPr>
          <p:cNvPr id="20" name="Рисунок 19" descr="остров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85852" y="571480"/>
            <a:ext cx="1928826" cy="1285884"/>
          </a:xfrm>
          <a:prstGeom prst="rect">
            <a:avLst/>
          </a:prstGeom>
        </p:spPr>
      </p:pic>
      <p:pic>
        <p:nvPicPr>
          <p:cNvPr id="21" name="Рисунок 20" descr="остров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15210" y="2071678"/>
            <a:ext cx="1928790" cy="1285860"/>
          </a:xfrm>
          <a:prstGeom prst="rect">
            <a:avLst/>
          </a:prstGeom>
        </p:spPr>
      </p:pic>
      <p:pic>
        <p:nvPicPr>
          <p:cNvPr id="22" name="Рисунок 21" descr="post-280998-1232330673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43702" y="4071942"/>
            <a:ext cx="1714512" cy="1714512"/>
          </a:xfrm>
          <a:prstGeom prst="rect">
            <a:avLst/>
          </a:prstGeom>
        </p:spPr>
      </p:pic>
      <p:cxnSp>
        <p:nvCxnSpPr>
          <p:cNvPr id="24" name="Прямая со стрелкой 23"/>
          <p:cNvCxnSpPr/>
          <p:nvPr/>
        </p:nvCxnSpPr>
        <p:spPr>
          <a:xfrm rot="5400000" flipH="1" flipV="1">
            <a:off x="714348" y="1285860"/>
            <a:ext cx="1428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Скругленная соединительная линия 28"/>
          <p:cNvCxnSpPr/>
          <p:nvPr/>
        </p:nvCxnSpPr>
        <p:spPr>
          <a:xfrm rot="5400000" flipH="1" flipV="1">
            <a:off x="7250925" y="3536157"/>
            <a:ext cx="1500198" cy="428628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Скругленная соединительная линия 34"/>
          <p:cNvCxnSpPr/>
          <p:nvPr/>
        </p:nvCxnSpPr>
        <p:spPr>
          <a:xfrm rot="5400000">
            <a:off x="6858810" y="2856702"/>
            <a:ext cx="142876" cy="1588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Скругленная соединительная линия 36"/>
          <p:cNvCxnSpPr/>
          <p:nvPr/>
        </p:nvCxnSpPr>
        <p:spPr>
          <a:xfrm rot="5400000">
            <a:off x="-250065" y="1607331"/>
            <a:ext cx="2357454" cy="1143008"/>
          </a:xfrm>
          <a:prstGeom prst="curvedConnector3">
            <a:avLst>
              <a:gd name="adj1" fmla="val 22189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Прямоугольник 18">
            <a:hlinkClick r:id="" action="ppaction://hlinkshowjump?jump=nextslide"/>
          </p:cNvPr>
          <p:cNvSpPr/>
          <p:nvPr/>
        </p:nvSpPr>
        <p:spPr>
          <a:xfrm>
            <a:off x="0" y="1785926"/>
            <a:ext cx="3000364" cy="85725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r:id="rId4" action="ppaction://hlinksldjump"/>
          </p:cNvPr>
          <p:cNvSpPr/>
          <p:nvPr/>
        </p:nvSpPr>
        <p:spPr>
          <a:xfrm>
            <a:off x="0" y="4357694"/>
            <a:ext cx="2643206" cy="71438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rId9" action="ppaction://hlinksldjump"/>
          </p:cNvPr>
          <p:cNvSpPr/>
          <p:nvPr/>
        </p:nvSpPr>
        <p:spPr>
          <a:xfrm>
            <a:off x="2786050" y="5857892"/>
            <a:ext cx="2714644" cy="71438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rId10" action="ppaction://hlinksldjump"/>
          </p:cNvPr>
          <p:cNvSpPr/>
          <p:nvPr/>
        </p:nvSpPr>
        <p:spPr>
          <a:xfrm>
            <a:off x="6357950" y="5643578"/>
            <a:ext cx="2357454" cy="78581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Прямоугольник 27">
            <a:hlinkClick r:id="rId11" action="ppaction://hlinksldjump"/>
          </p:cNvPr>
          <p:cNvSpPr/>
          <p:nvPr/>
        </p:nvSpPr>
        <p:spPr>
          <a:xfrm>
            <a:off x="6786578" y="1285860"/>
            <a:ext cx="2214578" cy="785818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" name="Рисунок 29" descr="остров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43306" y="1142984"/>
            <a:ext cx="2035983" cy="1357322"/>
          </a:xfrm>
          <a:prstGeom prst="rect">
            <a:avLst/>
          </a:prstGeom>
        </p:spPr>
      </p:pic>
      <p:sp>
        <p:nvSpPr>
          <p:cNvPr id="34" name="Прямоугольник 33">
            <a:hlinkClick r:id="rId11" action="ppaction://hlinksldjump"/>
          </p:cNvPr>
          <p:cNvSpPr/>
          <p:nvPr/>
        </p:nvSpPr>
        <p:spPr>
          <a:xfrm>
            <a:off x="3571868" y="214290"/>
            <a:ext cx="2357454" cy="857256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Текст 5"/>
          <p:cNvSpPr txBox="1">
            <a:spLocks/>
          </p:cNvSpPr>
          <p:nvPr/>
        </p:nvSpPr>
        <p:spPr>
          <a:xfrm>
            <a:off x="3571868" y="214290"/>
            <a:ext cx="2357454" cy="857256"/>
          </a:xfrm>
          <a:prstGeom prst="rect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txBody>
          <a:bodyPr vert="horz" anchor="ctr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Остров рисования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42" name="Рисунок 41" descr="post-280998-1232330675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9018987">
            <a:off x="4845150" y="3252792"/>
            <a:ext cx="1949237" cy="1331186"/>
          </a:xfrm>
          <a:prstGeom prst="rect">
            <a:avLst/>
          </a:prstGeom>
        </p:spPr>
      </p:pic>
      <p:cxnSp>
        <p:nvCxnSpPr>
          <p:cNvPr id="43" name="Скругленная соединительная линия 42"/>
          <p:cNvCxnSpPr/>
          <p:nvPr/>
        </p:nvCxnSpPr>
        <p:spPr>
          <a:xfrm rot="5400000" flipH="1" flipV="1">
            <a:off x="4679157" y="4321975"/>
            <a:ext cx="785818" cy="71438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Скругленная соединительная линия 56"/>
          <p:cNvCxnSpPr/>
          <p:nvPr/>
        </p:nvCxnSpPr>
        <p:spPr>
          <a:xfrm rot="10800000">
            <a:off x="5000628" y="2062154"/>
            <a:ext cx="3000396" cy="295276"/>
          </a:xfrm>
          <a:prstGeom prst="curvedConnector3">
            <a:avLst>
              <a:gd name="adj1" fmla="val 64088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" name="Текст 5"/>
          <p:cNvSpPr txBox="1">
            <a:spLocks/>
          </p:cNvSpPr>
          <p:nvPr/>
        </p:nvSpPr>
        <p:spPr>
          <a:xfrm>
            <a:off x="4714876" y="2714620"/>
            <a:ext cx="2428892" cy="714380"/>
          </a:xfrm>
          <a:prstGeom prst="rect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txBody>
          <a:bodyPr vert="horz" anchor="ctr">
            <a:no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Таинственный остров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0" name="Скругленная соединительная линия 79"/>
          <p:cNvCxnSpPr/>
          <p:nvPr/>
        </p:nvCxnSpPr>
        <p:spPr>
          <a:xfrm>
            <a:off x="6215074" y="3714752"/>
            <a:ext cx="1214446" cy="71438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6" name="Скругленная соединительная линия 85"/>
          <p:cNvCxnSpPr/>
          <p:nvPr/>
        </p:nvCxnSpPr>
        <p:spPr>
          <a:xfrm>
            <a:off x="1795442" y="4152904"/>
            <a:ext cx="2000264" cy="1071570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31" name="Рисунок 30" descr="transport_00013.jp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214282" y="0"/>
            <a:ext cx="1357290" cy="10248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8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7030A0"/>
      </a:hlink>
      <a:folHlink>
        <a:srgbClr val="7030A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1719</TotalTime>
  <Words>382</Words>
  <Application>Microsoft Office PowerPoint</Application>
  <PresentationFormat>Экран (4:3)</PresentationFormat>
  <Paragraphs>165</Paragraphs>
  <Slides>24</Slides>
  <Notes>6</Notes>
  <HiddenSlides>1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Поток</vt:lpstr>
      <vt:lpstr>Математическое                          путешествие</vt:lpstr>
      <vt:lpstr>Тема: «Действия с многозначными числами» </vt:lpstr>
      <vt:lpstr>Слайд 3</vt:lpstr>
      <vt:lpstr>Слайд 4</vt:lpstr>
      <vt:lpstr>Слайд 5</vt:lpstr>
      <vt:lpstr>Слайд 6</vt:lpstr>
      <vt:lpstr>Слайд 7</vt:lpstr>
      <vt:lpstr>Соединить картинку со значением скорости. </vt:lpstr>
      <vt:lpstr>Слайд 9</vt:lpstr>
      <vt:lpstr>Слайд 10</vt:lpstr>
      <vt:lpstr> Морские браконьеры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       СПАСИБО   ЗА     УРОК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4 классе</dc:title>
  <dc:creator>ПОЛЬЗОВАТЕЛЬ</dc:creator>
  <cp:lastModifiedBy>Александр</cp:lastModifiedBy>
  <cp:revision>290</cp:revision>
  <dcterms:modified xsi:type="dcterms:W3CDTF">2021-06-14T18:51:44Z</dcterms:modified>
</cp:coreProperties>
</file>