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256" r:id="rId2"/>
    <p:sldId id="278" r:id="rId3"/>
    <p:sldId id="276" r:id="rId4"/>
    <p:sldId id="277" r:id="rId5"/>
    <p:sldId id="279" r:id="rId6"/>
    <p:sldId id="280" r:id="rId7"/>
    <p:sldId id="268" r:id="rId8"/>
    <p:sldId id="270" r:id="rId9"/>
    <p:sldId id="271" r:id="rId10"/>
    <p:sldId id="272" r:id="rId11"/>
    <p:sldId id="265" r:id="rId12"/>
    <p:sldId id="273" r:id="rId13"/>
    <p:sldId id="266" r:id="rId14"/>
    <p:sldId id="261" r:id="rId15"/>
    <p:sldId id="260" r:id="rId16"/>
    <p:sldId id="275" r:id="rId17"/>
    <p:sldId id="264" r:id="rId18"/>
    <p:sldId id="262" r:id="rId19"/>
    <p:sldId id="274" r:id="rId20"/>
    <p:sldId id="258" r:id="rId21"/>
    <p:sldId id="259" r:id="rId22"/>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C00"/>
    <a:srgbClr val="66F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543" autoAdjust="0"/>
    <p:restoredTop sz="94652" autoAdjust="0"/>
  </p:normalViewPr>
  <p:slideViewPr>
    <p:cSldViewPr>
      <p:cViewPr varScale="1">
        <p:scale>
          <a:sx n="66" d="100"/>
          <a:sy n="66" d="100"/>
        </p:scale>
        <p:origin x="1590"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B7A45CD-7297-4307-9E63-D453CDDA36B9}" type="datetimeFigureOut">
              <a:rPr lang="ru-RU" smtClean="0"/>
              <a:pPr/>
              <a:t>18.04.2021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458CA3A-0E32-4B7B-B50B-A75C9CB1775D}" type="slidenum">
              <a:rPr lang="ru-RU" smtClean="0"/>
              <a:pPr/>
              <a:t>‹#›</a:t>
            </a:fld>
            <a:endParaRPr lang="ru-RU"/>
          </a:p>
        </p:txBody>
      </p:sp>
    </p:spTree>
    <p:extLst>
      <p:ext uri="{BB962C8B-B14F-4D97-AF65-F5344CB8AC3E}">
        <p14:creationId xmlns:p14="http://schemas.microsoft.com/office/powerpoint/2010/main" val="19806322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6458CA3A-0E32-4B7B-B50B-A75C9CB1775D}" type="slidenum">
              <a:rPr lang="ru-RU" smtClean="0"/>
              <a:pPr/>
              <a:t>12</a:t>
            </a:fld>
            <a:endParaRPr lang="ru-RU"/>
          </a:p>
        </p:txBody>
      </p:sp>
    </p:spTree>
    <p:extLst>
      <p:ext uri="{BB962C8B-B14F-4D97-AF65-F5344CB8AC3E}">
        <p14:creationId xmlns:p14="http://schemas.microsoft.com/office/powerpoint/2010/main" val="17076753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sz="800" dirty="0"/>
          </a:p>
        </p:txBody>
      </p:sp>
      <p:sp>
        <p:nvSpPr>
          <p:cNvPr id="4" name="Номер слайда 3"/>
          <p:cNvSpPr>
            <a:spLocks noGrp="1"/>
          </p:cNvSpPr>
          <p:nvPr>
            <p:ph type="sldNum" sz="quarter" idx="10"/>
          </p:nvPr>
        </p:nvSpPr>
        <p:spPr/>
        <p:txBody>
          <a:bodyPr/>
          <a:lstStyle/>
          <a:p>
            <a:fld id="{6458CA3A-0E32-4B7B-B50B-A75C9CB1775D}" type="slidenum">
              <a:rPr lang="ru-RU" smtClean="0"/>
              <a:pPr/>
              <a:t>13</a:t>
            </a:fld>
            <a:endParaRPr lang="ru-RU"/>
          </a:p>
        </p:txBody>
      </p:sp>
    </p:spTree>
    <p:extLst>
      <p:ext uri="{BB962C8B-B14F-4D97-AF65-F5344CB8AC3E}">
        <p14:creationId xmlns:p14="http://schemas.microsoft.com/office/powerpoint/2010/main" val="9422279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endParaRPr lang="es-ES"/>
          </a:p>
        </p:txBody>
      </p:sp>
      <p:sp>
        <p:nvSpPr>
          <p:cNvPr id="5" name="Нижний колонтитул 4"/>
          <p:cNvSpPr>
            <a:spLocks noGrp="1"/>
          </p:cNvSpPr>
          <p:nvPr>
            <p:ph type="ftr" sz="quarter" idx="11"/>
          </p:nvPr>
        </p:nvSpPr>
        <p:spPr/>
        <p:txBody>
          <a:bodyPr/>
          <a:lstStyle>
            <a:lvl1pPr>
              <a:defRPr/>
            </a:lvl1pPr>
          </a:lstStyle>
          <a:p>
            <a:endParaRPr lang="es-ES"/>
          </a:p>
        </p:txBody>
      </p:sp>
      <p:sp>
        <p:nvSpPr>
          <p:cNvPr id="6" name="Номер слайда 5"/>
          <p:cNvSpPr>
            <a:spLocks noGrp="1"/>
          </p:cNvSpPr>
          <p:nvPr>
            <p:ph type="sldNum" sz="quarter" idx="12"/>
          </p:nvPr>
        </p:nvSpPr>
        <p:spPr/>
        <p:txBody>
          <a:bodyPr/>
          <a:lstStyle>
            <a:lvl1pPr>
              <a:defRPr/>
            </a:lvl1pPr>
          </a:lstStyle>
          <a:p>
            <a:fld id="{F7F02572-548E-4D98-A304-DA2A45008C7A}" type="slidenum">
              <a:rPr lang="es-ES"/>
              <a:pPr/>
              <a:t>‹#›</a:t>
            </a:fld>
            <a:endParaRPr lang="es-ES"/>
          </a:p>
        </p:txBody>
      </p:sp>
    </p:spTree>
    <p:extLst>
      <p:ext uri="{BB962C8B-B14F-4D97-AF65-F5344CB8AC3E}">
        <p14:creationId xmlns:p14="http://schemas.microsoft.com/office/powerpoint/2010/main" val="16189006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s-ES"/>
          </a:p>
        </p:txBody>
      </p:sp>
      <p:sp>
        <p:nvSpPr>
          <p:cNvPr id="5" name="Нижний колонтитул 4"/>
          <p:cNvSpPr>
            <a:spLocks noGrp="1"/>
          </p:cNvSpPr>
          <p:nvPr>
            <p:ph type="ftr" sz="quarter" idx="11"/>
          </p:nvPr>
        </p:nvSpPr>
        <p:spPr/>
        <p:txBody>
          <a:bodyPr/>
          <a:lstStyle>
            <a:lvl1pPr>
              <a:defRPr/>
            </a:lvl1pPr>
          </a:lstStyle>
          <a:p>
            <a:endParaRPr lang="es-ES"/>
          </a:p>
        </p:txBody>
      </p:sp>
      <p:sp>
        <p:nvSpPr>
          <p:cNvPr id="6" name="Номер слайда 5"/>
          <p:cNvSpPr>
            <a:spLocks noGrp="1"/>
          </p:cNvSpPr>
          <p:nvPr>
            <p:ph type="sldNum" sz="quarter" idx="12"/>
          </p:nvPr>
        </p:nvSpPr>
        <p:spPr/>
        <p:txBody>
          <a:bodyPr/>
          <a:lstStyle>
            <a:lvl1pPr>
              <a:defRPr/>
            </a:lvl1pPr>
          </a:lstStyle>
          <a:p>
            <a:fld id="{B94138F0-53A0-42EF-9BB1-7DBAC607D280}" type="slidenum">
              <a:rPr lang="es-ES"/>
              <a:pPr/>
              <a:t>‹#›</a:t>
            </a:fld>
            <a:endParaRPr lang="es-ES"/>
          </a:p>
        </p:txBody>
      </p:sp>
    </p:spTree>
    <p:extLst>
      <p:ext uri="{BB962C8B-B14F-4D97-AF65-F5344CB8AC3E}">
        <p14:creationId xmlns:p14="http://schemas.microsoft.com/office/powerpoint/2010/main" val="22544711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s-ES"/>
          </a:p>
        </p:txBody>
      </p:sp>
      <p:sp>
        <p:nvSpPr>
          <p:cNvPr id="5" name="Нижний колонтитул 4"/>
          <p:cNvSpPr>
            <a:spLocks noGrp="1"/>
          </p:cNvSpPr>
          <p:nvPr>
            <p:ph type="ftr" sz="quarter" idx="11"/>
          </p:nvPr>
        </p:nvSpPr>
        <p:spPr/>
        <p:txBody>
          <a:bodyPr/>
          <a:lstStyle>
            <a:lvl1pPr>
              <a:defRPr/>
            </a:lvl1pPr>
          </a:lstStyle>
          <a:p>
            <a:endParaRPr lang="es-ES"/>
          </a:p>
        </p:txBody>
      </p:sp>
      <p:sp>
        <p:nvSpPr>
          <p:cNvPr id="6" name="Номер слайда 5"/>
          <p:cNvSpPr>
            <a:spLocks noGrp="1"/>
          </p:cNvSpPr>
          <p:nvPr>
            <p:ph type="sldNum" sz="quarter" idx="12"/>
          </p:nvPr>
        </p:nvSpPr>
        <p:spPr/>
        <p:txBody>
          <a:bodyPr/>
          <a:lstStyle>
            <a:lvl1pPr>
              <a:defRPr/>
            </a:lvl1pPr>
          </a:lstStyle>
          <a:p>
            <a:fld id="{414171D3-3261-41A5-B120-D8C5AEC0B183}" type="slidenum">
              <a:rPr lang="es-ES"/>
              <a:pPr/>
              <a:t>‹#›</a:t>
            </a:fld>
            <a:endParaRPr lang="es-ES"/>
          </a:p>
        </p:txBody>
      </p:sp>
    </p:spTree>
    <p:extLst>
      <p:ext uri="{BB962C8B-B14F-4D97-AF65-F5344CB8AC3E}">
        <p14:creationId xmlns:p14="http://schemas.microsoft.com/office/powerpoint/2010/main" val="5795836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s-ES"/>
          </a:p>
        </p:txBody>
      </p:sp>
      <p:sp>
        <p:nvSpPr>
          <p:cNvPr id="5" name="Нижний колонтитул 4"/>
          <p:cNvSpPr>
            <a:spLocks noGrp="1"/>
          </p:cNvSpPr>
          <p:nvPr>
            <p:ph type="ftr" sz="quarter" idx="11"/>
          </p:nvPr>
        </p:nvSpPr>
        <p:spPr/>
        <p:txBody>
          <a:bodyPr/>
          <a:lstStyle>
            <a:lvl1pPr>
              <a:defRPr/>
            </a:lvl1pPr>
          </a:lstStyle>
          <a:p>
            <a:endParaRPr lang="es-ES"/>
          </a:p>
        </p:txBody>
      </p:sp>
      <p:sp>
        <p:nvSpPr>
          <p:cNvPr id="6" name="Номер слайда 5"/>
          <p:cNvSpPr>
            <a:spLocks noGrp="1"/>
          </p:cNvSpPr>
          <p:nvPr>
            <p:ph type="sldNum" sz="quarter" idx="12"/>
          </p:nvPr>
        </p:nvSpPr>
        <p:spPr/>
        <p:txBody>
          <a:bodyPr/>
          <a:lstStyle>
            <a:lvl1pPr>
              <a:defRPr/>
            </a:lvl1pPr>
          </a:lstStyle>
          <a:p>
            <a:fld id="{3700E05E-8813-41B2-9046-3ABB75AE570A}" type="slidenum">
              <a:rPr lang="es-ES"/>
              <a:pPr/>
              <a:t>‹#›</a:t>
            </a:fld>
            <a:endParaRPr lang="es-ES"/>
          </a:p>
        </p:txBody>
      </p:sp>
    </p:spTree>
    <p:extLst>
      <p:ext uri="{BB962C8B-B14F-4D97-AF65-F5344CB8AC3E}">
        <p14:creationId xmlns:p14="http://schemas.microsoft.com/office/powerpoint/2010/main" val="25963009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es-ES"/>
          </a:p>
        </p:txBody>
      </p:sp>
      <p:sp>
        <p:nvSpPr>
          <p:cNvPr id="5" name="Нижний колонтитул 4"/>
          <p:cNvSpPr>
            <a:spLocks noGrp="1"/>
          </p:cNvSpPr>
          <p:nvPr>
            <p:ph type="ftr" sz="quarter" idx="11"/>
          </p:nvPr>
        </p:nvSpPr>
        <p:spPr/>
        <p:txBody>
          <a:bodyPr/>
          <a:lstStyle>
            <a:lvl1pPr>
              <a:defRPr/>
            </a:lvl1pPr>
          </a:lstStyle>
          <a:p>
            <a:endParaRPr lang="es-ES"/>
          </a:p>
        </p:txBody>
      </p:sp>
      <p:sp>
        <p:nvSpPr>
          <p:cNvPr id="6" name="Номер слайда 5"/>
          <p:cNvSpPr>
            <a:spLocks noGrp="1"/>
          </p:cNvSpPr>
          <p:nvPr>
            <p:ph type="sldNum" sz="quarter" idx="12"/>
          </p:nvPr>
        </p:nvSpPr>
        <p:spPr/>
        <p:txBody>
          <a:bodyPr/>
          <a:lstStyle>
            <a:lvl1pPr>
              <a:defRPr/>
            </a:lvl1pPr>
          </a:lstStyle>
          <a:p>
            <a:fld id="{1F5A451D-A7C6-4D60-8CFF-B08F9D20AEC3}" type="slidenum">
              <a:rPr lang="es-ES"/>
              <a:pPr/>
              <a:t>‹#›</a:t>
            </a:fld>
            <a:endParaRPr lang="es-ES"/>
          </a:p>
        </p:txBody>
      </p:sp>
    </p:spTree>
    <p:extLst>
      <p:ext uri="{BB962C8B-B14F-4D97-AF65-F5344CB8AC3E}">
        <p14:creationId xmlns:p14="http://schemas.microsoft.com/office/powerpoint/2010/main" val="20364948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es-ES"/>
          </a:p>
        </p:txBody>
      </p:sp>
      <p:sp>
        <p:nvSpPr>
          <p:cNvPr id="6" name="Нижний колонтитул 5"/>
          <p:cNvSpPr>
            <a:spLocks noGrp="1"/>
          </p:cNvSpPr>
          <p:nvPr>
            <p:ph type="ftr" sz="quarter" idx="11"/>
          </p:nvPr>
        </p:nvSpPr>
        <p:spPr/>
        <p:txBody>
          <a:bodyPr/>
          <a:lstStyle>
            <a:lvl1pPr>
              <a:defRPr/>
            </a:lvl1pPr>
          </a:lstStyle>
          <a:p>
            <a:endParaRPr lang="es-ES"/>
          </a:p>
        </p:txBody>
      </p:sp>
      <p:sp>
        <p:nvSpPr>
          <p:cNvPr id="7" name="Номер слайда 6"/>
          <p:cNvSpPr>
            <a:spLocks noGrp="1"/>
          </p:cNvSpPr>
          <p:nvPr>
            <p:ph type="sldNum" sz="quarter" idx="12"/>
          </p:nvPr>
        </p:nvSpPr>
        <p:spPr/>
        <p:txBody>
          <a:bodyPr/>
          <a:lstStyle>
            <a:lvl1pPr>
              <a:defRPr/>
            </a:lvl1pPr>
          </a:lstStyle>
          <a:p>
            <a:fld id="{98B3E70A-12BF-4F76-AC3C-415531885895}" type="slidenum">
              <a:rPr lang="es-ES"/>
              <a:pPr/>
              <a:t>‹#›</a:t>
            </a:fld>
            <a:endParaRPr lang="es-ES"/>
          </a:p>
        </p:txBody>
      </p:sp>
    </p:spTree>
    <p:extLst>
      <p:ext uri="{BB962C8B-B14F-4D97-AF65-F5344CB8AC3E}">
        <p14:creationId xmlns:p14="http://schemas.microsoft.com/office/powerpoint/2010/main" val="30232850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es-ES"/>
          </a:p>
        </p:txBody>
      </p:sp>
      <p:sp>
        <p:nvSpPr>
          <p:cNvPr id="8" name="Нижний колонтитул 7"/>
          <p:cNvSpPr>
            <a:spLocks noGrp="1"/>
          </p:cNvSpPr>
          <p:nvPr>
            <p:ph type="ftr" sz="quarter" idx="11"/>
          </p:nvPr>
        </p:nvSpPr>
        <p:spPr/>
        <p:txBody>
          <a:bodyPr/>
          <a:lstStyle>
            <a:lvl1pPr>
              <a:defRPr/>
            </a:lvl1pPr>
          </a:lstStyle>
          <a:p>
            <a:endParaRPr lang="es-ES"/>
          </a:p>
        </p:txBody>
      </p:sp>
      <p:sp>
        <p:nvSpPr>
          <p:cNvPr id="9" name="Номер слайда 8"/>
          <p:cNvSpPr>
            <a:spLocks noGrp="1"/>
          </p:cNvSpPr>
          <p:nvPr>
            <p:ph type="sldNum" sz="quarter" idx="12"/>
          </p:nvPr>
        </p:nvSpPr>
        <p:spPr/>
        <p:txBody>
          <a:bodyPr/>
          <a:lstStyle>
            <a:lvl1pPr>
              <a:defRPr/>
            </a:lvl1pPr>
          </a:lstStyle>
          <a:p>
            <a:fld id="{DC357A77-EEC5-4E68-B28B-6663551DD0CA}" type="slidenum">
              <a:rPr lang="es-ES"/>
              <a:pPr/>
              <a:t>‹#›</a:t>
            </a:fld>
            <a:endParaRPr lang="es-ES"/>
          </a:p>
        </p:txBody>
      </p:sp>
    </p:spTree>
    <p:extLst>
      <p:ext uri="{BB962C8B-B14F-4D97-AF65-F5344CB8AC3E}">
        <p14:creationId xmlns:p14="http://schemas.microsoft.com/office/powerpoint/2010/main" val="8089831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es-ES"/>
          </a:p>
        </p:txBody>
      </p:sp>
      <p:sp>
        <p:nvSpPr>
          <p:cNvPr id="4" name="Нижний колонтитул 3"/>
          <p:cNvSpPr>
            <a:spLocks noGrp="1"/>
          </p:cNvSpPr>
          <p:nvPr>
            <p:ph type="ftr" sz="quarter" idx="11"/>
          </p:nvPr>
        </p:nvSpPr>
        <p:spPr/>
        <p:txBody>
          <a:bodyPr/>
          <a:lstStyle>
            <a:lvl1pPr>
              <a:defRPr/>
            </a:lvl1pPr>
          </a:lstStyle>
          <a:p>
            <a:endParaRPr lang="es-ES"/>
          </a:p>
        </p:txBody>
      </p:sp>
      <p:sp>
        <p:nvSpPr>
          <p:cNvPr id="5" name="Номер слайда 4"/>
          <p:cNvSpPr>
            <a:spLocks noGrp="1"/>
          </p:cNvSpPr>
          <p:nvPr>
            <p:ph type="sldNum" sz="quarter" idx="12"/>
          </p:nvPr>
        </p:nvSpPr>
        <p:spPr/>
        <p:txBody>
          <a:bodyPr/>
          <a:lstStyle>
            <a:lvl1pPr>
              <a:defRPr/>
            </a:lvl1pPr>
          </a:lstStyle>
          <a:p>
            <a:fld id="{3E5C11CC-81A4-45B0-98D0-79296FEEE978}" type="slidenum">
              <a:rPr lang="es-ES"/>
              <a:pPr/>
              <a:t>‹#›</a:t>
            </a:fld>
            <a:endParaRPr lang="es-ES"/>
          </a:p>
        </p:txBody>
      </p:sp>
    </p:spTree>
    <p:extLst>
      <p:ext uri="{BB962C8B-B14F-4D97-AF65-F5344CB8AC3E}">
        <p14:creationId xmlns:p14="http://schemas.microsoft.com/office/powerpoint/2010/main" val="23842954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es-ES"/>
          </a:p>
        </p:txBody>
      </p:sp>
      <p:sp>
        <p:nvSpPr>
          <p:cNvPr id="3" name="Нижний колонтитул 2"/>
          <p:cNvSpPr>
            <a:spLocks noGrp="1"/>
          </p:cNvSpPr>
          <p:nvPr>
            <p:ph type="ftr" sz="quarter" idx="11"/>
          </p:nvPr>
        </p:nvSpPr>
        <p:spPr/>
        <p:txBody>
          <a:bodyPr/>
          <a:lstStyle>
            <a:lvl1pPr>
              <a:defRPr/>
            </a:lvl1pPr>
          </a:lstStyle>
          <a:p>
            <a:endParaRPr lang="es-ES"/>
          </a:p>
        </p:txBody>
      </p:sp>
      <p:sp>
        <p:nvSpPr>
          <p:cNvPr id="4" name="Номер слайда 3"/>
          <p:cNvSpPr>
            <a:spLocks noGrp="1"/>
          </p:cNvSpPr>
          <p:nvPr>
            <p:ph type="sldNum" sz="quarter" idx="12"/>
          </p:nvPr>
        </p:nvSpPr>
        <p:spPr/>
        <p:txBody>
          <a:bodyPr/>
          <a:lstStyle>
            <a:lvl1pPr>
              <a:defRPr/>
            </a:lvl1pPr>
          </a:lstStyle>
          <a:p>
            <a:fld id="{BCFE17B5-407E-47F4-8689-55309989D0BE}" type="slidenum">
              <a:rPr lang="es-ES"/>
              <a:pPr/>
              <a:t>‹#›</a:t>
            </a:fld>
            <a:endParaRPr lang="es-ES"/>
          </a:p>
        </p:txBody>
      </p:sp>
    </p:spTree>
    <p:extLst>
      <p:ext uri="{BB962C8B-B14F-4D97-AF65-F5344CB8AC3E}">
        <p14:creationId xmlns:p14="http://schemas.microsoft.com/office/powerpoint/2010/main" val="15842753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es-ES"/>
          </a:p>
        </p:txBody>
      </p:sp>
      <p:sp>
        <p:nvSpPr>
          <p:cNvPr id="6" name="Нижний колонтитул 5"/>
          <p:cNvSpPr>
            <a:spLocks noGrp="1"/>
          </p:cNvSpPr>
          <p:nvPr>
            <p:ph type="ftr" sz="quarter" idx="11"/>
          </p:nvPr>
        </p:nvSpPr>
        <p:spPr/>
        <p:txBody>
          <a:bodyPr/>
          <a:lstStyle>
            <a:lvl1pPr>
              <a:defRPr/>
            </a:lvl1pPr>
          </a:lstStyle>
          <a:p>
            <a:endParaRPr lang="es-ES"/>
          </a:p>
        </p:txBody>
      </p:sp>
      <p:sp>
        <p:nvSpPr>
          <p:cNvPr id="7" name="Номер слайда 6"/>
          <p:cNvSpPr>
            <a:spLocks noGrp="1"/>
          </p:cNvSpPr>
          <p:nvPr>
            <p:ph type="sldNum" sz="quarter" idx="12"/>
          </p:nvPr>
        </p:nvSpPr>
        <p:spPr/>
        <p:txBody>
          <a:bodyPr/>
          <a:lstStyle>
            <a:lvl1pPr>
              <a:defRPr/>
            </a:lvl1pPr>
          </a:lstStyle>
          <a:p>
            <a:fld id="{D2DDC904-D72D-4848-BCA6-F9CDC09F7BB8}" type="slidenum">
              <a:rPr lang="es-ES"/>
              <a:pPr/>
              <a:t>‹#›</a:t>
            </a:fld>
            <a:endParaRPr lang="es-ES"/>
          </a:p>
        </p:txBody>
      </p:sp>
    </p:spTree>
    <p:extLst>
      <p:ext uri="{BB962C8B-B14F-4D97-AF65-F5344CB8AC3E}">
        <p14:creationId xmlns:p14="http://schemas.microsoft.com/office/powerpoint/2010/main" val="33760283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es-ES"/>
          </a:p>
        </p:txBody>
      </p:sp>
      <p:sp>
        <p:nvSpPr>
          <p:cNvPr id="6" name="Нижний колонтитул 5"/>
          <p:cNvSpPr>
            <a:spLocks noGrp="1"/>
          </p:cNvSpPr>
          <p:nvPr>
            <p:ph type="ftr" sz="quarter" idx="11"/>
          </p:nvPr>
        </p:nvSpPr>
        <p:spPr/>
        <p:txBody>
          <a:bodyPr/>
          <a:lstStyle>
            <a:lvl1pPr>
              <a:defRPr/>
            </a:lvl1pPr>
          </a:lstStyle>
          <a:p>
            <a:endParaRPr lang="es-ES"/>
          </a:p>
        </p:txBody>
      </p:sp>
      <p:sp>
        <p:nvSpPr>
          <p:cNvPr id="7" name="Номер слайда 6"/>
          <p:cNvSpPr>
            <a:spLocks noGrp="1"/>
          </p:cNvSpPr>
          <p:nvPr>
            <p:ph type="sldNum" sz="quarter" idx="12"/>
          </p:nvPr>
        </p:nvSpPr>
        <p:spPr/>
        <p:txBody>
          <a:bodyPr/>
          <a:lstStyle>
            <a:lvl1pPr>
              <a:defRPr/>
            </a:lvl1pPr>
          </a:lstStyle>
          <a:p>
            <a:fld id="{AB17D483-6F28-4268-8413-255C1B10557D}" type="slidenum">
              <a:rPr lang="es-ES"/>
              <a:pPr/>
              <a:t>‹#›</a:t>
            </a:fld>
            <a:endParaRPr lang="es-ES"/>
          </a:p>
        </p:txBody>
      </p:sp>
    </p:spTree>
    <p:extLst>
      <p:ext uri="{BB962C8B-B14F-4D97-AF65-F5344CB8AC3E}">
        <p14:creationId xmlns:p14="http://schemas.microsoft.com/office/powerpoint/2010/main" val="5923035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lum/>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s-E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s-E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E0815608-588A-43C1-8C16-229B11B87FED}" type="slidenum">
              <a:rPr lang="es-ES"/>
              <a:pPr/>
              <a:t>‹#›</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cs typeface="Arial" charset="0"/>
        </a:defRPr>
      </a:lvl2pPr>
      <a:lvl3pPr algn="ctr" rtl="0" fontAlgn="base">
        <a:spcBef>
          <a:spcPct val="0"/>
        </a:spcBef>
        <a:spcAft>
          <a:spcPct val="0"/>
        </a:spcAft>
        <a:defRPr sz="4400">
          <a:solidFill>
            <a:schemeClr val="tx2"/>
          </a:solidFill>
          <a:latin typeface="Arial" charset="0"/>
          <a:cs typeface="Arial" charset="0"/>
        </a:defRPr>
      </a:lvl3pPr>
      <a:lvl4pPr algn="ctr" rtl="0" fontAlgn="base">
        <a:spcBef>
          <a:spcPct val="0"/>
        </a:spcBef>
        <a:spcAft>
          <a:spcPct val="0"/>
        </a:spcAft>
        <a:defRPr sz="4400">
          <a:solidFill>
            <a:schemeClr val="tx2"/>
          </a:solidFill>
          <a:latin typeface="Arial" charset="0"/>
          <a:cs typeface="Arial" charset="0"/>
        </a:defRPr>
      </a:lvl4pPr>
      <a:lvl5pPr algn="ctr" rtl="0" fontAlgn="base">
        <a:spcBef>
          <a:spcPct val="0"/>
        </a:spcBef>
        <a:spcAft>
          <a:spcPct val="0"/>
        </a:spcAft>
        <a:defRPr sz="4400">
          <a:solidFill>
            <a:schemeClr val="tx2"/>
          </a:solidFill>
          <a:latin typeface="Arial" charset="0"/>
          <a:cs typeface="Arial" charset="0"/>
        </a:defRPr>
      </a:lvl5pPr>
      <a:lvl6pPr marL="457200" algn="ctr" rtl="0" fontAlgn="base">
        <a:spcBef>
          <a:spcPct val="0"/>
        </a:spcBef>
        <a:spcAft>
          <a:spcPct val="0"/>
        </a:spcAft>
        <a:defRPr sz="4400">
          <a:solidFill>
            <a:schemeClr val="tx2"/>
          </a:solidFill>
          <a:latin typeface="Arial" charset="0"/>
          <a:cs typeface="Arial" charset="0"/>
        </a:defRPr>
      </a:lvl6pPr>
      <a:lvl7pPr marL="914400" algn="ctr" rtl="0" fontAlgn="base">
        <a:spcBef>
          <a:spcPct val="0"/>
        </a:spcBef>
        <a:spcAft>
          <a:spcPct val="0"/>
        </a:spcAft>
        <a:defRPr sz="4400">
          <a:solidFill>
            <a:schemeClr val="tx2"/>
          </a:solidFill>
          <a:latin typeface="Arial" charset="0"/>
          <a:cs typeface="Arial" charset="0"/>
        </a:defRPr>
      </a:lvl7pPr>
      <a:lvl8pPr marL="1371600" algn="ctr" rtl="0" fontAlgn="base">
        <a:spcBef>
          <a:spcPct val="0"/>
        </a:spcBef>
        <a:spcAft>
          <a:spcPct val="0"/>
        </a:spcAft>
        <a:defRPr sz="4400">
          <a:solidFill>
            <a:schemeClr val="tx2"/>
          </a:solidFill>
          <a:latin typeface="Arial" charset="0"/>
          <a:cs typeface="Arial" charset="0"/>
        </a:defRPr>
      </a:lvl8pPr>
      <a:lvl9pPr marL="1828800" algn="ctr" rtl="0" fontAlgn="base">
        <a:spcBef>
          <a:spcPct val="0"/>
        </a:spcBef>
        <a:spcAft>
          <a:spcPct val="0"/>
        </a:spcAft>
        <a:defRPr sz="4400">
          <a:solidFill>
            <a:schemeClr val="tx2"/>
          </a:solidFill>
          <a:latin typeface="Arial" charset="0"/>
          <a:cs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cs typeface="+mn-cs"/>
        </a:defRPr>
      </a:lvl2pPr>
      <a:lvl3pPr marL="1143000" indent="-228600" algn="l" rtl="0" fontAlgn="base">
        <a:spcBef>
          <a:spcPct val="20000"/>
        </a:spcBef>
        <a:spcAft>
          <a:spcPct val="0"/>
        </a:spcAft>
        <a:buChar char="•"/>
        <a:defRPr sz="2400">
          <a:solidFill>
            <a:schemeClr val="tx1"/>
          </a:solidFill>
          <a:latin typeface="+mn-lt"/>
          <a:cs typeface="+mn-cs"/>
        </a:defRPr>
      </a:lvl3pPr>
      <a:lvl4pPr marL="1600200" indent="-228600" algn="l" rtl="0" fontAlgn="base">
        <a:spcBef>
          <a:spcPct val="20000"/>
        </a:spcBef>
        <a:spcAft>
          <a:spcPct val="0"/>
        </a:spcAft>
        <a:buChar char="–"/>
        <a:defRPr sz="2000">
          <a:solidFill>
            <a:schemeClr val="tx1"/>
          </a:solidFill>
          <a:latin typeface="+mn-lt"/>
          <a:cs typeface="+mn-cs"/>
        </a:defRPr>
      </a:lvl4pPr>
      <a:lvl5pPr marL="2057400" indent="-228600" algn="l" rtl="0" fontAlgn="base">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3.gif"/><Relationship Id="rId1" Type="http://schemas.openxmlformats.org/officeDocument/2006/relationships/slideLayout" Target="../slideLayouts/slideLayout2.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gif"/><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8.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6.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image" Target="../media/image9.jpeg"/><Relationship Id="rId1" Type="http://schemas.openxmlformats.org/officeDocument/2006/relationships/slideLayout" Target="../slideLayouts/slideLayout6.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6.xml"/><Relationship Id="rId4" Type="http://schemas.openxmlformats.org/officeDocument/2006/relationships/image" Target="../media/image17.jpg"/></Relationships>
</file>

<file path=ppt/slides/_rels/slide6.xml.rels><?xml version="1.0" encoding="UTF-8" standalone="yes"?>
<Relationships xmlns="http://schemas.openxmlformats.org/package/2006/relationships"><Relationship Id="rId3" Type="http://schemas.openxmlformats.org/officeDocument/2006/relationships/image" Target="../media/image19.jpeg"/><Relationship Id="rId7" Type="http://schemas.openxmlformats.org/officeDocument/2006/relationships/image" Target="../media/image23.jpg"/><Relationship Id="rId2" Type="http://schemas.openxmlformats.org/officeDocument/2006/relationships/image" Target="../media/image18.jpeg"/><Relationship Id="rId1" Type="http://schemas.openxmlformats.org/officeDocument/2006/relationships/slideLayout" Target="../slideLayouts/slideLayout6.xml"/><Relationship Id="rId6" Type="http://schemas.openxmlformats.org/officeDocument/2006/relationships/image" Target="../media/image22.jpg"/><Relationship Id="rId5" Type="http://schemas.openxmlformats.org/officeDocument/2006/relationships/image" Target="../media/image21.jpg"/><Relationship Id="rId4" Type="http://schemas.openxmlformats.org/officeDocument/2006/relationships/image" Target="../media/image20.jpe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67544" y="1916832"/>
            <a:ext cx="8280920" cy="1938992"/>
          </a:xfrm>
          <a:prstGeom prst="rect">
            <a:avLst/>
          </a:prstGeom>
          <a:noFill/>
        </p:spPr>
        <p:txBody>
          <a:bodyPr wrap="square" rtlCol="0">
            <a:spAutoFit/>
          </a:bodyPr>
          <a:lstStyle/>
          <a:p>
            <a:pPr algn="ctr"/>
            <a:r>
              <a:rPr lang="ru-RU" sz="4000" b="1" i="1" spc="300" dirty="0" smtClean="0">
                <a:ln w="11430" cmpd="sng">
                  <a:solidFill>
                    <a:schemeClr val="accent1">
                      <a:tint val="10000"/>
                    </a:schemeClr>
                  </a:solidFill>
                  <a:prstDash val="solid"/>
                  <a:miter lim="800000"/>
                </a:ln>
                <a:solidFill>
                  <a:srgbClr val="00B050"/>
                </a:solidFill>
                <a:effectLst>
                  <a:glow rad="45500">
                    <a:schemeClr val="accent1">
                      <a:satMod val="220000"/>
                      <a:alpha val="35000"/>
                    </a:schemeClr>
                  </a:glow>
                </a:effectLst>
                <a:latin typeface="Times New Roman" panose="02020603050405020304" pitchFamily="18" charset="0"/>
                <a:ea typeface="Verdana" pitchFamily="34" charset="0"/>
                <a:cs typeface="Times New Roman" panose="02020603050405020304" pitchFamily="18" charset="0"/>
              </a:rPr>
              <a:t>В какие игры играют наши дети? Игра – ведущий вид деятельности дошкольников.</a:t>
            </a:r>
          </a:p>
        </p:txBody>
      </p:sp>
      <p:pic>
        <p:nvPicPr>
          <p:cNvPr id="10" name="Picture 2" descr="Сценарий летнего праздника в детском саду"/>
          <p:cNvPicPr>
            <a:picLocks noChangeAspect="1" noChangeArrowheads="1"/>
          </p:cNvPicPr>
          <p:nvPr/>
        </p:nvPicPr>
        <p:blipFill>
          <a:blip r:embed="rId2" cstate="print"/>
          <a:srcRect/>
          <a:stretch>
            <a:fillRect/>
          </a:stretch>
        </p:blipFill>
        <p:spPr bwMode="auto">
          <a:xfrm>
            <a:off x="1360876" y="4904578"/>
            <a:ext cx="6019436" cy="1552576"/>
          </a:xfrm>
          <a:prstGeom prst="rect">
            <a:avLst/>
          </a:prstGeom>
          <a:noFill/>
        </p:spPr>
      </p:pic>
      <p:pic>
        <p:nvPicPr>
          <p:cNvPr id="2054" name="Picture 6" descr="http://stat20.privet.ru/lr/0b211930d6f089474b0d6ff45e81ac1d"/>
          <p:cNvPicPr>
            <a:picLocks noChangeAspect="1" noChangeArrowheads="1"/>
          </p:cNvPicPr>
          <p:nvPr/>
        </p:nvPicPr>
        <p:blipFill>
          <a:blip r:embed="rId3" cstate="print"/>
          <a:srcRect/>
          <a:stretch>
            <a:fillRect/>
          </a:stretch>
        </p:blipFill>
        <p:spPr bwMode="auto">
          <a:xfrm>
            <a:off x="6516216" y="188640"/>
            <a:ext cx="1944217" cy="1936304"/>
          </a:xfrm>
          <a:prstGeom prst="rect">
            <a:avLst/>
          </a:prstGeom>
          <a:noFill/>
        </p:spPr>
      </p:pic>
      <p:sp>
        <p:nvSpPr>
          <p:cNvPr id="2" name="Заголовок 1"/>
          <p:cNvSpPr>
            <a:spLocks noGrp="1"/>
          </p:cNvSpPr>
          <p:nvPr>
            <p:ph type="title"/>
          </p:nvPr>
        </p:nvSpPr>
        <p:spPr>
          <a:xfrm>
            <a:off x="457200" y="274638"/>
            <a:ext cx="8229600" cy="593440"/>
          </a:xfrm>
        </p:spPr>
        <p:txBody>
          <a:bodyPr/>
          <a:lstStyle/>
          <a:p>
            <a:r>
              <a:rPr lang="ru-RU" sz="2400" dirty="0" smtClean="0">
                <a:solidFill>
                  <a:srgbClr val="FF0000"/>
                </a:solidFill>
                <a:latin typeface="Times New Roman" panose="02020603050405020304" pitchFamily="18" charset="0"/>
                <a:cs typeface="Times New Roman" panose="02020603050405020304" pitchFamily="18" charset="0"/>
              </a:rPr>
              <a:t>МАДОУ «Детский сад №18»</a:t>
            </a:r>
            <a:endParaRPr lang="ru-RU" sz="2400" dirty="0">
              <a:solidFill>
                <a:srgbClr val="FF0000"/>
              </a:solidFill>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457200" y="1196752"/>
            <a:ext cx="8229600" cy="4929411"/>
          </a:xfrm>
        </p:spPr>
        <p:txBody>
          <a:bodyPr/>
          <a:lstStyle/>
          <a:p>
            <a:pPr marL="0" indent="0" algn="ctr">
              <a:buNone/>
            </a:pPr>
            <a:r>
              <a:rPr lang="ru-RU" dirty="0" smtClean="0">
                <a:solidFill>
                  <a:srgbClr val="FF0000"/>
                </a:solidFill>
              </a:rPr>
              <a:t>Консультация </a:t>
            </a:r>
            <a:endParaRPr lang="ru-RU" dirty="0" smtClean="0">
              <a:solidFill>
                <a:srgbClr val="FF0000"/>
              </a:solidFill>
            </a:endParaRPr>
          </a:p>
          <a:p>
            <a:pPr marL="0" indent="0" algn="ctr">
              <a:buNone/>
            </a:pPr>
            <a:endParaRPr lang="ru-RU" dirty="0">
              <a:solidFill>
                <a:srgbClr val="FF0000"/>
              </a:solidFill>
            </a:endParaRPr>
          </a:p>
          <a:p>
            <a:pPr marL="0" indent="0" algn="ctr">
              <a:buNone/>
            </a:pPr>
            <a:endParaRPr lang="ru-RU" dirty="0" smtClean="0">
              <a:solidFill>
                <a:srgbClr val="FF0000"/>
              </a:solidFill>
            </a:endParaRPr>
          </a:p>
          <a:p>
            <a:pPr marL="0" indent="0" algn="ctr">
              <a:buNone/>
            </a:pPr>
            <a:endParaRPr lang="ru-RU" dirty="0" smtClean="0">
              <a:solidFill>
                <a:srgbClr val="FF0000"/>
              </a:solidFill>
            </a:endParaRPr>
          </a:p>
          <a:p>
            <a:pPr marL="0" indent="0" algn="ctr">
              <a:buNone/>
            </a:pPr>
            <a:endParaRPr lang="ru-RU" dirty="0" smtClean="0">
              <a:solidFill>
                <a:srgbClr val="FF0000"/>
              </a:solidFill>
            </a:endParaRPr>
          </a:p>
          <a:p>
            <a:pPr marL="0" indent="0" algn="r">
              <a:buNone/>
            </a:pPr>
            <a:r>
              <a:rPr lang="ru-RU" sz="2000" dirty="0" smtClean="0">
                <a:solidFill>
                  <a:srgbClr val="FF0000"/>
                </a:solidFill>
                <a:latin typeface="Times New Roman" panose="02020603050405020304" pitchFamily="18" charset="0"/>
                <a:cs typeface="Times New Roman" panose="02020603050405020304" pitchFamily="18" charset="0"/>
              </a:rPr>
              <a:t>Подготовила педагог-психолог</a:t>
            </a:r>
          </a:p>
          <a:p>
            <a:pPr marL="0" indent="0" algn="r">
              <a:buNone/>
            </a:pPr>
            <a:r>
              <a:rPr lang="ru-RU" sz="2000" dirty="0" smtClean="0">
                <a:solidFill>
                  <a:srgbClr val="FF0000"/>
                </a:solidFill>
                <a:latin typeface="Times New Roman" panose="02020603050405020304" pitchFamily="18" charset="0"/>
                <a:cs typeface="Times New Roman" panose="02020603050405020304" pitchFamily="18" charset="0"/>
              </a:rPr>
              <a:t>Герасимова С.В. </a:t>
            </a:r>
          </a:p>
          <a:p>
            <a:pPr marL="0" indent="0" algn="ctr">
              <a:buNone/>
            </a:pPr>
            <a:endParaRPr lang="ru-RU" dirty="0" smtClean="0">
              <a:solidFill>
                <a:srgbClr val="FF0000"/>
              </a:solidFill>
            </a:endParaRPr>
          </a:p>
        </p:txBody>
      </p:sp>
    </p:spTree>
  </p:cSld>
  <p:clrMapOvr>
    <a:masterClrMapping/>
  </p:clrMapOvr>
  <p:transition>
    <p:wheel spokes="8"/>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1556793"/>
            <a:ext cx="8229600" cy="3168352"/>
          </a:xfrm>
        </p:spPr>
        <p:txBody>
          <a:bodyPr/>
          <a:lstStyle/>
          <a:p>
            <a:r>
              <a:rPr lang="ru-RU" sz="1800" dirty="0" smtClean="0">
                <a:solidFill>
                  <a:srgbClr val="FF0000"/>
                </a:solidFill>
              </a:rPr>
              <a:t> В современное детство активно внедряются новые информационные технологии. </a:t>
            </a:r>
            <a:r>
              <a:rPr lang="ru-RU" sz="1800" dirty="0" smtClean="0">
                <a:solidFill>
                  <a:srgbClr val="002060"/>
                </a:solidFill>
              </a:rPr>
              <a:t>По данным ЮНЕСКО 93% детей больше трех часов в день сидят перед телевизором и электронными гаджетами. Современный ребенок в возрасте от 3 до 5 лет в среднем 28 часов в неделю смотрит на экран. Просмотр телевидения, видеофильмов, компьютерные игры становятся привычной формой досуга и основным источником впечатлений для ребенка. </a:t>
            </a:r>
            <a:br>
              <a:rPr lang="ru-RU" sz="1800" dirty="0" smtClean="0">
                <a:solidFill>
                  <a:srgbClr val="002060"/>
                </a:solidFill>
              </a:rPr>
            </a:br>
            <a:endParaRPr lang="ru-RU" sz="1800" dirty="0">
              <a:solidFill>
                <a:srgbClr val="002060"/>
              </a:solidFill>
            </a:endParaRPr>
          </a:p>
        </p:txBody>
      </p:sp>
      <p:pic>
        <p:nvPicPr>
          <p:cNvPr id="4" name="Picture 6" descr="http://stat20.privet.ru/lr/0b211930d6f089474b0d6ff45e81ac1d"/>
          <p:cNvPicPr>
            <a:picLocks noChangeAspect="1" noChangeArrowheads="1"/>
          </p:cNvPicPr>
          <p:nvPr/>
        </p:nvPicPr>
        <p:blipFill>
          <a:blip r:embed="rId2" cstate="print"/>
          <a:srcRect/>
          <a:stretch>
            <a:fillRect/>
          </a:stretch>
        </p:blipFill>
        <p:spPr bwMode="auto">
          <a:xfrm>
            <a:off x="7596336" y="188640"/>
            <a:ext cx="1368152" cy="1296144"/>
          </a:xfrm>
          <a:prstGeom prst="rect">
            <a:avLst/>
          </a:prstGeom>
          <a:noFill/>
        </p:spPr>
      </p:pic>
      <p:pic>
        <p:nvPicPr>
          <p:cNvPr id="5" name="Picture 2" descr="Сценарий летнего праздника в детском саду"/>
          <p:cNvPicPr>
            <a:picLocks noChangeAspect="1" noChangeArrowheads="1"/>
          </p:cNvPicPr>
          <p:nvPr/>
        </p:nvPicPr>
        <p:blipFill>
          <a:blip r:embed="rId3" cstate="print"/>
          <a:srcRect/>
          <a:stretch>
            <a:fillRect/>
          </a:stretch>
        </p:blipFill>
        <p:spPr bwMode="auto">
          <a:xfrm>
            <a:off x="1763688" y="4941168"/>
            <a:ext cx="5760640" cy="1264544"/>
          </a:xfrm>
          <a:prstGeom prst="rect">
            <a:avLst/>
          </a:prstGeom>
          <a:noFill/>
        </p:spPr>
      </p:pic>
    </p:spTree>
  </p:cSld>
  <p:clrMapOvr>
    <a:masterClrMapping/>
  </p:clrMapOvr>
  <p:transition>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908720"/>
            <a:ext cx="8229600" cy="4525963"/>
          </a:xfrm>
        </p:spPr>
        <p:txBody>
          <a:bodyPr/>
          <a:lstStyle/>
          <a:p>
            <a:pPr>
              <a:buNone/>
            </a:pPr>
            <a:r>
              <a:rPr lang="ru-RU" sz="1200" dirty="0" smtClean="0"/>
              <a:t/>
            </a:r>
            <a:br>
              <a:rPr lang="ru-RU" sz="1200" dirty="0" smtClean="0"/>
            </a:br>
            <a:r>
              <a:rPr lang="ru-RU" sz="1200" dirty="0" smtClean="0"/>
              <a:t/>
            </a:r>
            <a:br>
              <a:rPr lang="ru-RU" sz="1200" dirty="0" smtClean="0"/>
            </a:br>
            <a:r>
              <a:rPr lang="ru-RU" sz="1200" dirty="0" smtClean="0"/>
              <a:t/>
            </a:r>
            <a:br>
              <a:rPr lang="ru-RU" sz="1200" dirty="0" smtClean="0"/>
            </a:br>
            <a:r>
              <a:rPr lang="ru-RU" sz="1200" dirty="0" smtClean="0"/>
              <a:t/>
            </a:r>
            <a:br>
              <a:rPr lang="ru-RU" sz="1200" dirty="0" smtClean="0"/>
            </a:br>
            <a:endParaRPr lang="ru-RU" sz="1200" dirty="0"/>
          </a:p>
        </p:txBody>
      </p:sp>
      <p:pic>
        <p:nvPicPr>
          <p:cNvPr id="4" name="Picture 6" descr="http://stat20.privet.ru/lr/0b211930d6f089474b0d6ff45e81ac1d"/>
          <p:cNvPicPr>
            <a:picLocks noChangeAspect="1" noChangeArrowheads="1"/>
          </p:cNvPicPr>
          <p:nvPr/>
        </p:nvPicPr>
        <p:blipFill>
          <a:blip r:embed="rId2" cstate="print"/>
          <a:srcRect/>
          <a:stretch>
            <a:fillRect/>
          </a:stretch>
        </p:blipFill>
        <p:spPr bwMode="auto">
          <a:xfrm>
            <a:off x="899592" y="260648"/>
            <a:ext cx="2088232" cy="1728192"/>
          </a:xfrm>
          <a:prstGeom prst="rect">
            <a:avLst/>
          </a:prstGeom>
          <a:noFill/>
        </p:spPr>
      </p:pic>
      <p:pic>
        <p:nvPicPr>
          <p:cNvPr id="5" name="Picture 2" descr="Сценарий летнего праздника в детском саду"/>
          <p:cNvPicPr>
            <a:picLocks noChangeAspect="1" noChangeArrowheads="1"/>
          </p:cNvPicPr>
          <p:nvPr/>
        </p:nvPicPr>
        <p:blipFill>
          <a:blip r:embed="rId3" cstate="print"/>
          <a:srcRect/>
          <a:stretch>
            <a:fillRect/>
          </a:stretch>
        </p:blipFill>
        <p:spPr bwMode="auto">
          <a:xfrm>
            <a:off x="1835696" y="5517232"/>
            <a:ext cx="5040560" cy="1152128"/>
          </a:xfrm>
          <a:prstGeom prst="rect">
            <a:avLst/>
          </a:prstGeom>
          <a:noFill/>
        </p:spPr>
      </p:pic>
      <p:sp>
        <p:nvSpPr>
          <p:cNvPr id="8" name="TextBox 7"/>
          <p:cNvSpPr txBox="1"/>
          <p:nvPr/>
        </p:nvSpPr>
        <p:spPr>
          <a:xfrm>
            <a:off x="827584" y="2348880"/>
            <a:ext cx="7704856" cy="1754326"/>
          </a:xfrm>
          <a:prstGeom prst="rect">
            <a:avLst/>
          </a:prstGeom>
          <a:noFill/>
        </p:spPr>
        <p:txBody>
          <a:bodyPr wrap="square" rtlCol="0">
            <a:spAutoFit/>
          </a:bodyPr>
          <a:lstStyle/>
          <a:p>
            <a:pPr>
              <a:buFont typeface="Arial" pitchFamily="34" charset="0"/>
              <a:buChar char="•"/>
            </a:pPr>
            <a:r>
              <a:rPr lang="ru-RU" dirty="0" smtClean="0">
                <a:solidFill>
                  <a:srgbClr val="FF0000"/>
                </a:solidFill>
              </a:rPr>
              <a:t>Активное внедрение информационных технологий в повседневную жизнь детей и взрослых ведет к повышению ценности интеллекта. </a:t>
            </a:r>
            <a:r>
              <a:rPr lang="ru-RU" dirty="0" smtClean="0">
                <a:solidFill>
                  <a:srgbClr val="002060"/>
                </a:solidFill>
              </a:rPr>
              <a:t>Повышенные требования к знаниям ребенка приводят к сдвигам сроков начала обучения . Родители хотят, чтобы дети учились с самого раннего возраста.</a:t>
            </a:r>
          </a:p>
          <a:p>
            <a:endParaRPr lang="ru-RU" dirty="0" smtClean="0"/>
          </a:p>
        </p:txBody>
      </p:sp>
    </p:spTree>
  </p:cSld>
  <p:clrMapOvr>
    <a:masterClrMapping/>
  </p:clrMapOvr>
  <p:transition>
    <p:diamon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4000" dirty="0" smtClean="0">
                <a:solidFill>
                  <a:srgbClr val="FF0000"/>
                </a:solidFill>
              </a:rPr>
              <a:t>Особенности игры дошкольников</a:t>
            </a:r>
            <a:endParaRPr lang="ru-RU" sz="4000" dirty="0">
              <a:solidFill>
                <a:srgbClr val="FF0000"/>
              </a:solidFill>
            </a:endParaRPr>
          </a:p>
        </p:txBody>
      </p:sp>
      <p:sp>
        <p:nvSpPr>
          <p:cNvPr id="3" name="Содержимое 2"/>
          <p:cNvSpPr>
            <a:spLocks noGrp="1"/>
          </p:cNvSpPr>
          <p:nvPr>
            <p:ph idx="1"/>
          </p:nvPr>
        </p:nvSpPr>
        <p:spPr/>
        <p:txBody>
          <a:bodyPr/>
          <a:lstStyle/>
          <a:p>
            <a:pPr lvl="0"/>
            <a:r>
              <a:rPr lang="ru-RU" sz="1800" dirty="0" smtClean="0">
                <a:solidFill>
                  <a:srgbClr val="FF0000"/>
                </a:solidFill>
              </a:rPr>
              <a:t>Игра не возникает сама собой, </a:t>
            </a:r>
            <a:r>
              <a:rPr lang="ru-RU" sz="1800" dirty="0" smtClean="0">
                <a:solidFill>
                  <a:srgbClr val="002060"/>
                </a:solidFill>
              </a:rPr>
              <a:t>она передается от одного поколения детей к другому – от старших к младшим. Но в настоящее время эта связь прервана. Дети растут среди взрослых, а взрослым некогда играть. В результате игра уходит из жизни ребенка, а вместе с ней и само детство. Весьма печально.</a:t>
            </a:r>
          </a:p>
          <a:p>
            <a:pPr lvl="0"/>
            <a:r>
              <a:rPr lang="ru-RU" sz="1800" dirty="0" smtClean="0">
                <a:solidFill>
                  <a:srgbClr val="FF0000"/>
                </a:solidFill>
              </a:rPr>
              <a:t>Современные дошкольники</a:t>
            </a:r>
            <a:r>
              <a:rPr lang="ru-RU" sz="1800" dirty="0" smtClean="0"/>
              <a:t> </a:t>
            </a:r>
            <a:r>
              <a:rPr lang="ru-RU" sz="1800" dirty="0" smtClean="0">
                <a:solidFill>
                  <a:srgbClr val="002060"/>
                </a:solidFill>
              </a:rPr>
              <a:t>не умеют организовывать свою деятельность, наполнить ее смыслом. У большинства детей не развито воображение, они творчески безынициативны, не умеют самостоятельно мыслить. Дошкольный период – оптимальный период для формирования личности, поэтому не стоит питать иллюзий, что способности эти разовьются сами по себе в более зрелом возрасте. </a:t>
            </a:r>
            <a:endParaRPr lang="ru-RU" sz="1800" dirty="0">
              <a:solidFill>
                <a:srgbClr val="002060"/>
              </a:solidFill>
            </a:endParaRPr>
          </a:p>
        </p:txBody>
      </p:sp>
      <p:pic>
        <p:nvPicPr>
          <p:cNvPr id="4" name="Picture 2" descr="Сценарий летнего праздника в детском саду"/>
          <p:cNvPicPr>
            <a:picLocks noChangeAspect="1" noChangeArrowheads="1"/>
          </p:cNvPicPr>
          <p:nvPr/>
        </p:nvPicPr>
        <p:blipFill>
          <a:blip r:embed="rId3" cstate="print"/>
          <a:srcRect/>
          <a:stretch>
            <a:fillRect/>
          </a:stretch>
        </p:blipFill>
        <p:spPr bwMode="auto">
          <a:xfrm>
            <a:off x="1979712" y="5085184"/>
            <a:ext cx="5472608" cy="1368152"/>
          </a:xfrm>
          <a:prstGeom prst="rect">
            <a:avLst/>
          </a:prstGeom>
          <a:noFill/>
        </p:spPr>
      </p:pic>
    </p:spTree>
  </p:cSld>
  <p:clrMapOvr>
    <a:masterClrMapping/>
  </p:clrMapOvr>
  <p:transition>
    <p:comb dir="vert"/>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764704"/>
            <a:ext cx="8229600" cy="4525963"/>
          </a:xfrm>
        </p:spPr>
        <p:txBody>
          <a:bodyPr/>
          <a:lstStyle/>
          <a:p>
            <a:pPr lvl="0"/>
            <a:r>
              <a:rPr lang="ru-RU" sz="1400" dirty="0" smtClean="0">
                <a:solidFill>
                  <a:srgbClr val="FF0000"/>
                </a:solidFill>
              </a:rPr>
              <a:t>У современных дошкольников  ролевые игры</a:t>
            </a:r>
            <a:r>
              <a:rPr lang="ru-RU" sz="1400" dirty="0" smtClean="0">
                <a:solidFill>
                  <a:srgbClr val="002060"/>
                </a:solidFill>
              </a:rPr>
              <a:t>, весьма однообразны и ограниченные в основном семейной тематикой и тематикой компьютерных игр.</a:t>
            </a:r>
          </a:p>
          <a:p>
            <a:pPr lvl="0">
              <a:buNone/>
            </a:pPr>
            <a:r>
              <a:rPr lang="ru-RU" sz="1400" dirty="0" smtClean="0">
                <a:solidFill>
                  <a:srgbClr val="002060"/>
                </a:solidFill>
              </a:rPr>
              <a:t> </a:t>
            </a:r>
          </a:p>
          <a:p>
            <a:pPr lvl="0"/>
            <a:r>
              <a:rPr lang="ru-RU" sz="1400" dirty="0" smtClean="0">
                <a:solidFill>
                  <a:srgbClr val="FF0000"/>
                </a:solidFill>
              </a:rPr>
              <a:t>Наиболее популярными   у дошкольников </a:t>
            </a:r>
            <a:r>
              <a:rPr lang="ru-RU" sz="1400" dirty="0" smtClean="0">
                <a:solidFill>
                  <a:srgbClr val="002060"/>
                </a:solidFill>
              </a:rPr>
              <a:t>оказались традиционные бытовые сюжеты игры в семью: кормление, укладывание спать, прогулка, купание дочки и др.. Сюда же входят варианты игры «дочки-матери» и современная разновидность этой игры «Семья- куклы Барби», «Винкс».</a:t>
            </a:r>
          </a:p>
          <a:p>
            <a:pPr lvl="0"/>
            <a:endParaRPr lang="ru-RU" sz="1400" dirty="0" smtClean="0"/>
          </a:p>
          <a:p>
            <a:pPr lvl="0"/>
            <a:r>
              <a:rPr lang="ru-RU" sz="1400" dirty="0" smtClean="0">
                <a:solidFill>
                  <a:srgbClr val="FF0000"/>
                </a:solidFill>
              </a:rPr>
              <a:t>Достаточно часто  встречались сюжеты, </a:t>
            </a:r>
            <a:r>
              <a:rPr lang="ru-RU" sz="1400" dirty="0" smtClean="0">
                <a:solidFill>
                  <a:srgbClr val="002060"/>
                </a:solidFill>
              </a:rPr>
              <a:t>связанные с телепередачами и мультфильмами («Человек-паук», «», «Космические пришельцы», «Роботы-монстры», «Черепашки-нинзя», , «</a:t>
            </a:r>
            <a:r>
              <a:rPr lang="ru-RU" sz="1400" dirty="0" err="1" smtClean="0">
                <a:solidFill>
                  <a:srgbClr val="002060"/>
                </a:solidFill>
              </a:rPr>
              <a:t>Бокуганы</a:t>
            </a:r>
            <a:r>
              <a:rPr lang="ru-RU" sz="1400" dirty="0" smtClean="0">
                <a:solidFill>
                  <a:srgbClr val="002060"/>
                </a:solidFill>
              </a:rPr>
              <a:t>».</a:t>
            </a:r>
          </a:p>
          <a:p>
            <a:pPr lvl="0"/>
            <a:endParaRPr lang="ru-RU" sz="1400" dirty="0" smtClean="0"/>
          </a:p>
          <a:p>
            <a:pPr lvl="0"/>
            <a:r>
              <a:rPr lang="ru-RU" sz="1400" dirty="0" smtClean="0">
                <a:solidFill>
                  <a:srgbClr val="FF0000"/>
                </a:solidFill>
              </a:rPr>
              <a:t>Значительное место </a:t>
            </a:r>
            <a:r>
              <a:rPr lang="ru-RU" sz="1400" dirty="0" smtClean="0">
                <a:solidFill>
                  <a:srgbClr val="002060"/>
                </a:solidFill>
              </a:rPr>
              <a:t>среди игр  занимают агрессивные сюжеты</a:t>
            </a:r>
            <a:r>
              <a:rPr lang="ru-RU" sz="1400" dirty="0">
                <a:solidFill>
                  <a:srgbClr val="002060"/>
                </a:solidFill>
              </a:rPr>
              <a:t> </a:t>
            </a:r>
            <a:r>
              <a:rPr lang="ru-RU" sz="1400" dirty="0" smtClean="0">
                <a:solidFill>
                  <a:srgbClr val="002060"/>
                </a:solidFill>
              </a:rPr>
              <a:t>в </a:t>
            </a:r>
            <a:r>
              <a:rPr lang="ru-RU" sz="1400" dirty="0" err="1" smtClean="0">
                <a:solidFill>
                  <a:srgbClr val="002060"/>
                </a:solidFill>
              </a:rPr>
              <a:t>компьюторных</a:t>
            </a:r>
            <a:r>
              <a:rPr lang="ru-RU" sz="1400" dirty="0" smtClean="0">
                <a:solidFill>
                  <a:srgbClr val="002060"/>
                </a:solidFill>
              </a:rPr>
              <a:t> играх, в телефонах в которые играют наши дети, а потом переносят сюжет игры в ролевую игру со сверстниками: «</a:t>
            </a:r>
            <a:r>
              <a:rPr lang="ru-RU" sz="1400" dirty="0" err="1" smtClean="0">
                <a:solidFill>
                  <a:srgbClr val="002060"/>
                </a:solidFill>
              </a:rPr>
              <a:t>Гренни</a:t>
            </a:r>
            <a:r>
              <a:rPr lang="ru-RU" sz="1400" dirty="0" smtClean="0">
                <a:solidFill>
                  <a:srgbClr val="002060"/>
                </a:solidFill>
              </a:rPr>
              <a:t>», «</a:t>
            </a:r>
            <a:r>
              <a:rPr lang="ru-RU" sz="1400" dirty="0" err="1">
                <a:solidFill>
                  <a:srgbClr val="002060"/>
                </a:solidFill>
              </a:rPr>
              <a:t>С</a:t>
            </a:r>
            <a:r>
              <a:rPr lang="ru-RU" sz="1400" dirty="0" err="1" smtClean="0">
                <a:solidFill>
                  <a:srgbClr val="002060"/>
                </a:solidFill>
              </a:rPr>
              <a:t>ереноголовый</a:t>
            </a:r>
            <a:r>
              <a:rPr lang="ru-RU" sz="1400" dirty="0" smtClean="0">
                <a:solidFill>
                  <a:srgbClr val="002060"/>
                </a:solidFill>
              </a:rPr>
              <a:t>», «</a:t>
            </a:r>
            <a:r>
              <a:rPr lang="ru-RU" sz="1400" dirty="0" err="1" smtClean="0">
                <a:solidFill>
                  <a:srgbClr val="002060"/>
                </a:solidFill>
              </a:rPr>
              <a:t>Майнкрафт</a:t>
            </a:r>
            <a:r>
              <a:rPr lang="ru-RU" sz="1400" dirty="0" smtClean="0">
                <a:solidFill>
                  <a:srgbClr val="002060"/>
                </a:solidFill>
              </a:rPr>
              <a:t>», </a:t>
            </a:r>
          </a:p>
          <a:p>
            <a:pPr lvl="0"/>
            <a:endParaRPr lang="ru-RU" sz="1400" dirty="0" smtClean="0"/>
          </a:p>
          <a:p>
            <a:pPr lvl="0"/>
            <a:r>
              <a:rPr lang="ru-RU" sz="1400" dirty="0" smtClean="0">
                <a:solidFill>
                  <a:srgbClr val="FF0000"/>
                </a:solidFill>
              </a:rPr>
              <a:t>Ещё одну своеобразную группу сюжетов </a:t>
            </a:r>
            <a:r>
              <a:rPr lang="ru-RU" sz="1400" dirty="0" smtClean="0">
                <a:solidFill>
                  <a:srgbClr val="002060"/>
                </a:solidFill>
              </a:rPr>
              <a:t>составили игры в домашних животных . В этих играх дети берут на себя роли кошечек или собачек и их хозяев и разыгрывают отношения между ними: кормление, прогулки, лечение и пр.</a:t>
            </a:r>
          </a:p>
          <a:p>
            <a:r>
              <a:rPr lang="ru-RU" sz="1400" dirty="0" smtClean="0"/>
              <a:t/>
            </a:r>
            <a:br>
              <a:rPr lang="ru-RU" sz="1400" dirty="0" smtClean="0"/>
            </a:br>
            <a:endParaRPr lang="ru-RU" sz="1400" dirty="0"/>
          </a:p>
        </p:txBody>
      </p:sp>
      <p:pic>
        <p:nvPicPr>
          <p:cNvPr id="4" name="Picture 6" descr="http://stat20.privet.ru/lr/0b211930d6f089474b0d6ff45e81ac1d"/>
          <p:cNvPicPr>
            <a:picLocks noChangeAspect="1" noChangeArrowheads="1"/>
          </p:cNvPicPr>
          <p:nvPr/>
        </p:nvPicPr>
        <p:blipFill>
          <a:blip r:embed="rId3" cstate="print"/>
          <a:srcRect/>
          <a:stretch>
            <a:fillRect/>
          </a:stretch>
        </p:blipFill>
        <p:spPr bwMode="auto">
          <a:xfrm>
            <a:off x="7812360" y="188640"/>
            <a:ext cx="1152128" cy="1052736"/>
          </a:xfrm>
          <a:prstGeom prst="rect">
            <a:avLst/>
          </a:prstGeom>
          <a:noFill/>
        </p:spPr>
      </p:pic>
      <p:pic>
        <p:nvPicPr>
          <p:cNvPr id="5" name="Picture 2" descr="Сценарий летнего праздника в детском саду"/>
          <p:cNvPicPr>
            <a:picLocks noChangeAspect="1" noChangeArrowheads="1"/>
          </p:cNvPicPr>
          <p:nvPr/>
        </p:nvPicPr>
        <p:blipFill>
          <a:blip r:embed="rId4" cstate="print"/>
          <a:srcRect/>
          <a:stretch>
            <a:fillRect/>
          </a:stretch>
        </p:blipFill>
        <p:spPr bwMode="auto">
          <a:xfrm>
            <a:off x="1691680" y="5445224"/>
            <a:ext cx="5760640" cy="1264544"/>
          </a:xfrm>
          <a:prstGeom prst="rect">
            <a:avLst/>
          </a:prstGeom>
          <a:noFill/>
        </p:spPr>
      </p:pic>
    </p:spTree>
  </p:cSld>
  <p:clrMapOvr>
    <a:masterClrMapping/>
  </p:clrMapOvr>
  <p:transition>
    <p:checke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1340768"/>
            <a:ext cx="8229600" cy="4525963"/>
          </a:xfrm>
        </p:spPr>
        <p:txBody>
          <a:bodyPr/>
          <a:lstStyle/>
          <a:p>
            <a:pPr lvl="0"/>
            <a:r>
              <a:rPr lang="ru-RU" sz="1600" dirty="0" smtClean="0">
                <a:solidFill>
                  <a:srgbClr val="FF0000"/>
                </a:solidFill>
              </a:rPr>
              <a:t>Профессиональные сюжеты </a:t>
            </a:r>
            <a:r>
              <a:rPr lang="ru-RU" sz="1600" dirty="0" smtClean="0">
                <a:solidFill>
                  <a:srgbClr val="002060"/>
                </a:solidFill>
              </a:rPr>
              <a:t>встречаются редко. Чаще, это  игры в ресторан, кафе, суши-бар, больницу, магазин и парикмахерскую. Остальные сюжеты встречались в единичных случаях и имели самый разнообразный характер (свадьба, спорт, цирк, ГАИ, самолёт, полёт на луну, танцы и т.п.).</a:t>
            </a:r>
          </a:p>
          <a:p>
            <a:pPr lvl="0">
              <a:buFont typeface="Arial" pitchFamily="34" charset="0"/>
              <a:buChar char="•"/>
            </a:pPr>
            <a:r>
              <a:rPr lang="ru-RU" sz="1600" dirty="0" smtClean="0">
                <a:solidFill>
                  <a:srgbClr val="FF0000"/>
                </a:solidFill>
              </a:rPr>
              <a:t>Профессиональные сюжеты" </a:t>
            </a:r>
            <a:r>
              <a:rPr lang="ru-RU" sz="1600" dirty="0" smtClean="0">
                <a:solidFill>
                  <a:srgbClr val="002060"/>
                </a:solidFill>
              </a:rPr>
              <a:t>(т.е. игры в повара, шофера, доктора, космонавта и пр.), которые были весьма популярны 10-20 лет назад, практически отсутствуют в игровой деятельности современных дошкольников. По всей вероятности, это связано с тем, что дошкольники все более отдаляются от взрослых: не видят и не понимают профессиональной деятельности родителей </a:t>
            </a:r>
          </a:p>
          <a:p>
            <a:pPr lvl="0"/>
            <a:r>
              <a:rPr lang="ru-RU" sz="1600" dirty="0" smtClean="0">
                <a:solidFill>
                  <a:srgbClr val="FF0000"/>
                </a:solidFill>
              </a:rPr>
              <a:t> Между тем</a:t>
            </a:r>
            <a:r>
              <a:rPr lang="ru-RU" sz="1600" dirty="0" smtClean="0"/>
              <a:t>, </a:t>
            </a:r>
            <a:r>
              <a:rPr lang="ru-RU" sz="1600" dirty="0" smtClean="0">
                <a:solidFill>
                  <a:srgbClr val="002060"/>
                </a:solidFill>
              </a:rPr>
              <a:t>именно такие игры и такие "профессиональные" роли в наибольшей мере способствуют вхождению ребенка в мир взрослых..</a:t>
            </a:r>
          </a:p>
          <a:p>
            <a:r>
              <a:rPr lang="ru-RU" sz="1600" dirty="0" smtClean="0">
                <a:solidFill>
                  <a:srgbClr val="FF0000"/>
                </a:solidFill>
              </a:rPr>
              <a:t>    На смену им </a:t>
            </a:r>
            <a:r>
              <a:rPr lang="ru-RU" sz="1600" dirty="0" smtClean="0">
                <a:solidFill>
                  <a:srgbClr val="002060"/>
                </a:solidFill>
              </a:rPr>
              <a:t>приходят достаточно оторванные от реальной детской жизни сюжеты, заимствованные из телевизионных сериалов, видео- и мультипликационных фильмов, совсем иные</a:t>
            </a:r>
            <a:r>
              <a:rPr lang="ru-RU" sz="1600" dirty="0">
                <a:solidFill>
                  <a:srgbClr val="002060"/>
                </a:solidFill>
              </a:rPr>
              <a:t>.</a:t>
            </a:r>
          </a:p>
        </p:txBody>
      </p:sp>
      <p:pic>
        <p:nvPicPr>
          <p:cNvPr id="4" name="Picture 2" descr="Сценарий летнего праздника в детском саду"/>
          <p:cNvPicPr>
            <a:picLocks noChangeAspect="1" noChangeArrowheads="1"/>
          </p:cNvPicPr>
          <p:nvPr/>
        </p:nvPicPr>
        <p:blipFill>
          <a:blip r:embed="rId2" cstate="print"/>
          <a:srcRect/>
          <a:stretch>
            <a:fillRect/>
          </a:stretch>
        </p:blipFill>
        <p:spPr bwMode="auto">
          <a:xfrm>
            <a:off x="1619672" y="5589240"/>
            <a:ext cx="5760640" cy="1120528"/>
          </a:xfrm>
          <a:prstGeom prst="rect">
            <a:avLst/>
          </a:prstGeom>
          <a:noFill/>
        </p:spPr>
      </p:pic>
      <p:pic>
        <p:nvPicPr>
          <p:cNvPr id="5" name="Picture 6" descr="http://stat20.privet.ru/lr/0b211930d6f089474b0d6ff45e81ac1d"/>
          <p:cNvPicPr>
            <a:picLocks noChangeAspect="1" noChangeArrowheads="1"/>
          </p:cNvPicPr>
          <p:nvPr/>
        </p:nvPicPr>
        <p:blipFill>
          <a:blip r:embed="rId3" cstate="print"/>
          <a:srcRect/>
          <a:stretch>
            <a:fillRect/>
          </a:stretch>
        </p:blipFill>
        <p:spPr bwMode="auto">
          <a:xfrm>
            <a:off x="107504" y="0"/>
            <a:ext cx="1152128" cy="1216224"/>
          </a:xfrm>
          <a:prstGeom prst="rect">
            <a:avLst/>
          </a:prstGeom>
          <a:noFill/>
        </p:spPr>
      </p:pic>
    </p:spTree>
  </p:cSld>
  <p:clrMapOvr>
    <a:masterClrMapping/>
  </p:clrMapOvr>
  <p:transition>
    <p:wheel spokes="2"/>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1340768"/>
            <a:ext cx="8229600" cy="3312368"/>
          </a:xfrm>
        </p:spPr>
        <p:txBody>
          <a:bodyPr/>
          <a:lstStyle/>
          <a:p>
            <a:pPr>
              <a:buNone/>
            </a:pPr>
            <a:r>
              <a:rPr lang="ru-RU" sz="1600" dirty="0" smtClean="0"/>
              <a:t> </a:t>
            </a:r>
          </a:p>
          <a:p>
            <a:r>
              <a:rPr lang="ru-RU" sz="1600" dirty="0" smtClean="0">
                <a:solidFill>
                  <a:srgbClr val="FF0000"/>
                </a:solidFill>
              </a:rPr>
              <a:t>Можно полагать</a:t>
            </a:r>
            <a:r>
              <a:rPr lang="ru-RU" sz="1600" dirty="0" smtClean="0"/>
              <a:t>, </a:t>
            </a:r>
            <a:r>
              <a:rPr lang="ru-RU" sz="1600" dirty="0" smtClean="0">
                <a:solidFill>
                  <a:srgbClr val="002060"/>
                </a:solidFill>
              </a:rPr>
              <a:t>что в виду снижения уровня игровой мотивации, роль не имеет для современных дошкольников того личного смысла, как это было у дошкольников прошлых поколений, когда погруженность в воображаемую ситуацию была достаточно сильной. </a:t>
            </a:r>
            <a:endParaRPr lang="ru-RU" sz="1600" dirty="0">
              <a:solidFill>
                <a:srgbClr val="002060"/>
              </a:solidFill>
            </a:endParaRPr>
          </a:p>
        </p:txBody>
      </p:sp>
      <p:pic>
        <p:nvPicPr>
          <p:cNvPr id="4" name="Picture 2" descr="Сценарий летнего праздника в детском саду"/>
          <p:cNvPicPr>
            <a:picLocks noChangeAspect="1" noChangeArrowheads="1"/>
          </p:cNvPicPr>
          <p:nvPr/>
        </p:nvPicPr>
        <p:blipFill>
          <a:blip r:embed="rId2" cstate="print"/>
          <a:srcRect/>
          <a:stretch>
            <a:fillRect/>
          </a:stretch>
        </p:blipFill>
        <p:spPr bwMode="auto">
          <a:xfrm>
            <a:off x="1763688" y="4869160"/>
            <a:ext cx="5544616" cy="1628800"/>
          </a:xfrm>
          <a:prstGeom prst="rect">
            <a:avLst/>
          </a:prstGeom>
          <a:noFill/>
        </p:spPr>
      </p:pic>
      <p:pic>
        <p:nvPicPr>
          <p:cNvPr id="5" name="Picture 6" descr="http://stat20.privet.ru/lr/0b211930d6f089474b0d6ff45e81ac1d"/>
          <p:cNvPicPr>
            <a:picLocks noChangeAspect="1" noChangeArrowheads="1"/>
          </p:cNvPicPr>
          <p:nvPr/>
        </p:nvPicPr>
        <p:blipFill>
          <a:blip r:embed="rId3" cstate="print"/>
          <a:srcRect/>
          <a:stretch>
            <a:fillRect/>
          </a:stretch>
        </p:blipFill>
        <p:spPr bwMode="auto">
          <a:xfrm>
            <a:off x="7812360" y="0"/>
            <a:ext cx="1152128" cy="1216224"/>
          </a:xfrm>
          <a:prstGeom prst="rect">
            <a:avLst/>
          </a:prstGeom>
          <a:noFill/>
        </p:spPr>
      </p:pic>
    </p:spTree>
  </p:cSld>
  <p:clrMapOvr>
    <a:masterClrMapping/>
  </p:clrMapOvr>
  <p:transition>
    <p:checke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1340768"/>
            <a:ext cx="8229600" cy="3312368"/>
          </a:xfrm>
        </p:spPr>
        <p:txBody>
          <a:bodyPr/>
          <a:lstStyle/>
          <a:p>
            <a:pPr lvl="0"/>
            <a:r>
              <a:rPr lang="ru-RU" sz="1600" dirty="0" smtClean="0">
                <a:solidFill>
                  <a:srgbClr val="FF0000"/>
                </a:solidFill>
              </a:rPr>
              <a:t> Бедность и примитивность игры </a:t>
            </a:r>
            <a:r>
              <a:rPr lang="ru-RU" sz="1600" dirty="0" smtClean="0">
                <a:solidFill>
                  <a:srgbClr val="002060"/>
                </a:solidFill>
              </a:rPr>
              <a:t>пагубно отражаются и на коммуникативном развитии детей – ведь общение происходит в основном в совместной игре. Играя и выполняя различные роли, дети учатся видеть события и интересы других, соблюдать нормы и правила. Но многих родителей  как правило, мало волнуют эти проблемы. </a:t>
            </a:r>
          </a:p>
        </p:txBody>
      </p:sp>
      <p:pic>
        <p:nvPicPr>
          <p:cNvPr id="4" name="Picture 2" descr="Сценарий летнего праздника в детском саду"/>
          <p:cNvPicPr>
            <a:picLocks noChangeAspect="1" noChangeArrowheads="1"/>
          </p:cNvPicPr>
          <p:nvPr/>
        </p:nvPicPr>
        <p:blipFill>
          <a:blip r:embed="rId2" cstate="print"/>
          <a:srcRect/>
          <a:stretch>
            <a:fillRect/>
          </a:stretch>
        </p:blipFill>
        <p:spPr bwMode="auto">
          <a:xfrm>
            <a:off x="1763688" y="4869160"/>
            <a:ext cx="5544616" cy="1628800"/>
          </a:xfrm>
          <a:prstGeom prst="rect">
            <a:avLst/>
          </a:prstGeom>
          <a:noFill/>
        </p:spPr>
      </p:pic>
      <p:pic>
        <p:nvPicPr>
          <p:cNvPr id="5" name="Picture 6" descr="http://stat20.privet.ru/lr/0b211930d6f089474b0d6ff45e81ac1d"/>
          <p:cNvPicPr>
            <a:picLocks noChangeAspect="1" noChangeArrowheads="1"/>
          </p:cNvPicPr>
          <p:nvPr/>
        </p:nvPicPr>
        <p:blipFill>
          <a:blip r:embed="rId3" cstate="print"/>
          <a:srcRect/>
          <a:stretch>
            <a:fillRect/>
          </a:stretch>
        </p:blipFill>
        <p:spPr bwMode="auto">
          <a:xfrm>
            <a:off x="323528" y="0"/>
            <a:ext cx="1152128" cy="1216224"/>
          </a:xfrm>
          <a:prstGeom prst="rect">
            <a:avLst/>
          </a:prstGeom>
          <a:noFill/>
        </p:spPr>
      </p:pic>
    </p:spTree>
  </p:cSld>
  <p:clrMapOvr>
    <a:masterClrMapping/>
  </p:clrMapOvr>
  <p:transition>
    <p:pull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39552" y="980728"/>
            <a:ext cx="8229600" cy="5256584"/>
          </a:xfrm>
        </p:spPr>
        <p:txBody>
          <a:bodyPr/>
          <a:lstStyle/>
          <a:p>
            <a:r>
              <a:rPr lang="ru-RU" sz="1800" dirty="0" smtClean="0">
                <a:solidFill>
                  <a:srgbClr val="FF0000"/>
                </a:solidFill>
              </a:rPr>
              <a:t>Отношение современных дошкольников к игре </a:t>
            </a:r>
            <a:r>
              <a:rPr lang="ru-RU" sz="1800" dirty="0" smtClean="0">
                <a:solidFill>
                  <a:srgbClr val="002060"/>
                </a:solidFill>
              </a:rPr>
              <a:t>(а значит и сама игровая деятельность) существенно изменились. Несмотря на сохранение и популярность некоторых игровых сюжетов (прятки, салочки, дочки-матери), из игры уходит  осознанность и ответственность за  свое поведение. Дети перестают соотносить свое поведение и свои желания с "идеей" - с образом идеального взрослого или образом правильного поведения. А ведь именно это самостоятельное регулирование своих действий превращает поведение ребенка  в волевое.</a:t>
            </a:r>
          </a:p>
          <a:p>
            <a:r>
              <a:rPr lang="ru-RU" sz="1800" dirty="0" smtClean="0">
                <a:solidFill>
                  <a:srgbClr val="FF0000"/>
                </a:solidFill>
              </a:rPr>
              <a:t>Вместе с тем, игра остается привлекательной </a:t>
            </a:r>
            <a:r>
              <a:rPr lang="ru-RU" sz="1800" dirty="0" smtClean="0">
                <a:solidFill>
                  <a:srgbClr val="002060"/>
                </a:solidFill>
              </a:rPr>
              <a:t>и наиболее распространенной формой активности современных дошкольников. Но уже не ролевая игра, а игра с правилом. Как известно, в этих играх действия детей регулируются именно правилами, и поэтому знание правил является совершенно необходимым условием игры.</a:t>
            </a:r>
          </a:p>
          <a:p>
            <a:endParaRPr lang="ru-RU" sz="1800" dirty="0" smtClean="0"/>
          </a:p>
          <a:p>
            <a:endParaRPr lang="ru-RU" sz="1800" dirty="0" smtClean="0"/>
          </a:p>
        </p:txBody>
      </p:sp>
      <p:pic>
        <p:nvPicPr>
          <p:cNvPr id="4" name="Picture 2" descr="Сценарий летнего праздника в детском саду"/>
          <p:cNvPicPr>
            <a:picLocks noChangeAspect="1" noChangeArrowheads="1"/>
          </p:cNvPicPr>
          <p:nvPr/>
        </p:nvPicPr>
        <p:blipFill>
          <a:blip r:embed="rId2" cstate="print"/>
          <a:srcRect/>
          <a:stretch>
            <a:fillRect/>
          </a:stretch>
        </p:blipFill>
        <p:spPr bwMode="auto">
          <a:xfrm>
            <a:off x="1547664" y="5085184"/>
            <a:ext cx="5760640" cy="1552576"/>
          </a:xfrm>
          <a:prstGeom prst="rect">
            <a:avLst/>
          </a:prstGeom>
          <a:noFill/>
        </p:spPr>
      </p:pic>
    </p:spTree>
  </p:cSld>
  <p:clrMapOvr>
    <a:masterClrMapping/>
  </p:clrMapOvr>
  <p:transition>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35696" y="764704"/>
            <a:ext cx="6851104" cy="652934"/>
          </a:xfrm>
        </p:spPr>
        <p:txBody>
          <a:bodyPr/>
          <a:lstStyle/>
          <a:p>
            <a:r>
              <a:rPr lang="ru-RU" sz="3600" b="1" spc="300" dirty="0" smtClean="0">
                <a:ln w="11430" cmpd="sng">
                  <a:solidFill>
                    <a:schemeClr val="accent1">
                      <a:tint val="10000"/>
                    </a:schemeClr>
                  </a:solidFill>
                  <a:prstDash val="solid"/>
                  <a:miter lim="800000"/>
                </a:ln>
                <a:gradFill flip="none" rotWithShape="1">
                  <a:gsLst>
                    <a:gs pos="0">
                      <a:srgbClr val="66FF33">
                        <a:shade val="30000"/>
                        <a:satMod val="115000"/>
                      </a:srgbClr>
                    </a:gs>
                    <a:gs pos="50000">
                      <a:srgbClr val="66FF33">
                        <a:shade val="67500"/>
                        <a:satMod val="115000"/>
                      </a:srgbClr>
                    </a:gs>
                    <a:gs pos="100000">
                      <a:srgbClr val="66FF33">
                        <a:shade val="100000"/>
                        <a:satMod val="115000"/>
                      </a:srgbClr>
                    </a:gs>
                  </a:gsLst>
                  <a:lin ang="18900000" scaled="1"/>
                  <a:tileRect/>
                </a:gradFill>
                <a:effectLst>
                  <a:glow rad="45500">
                    <a:schemeClr val="accent1">
                      <a:satMod val="220000"/>
                      <a:alpha val="35000"/>
                    </a:schemeClr>
                  </a:glow>
                  <a:outerShdw blurRad="38100" dist="38100" dir="2700000" algn="tl">
                    <a:srgbClr val="000000">
                      <a:alpha val="43137"/>
                    </a:srgbClr>
                  </a:outerShdw>
                </a:effectLst>
                <a:latin typeface="Verdana" pitchFamily="34" charset="0"/>
                <a:ea typeface="Verdana" pitchFamily="34" charset="0"/>
                <a:cs typeface="Verdana" pitchFamily="34" charset="0"/>
              </a:rPr>
              <a:t>Обогащение сюжетов</a:t>
            </a:r>
            <a:r>
              <a:rPr lang="ru-RU" b="1" spc="300" dirty="0" smtClean="0">
                <a:ln w="11430" cmpd="sng">
                  <a:solidFill>
                    <a:schemeClr val="accent1">
                      <a:tint val="10000"/>
                    </a:schemeClr>
                  </a:solidFill>
                  <a:prstDash val="solid"/>
                  <a:miter lim="800000"/>
                </a:ln>
                <a:gradFill flip="none" rotWithShape="1">
                  <a:gsLst>
                    <a:gs pos="0">
                      <a:srgbClr val="66FF33">
                        <a:shade val="30000"/>
                        <a:satMod val="115000"/>
                      </a:srgbClr>
                    </a:gs>
                    <a:gs pos="50000">
                      <a:srgbClr val="66FF33">
                        <a:shade val="67500"/>
                        <a:satMod val="115000"/>
                      </a:srgbClr>
                    </a:gs>
                    <a:gs pos="100000">
                      <a:srgbClr val="66FF33">
                        <a:shade val="100000"/>
                        <a:satMod val="115000"/>
                      </a:srgbClr>
                    </a:gs>
                  </a:gsLst>
                  <a:lin ang="18900000" scaled="1"/>
                  <a:tileRect/>
                </a:gradFill>
                <a:effectLst>
                  <a:glow rad="45500">
                    <a:schemeClr val="accent1">
                      <a:satMod val="220000"/>
                      <a:alpha val="35000"/>
                    </a:schemeClr>
                  </a:glow>
                  <a:outerShdw blurRad="38100" dist="38100" dir="2700000" algn="tl">
                    <a:srgbClr val="000000">
                      <a:alpha val="43137"/>
                    </a:srgbClr>
                  </a:outerShdw>
                </a:effectLst>
                <a:latin typeface="Verdana" pitchFamily="34" charset="0"/>
                <a:ea typeface="Verdana" pitchFamily="34" charset="0"/>
                <a:cs typeface="Verdana" pitchFamily="34" charset="0"/>
              </a:rPr>
              <a:t/>
            </a:r>
            <a:br>
              <a:rPr lang="ru-RU" b="1" spc="300" dirty="0" smtClean="0">
                <a:ln w="11430" cmpd="sng">
                  <a:solidFill>
                    <a:schemeClr val="accent1">
                      <a:tint val="10000"/>
                    </a:schemeClr>
                  </a:solidFill>
                  <a:prstDash val="solid"/>
                  <a:miter lim="800000"/>
                </a:ln>
                <a:gradFill flip="none" rotWithShape="1">
                  <a:gsLst>
                    <a:gs pos="0">
                      <a:srgbClr val="66FF33">
                        <a:shade val="30000"/>
                        <a:satMod val="115000"/>
                      </a:srgbClr>
                    </a:gs>
                    <a:gs pos="50000">
                      <a:srgbClr val="66FF33">
                        <a:shade val="67500"/>
                        <a:satMod val="115000"/>
                      </a:srgbClr>
                    </a:gs>
                    <a:gs pos="100000">
                      <a:srgbClr val="66FF33">
                        <a:shade val="100000"/>
                        <a:satMod val="115000"/>
                      </a:srgbClr>
                    </a:gs>
                  </a:gsLst>
                  <a:lin ang="18900000" scaled="1"/>
                  <a:tileRect/>
                </a:gradFill>
                <a:effectLst>
                  <a:glow rad="45500">
                    <a:schemeClr val="accent1">
                      <a:satMod val="220000"/>
                      <a:alpha val="35000"/>
                    </a:schemeClr>
                  </a:glow>
                  <a:outerShdw blurRad="38100" dist="38100" dir="2700000" algn="tl">
                    <a:srgbClr val="000000">
                      <a:alpha val="43137"/>
                    </a:srgbClr>
                  </a:outerShdw>
                </a:effectLst>
                <a:latin typeface="Verdana" pitchFamily="34" charset="0"/>
                <a:ea typeface="Verdana" pitchFamily="34" charset="0"/>
                <a:cs typeface="Verdana" pitchFamily="34" charset="0"/>
              </a:rPr>
            </a:br>
            <a:endParaRPr lang="ru-RU" dirty="0"/>
          </a:p>
        </p:txBody>
      </p:sp>
      <p:sp>
        <p:nvSpPr>
          <p:cNvPr id="3" name="Содержимое 2"/>
          <p:cNvSpPr>
            <a:spLocks noGrp="1"/>
          </p:cNvSpPr>
          <p:nvPr>
            <p:ph idx="1"/>
          </p:nvPr>
        </p:nvSpPr>
        <p:spPr/>
        <p:txBody>
          <a:bodyPr/>
          <a:lstStyle/>
          <a:p>
            <a:r>
              <a:rPr lang="ru-RU" sz="2000" dirty="0" smtClean="0">
                <a:solidFill>
                  <a:srgbClr val="FF0000"/>
                </a:solidFill>
              </a:rPr>
              <a:t>детских игр зависит от впечатлений и знаний</a:t>
            </a:r>
            <a:r>
              <a:rPr lang="ru-RU" sz="2000" dirty="0" smtClean="0"/>
              <a:t>, </a:t>
            </a:r>
            <a:r>
              <a:rPr lang="ru-RU" sz="2000" dirty="0" smtClean="0">
                <a:solidFill>
                  <a:srgbClr val="002060"/>
                </a:solidFill>
              </a:rPr>
              <a:t>которые получает ребенок из каждодневного жизненного опыта: в семье, в детском саду, при поездках на транспорте, при посещении поликлиники, библиотеки, прогулок.</a:t>
            </a:r>
          </a:p>
          <a:p>
            <a:r>
              <a:rPr lang="ru-RU" sz="2000" dirty="0" smtClean="0">
                <a:solidFill>
                  <a:srgbClr val="FF0000"/>
                </a:solidFill>
              </a:rPr>
              <a:t>Поэтому чрезвычайно важной целью дошкольного образования сегодня является стимулирование, развитие самостоятельной игровой деятельности детей.</a:t>
            </a:r>
            <a:endParaRPr lang="ru-RU" sz="2000" dirty="0">
              <a:solidFill>
                <a:srgbClr val="FF0000"/>
              </a:solidFill>
            </a:endParaRPr>
          </a:p>
        </p:txBody>
      </p:sp>
      <p:pic>
        <p:nvPicPr>
          <p:cNvPr id="4" name="Picture 2" descr="Сценарий летнего праздника в детском саду"/>
          <p:cNvPicPr>
            <a:picLocks noChangeAspect="1" noChangeArrowheads="1"/>
          </p:cNvPicPr>
          <p:nvPr/>
        </p:nvPicPr>
        <p:blipFill>
          <a:blip r:embed="rId2" cstate="print"/>
          <a:srcRect/>
          <a:stretch>
            <a:fillRect/>
          </a:stretch>
        </p:blipFill>
        <p:spPr bwMode="auto">
          <a:xfrm>
            <a:off x="1619672" y="4797152"/>
            <a:ext cx="5760640" cy="1552576"/>
          </a:xfrm>
          <a:prstGeom prst="rect">
            <a:avLst/>
          </a:prstGeom>
          <a:noFill/>
        </p:spPr>
      </p:pic>
      <p:pic>
        <p:nvPicPr>
          <p:cNvPr id="5" name="Picture 6" descr="http://stat20.privet.ru/lr/0b211930d6f089474b0d6ff45e81ac1d"/>
          <p:cNvPicPr>
            <a:picLocks noChangeAspect="1" noChangeArrowheads="1"/>
          </p:cNvPicPr>
          <p:nvPr/>
        </p:nvPicPr>
        <p:blipFill>
          <a:blip r:embed="rId3" cstate="print"/>
          <a:srcRect/>
          <a:stretch>
            <a:fillRect/>
          </a:stretch>
        </p:blipFill>
        <p:spPr bwMode="auto">
          <a:xfrm>
            <a:off x="179512" y="116632"/>
            <a:ext cx="1296144" cy="1216224"/>
          </a:xfrm>
          <a:prstGeom prst="rect">
            <a:avLst/>
          </a:prstGeom>
          <a:noFill/>
        </p:spPr>
      </p:pic>
    </p:spTree>
  </p:cSld>
  <p:clrMapOvr>
    <a:masterClrMapping/>
  </p:clrMapOvr>
  <p:transition>
    <p:circl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787208" cy="490066"/>
          </a:xfrm>
        </p:spPr>
        <p:txBody>
          <a:bodyPr/>
          <a:lstStyle/>
          <a:p>
            <a:r>
              <a:rPr lang="ru-RU" sz="3200" dirty="0" smtClean="0">
                <a:solidFill>
                  <a:srgbClr val="FF0000"/>
                </a:solidFill>
              </a:rPr>
              <a:t>      Игровая деятельность детей</a:t>
            </a:r>
            <a:endParaRPr lang="ru-RU" sz="3200" dirty="0">
              <a:solidFill>
                <a:srgbClr val="FF0000"/>
              </a:solidFill>
            </a:endParaRPr>
          </a:p>
        </p:txBody>
      </p:sp>
      <p:pic>
        <p:nvPicPr>
          <p:cNvPr id="7" name="Picture 6" descr="http://stat20.privet.ru/lr/0b211930d6f089474b0d6ff45e81ac1d"/>
          <p:cNvPicPr>
            <a:picLocks noChangeAspect="1" noChangeArrowheads="1"/>
          </p:cNvPicPr>
          <p:nvPr/>
        </p:nvPicPr>
        <p:blipFill>
          <a:blip r:embed="rId2" cstate="print"/>
          <a:srcRect/>
          <a:stretch>
            <a:fillRect/>
          </a:stretch>
        </p:blipFill>
        <p:spPr bwMode="auto">
          <a:xfrm>
            <a:off x="179512" y="188640"/>
            <a:ext cx="1152128" cy="1216224"/>
          </a:xfrm>
          <a:prstGeom prst="rect">
            <a:avLst/>
          </a:prstGeom>
          <a:noFill/>
        </p:spPr>
      </p:pic>
      <p:pic>
        <p:nvPicPr>
          <p:cNvPr id="4" name="Объект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243544" y="1432585"/>
            <a:ext cx="1778104" cy="2693858"/>
          </a:xfrm>
        </p:spPr>
      </p:pic>
      <p:pic>
        <p:nvPicPr>
          <p:cNvPr id="5" name="Рисунок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12748" y="3861048"/>
            <a:ext cx="1800200" cy="2712422"/>
          </a:xfrm>
          <a:prstGeom prst="rect">
            <a:avLst/>
          </a:prstGeom>
        </p:spPr>
      </p:pic>
      <p:pic>
        <p:nvPicPr>
          <p:cNvPr id="6" name="Рисунок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512848" y="1136572"/>
            <a:ext cx="2813484" cy="1845122"/>
          </a:xfrm>
          <a:prstGeom prst="rect">
            <a:avLst/>
          </a:prstGeom>
        </p:spPr>
      </p:pic>
      <p:pic>
        <p:nvPicPr>
          <p:cNvPr id="8" name="Рисунок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804248" y="2996952"/>
            <a:ext cx="1861977" cy="2996952"/>
          </a:xfrm>
          <a:prstGeom prst="rect">
            <a:avLst/>
          </a:prstGeom>
        </p:spPr>
      </p:pic>
    </p:spTree>
  </p:cSld>
  <p:clrMapOvr>
    <a:masterClrMapping/>
  </p:clrMapOvr>
  <p:transition>
    <p:plus/>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988840"/>
            <a:ext cx="8229600" cy="2232248"/>
          </a:xfrm>
        </p:spPr>
        <p:txBody>
          <a:bodyPr/>
          <a:lstStyle/>
          <a:p>
            <a:r>
              <a:rPr lang="ru-RU" dirty="0" smtClean="0">
                <a:solidFill>
                  <a:srgbClr val="FF0000"/>
                </a:solidFill>
              </a:rPr>
              <a:t>В какие игрушки играют наши дети?</a:t>
            </a:r>
            <a:endParaRPr lang="ru-RU" dirty="0">
              <a:solidFill>
                <a:srgbClr val="FF0000"/>
              </a:solidFill>
            </a:endParaRPr>
          </a:p>
        </p:txBody>
      </p:sp>
      <p:pic>
        <p:nvPicPr>
          <p:cNvPr id="3" name="Picture 6" descr="http://stat20.privet.ru/lr/0b211930d6f089474b0d6ff45e81ac1d"/>
          <p:cNvPicPr>
            <a:picLocks noChangeAspect="1" noChangeArrowheads="1"/>
          </p:cNvPicPr>
          <p:nvPr/>
        </p:nvPicPr>
        <p:blipFill>
          <a:blip r:embed="rId2" cstate="print"/>
          <a:srcRect/>
          <a:stretch>
            <a:fillRect/>
          </a:stretch>
        </p:blipFill>
        <p:spPr bwMode="auto">
          <a:xfrm>
            <a:off x="6516216" y="188640"/>
            <a:ext cx="1944217" cy="1936304"/>
          </a:xfrm>
          <a:prstGeom prst="rect">
            <a:avLst/>
          </a:prstGeom>
          <a:noFill/>
        </p:spPr>
      </p:pic>
      <p:pic>
        <p:nvPicPr>
          <p:cNvPr id="5" name="Picture 2" descr="Сценарий летнего праздника в детском саду"/>
          <p:cNvPicPr>
            <a:picLocks noChangeAspect="1" noChangeArrowheads="1"/>
          </p:cNvPicPr>
          <p:nvPr/>
        </p:nvPicPr>
        <p:blipFill>
          <a:blip r:embed="rId3" cstate="print"/>
          <a:srcRect/>
          <a:stretch>
            <a:fillRect/>
          </a:stretch>
        </p:blipFill>
        <p:spPr bwMode="auto">
          <a:xfrm>
            <a:off x="1763688" y="4653136"/>
            <a:ext cx="6019436" cy="1552576"/>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467544" y="476672"/>
            <a:ext cx="6480720" cy="707886"/>
          </a:xfrm>
          <a:prstGeom prst="rect">
            <a:avLst/>
          </a:prstGeom>
          <a:noFill/>
        </p:spPr>
        <p:txBody>
          <a:bodyPr wrap="square" rtlCol="0">
            <a:spAutoFit/>
          </a:bodyPr>
          <a:lstStyle/>
          <a:p>
            <a:r>
              <a:rPr lang="ru-RU" sz="4000" b="1" spc="300" dirty="0" smtClean="0">
                <a:ln w="11430" cmpd="sng">
                  <a:solidFill>
                    <a:schemeClr val="accent1">
                      <a:tint val="10000"/>
                    </a:schemeClr>
                  </a:solidFill>
                  <a:prstDash val="solid"/>
                  <a:miter lim="800000"/>
                </a:ln>
                <a:gradFill flip="none" rotWithShape="1">
                  <a:gsLst>
                    <a:gs pos="0">
                      <a:srgbClr val="66FF33">
                        <a:shade val="30000"/>
                        <a:satMod val="115000"/>
                      </a:srgbClr>
                    </a:gs>
                    <a:gs pos="50000">
                      <a:srgbClr val="66FF33">
                        <a:shade val="67500"/>
                        <a:satMod val="115000"/>
                      </a:srgbClr>
                    </a:gs>
                    <a:gs pos="100000">
                      <a:srgbClr val="66FF33">
                        <a:shade val="100000"/>
                        <a:satMod val="115000"/>
                      </a:srgbClr>
                    </a:gs>
                  </a:gsLst>
                  <a:lin ang="18900000" scaled="1"/>
                  <a:tileRect/>
                </a:gradFill>
                <a:effectLst>
                  <a:glow rad="45500">
                    <a:schemeClr val="accent1">
                      <a:satMod val="220000"/>
                      <a:alpha val="35000"/>
                    </a:schemeClr>
                  </a:glow>
                  <a:outerShdw blurRad="38100" dist="38100" dir="2700000" algn="tl">
                    <a:srgbClr val="000000">
                      <a:alpha val="43137"/>
                    </a:srgbClr>
                  </a:outerShdw>
                </a:effectLst>
                <a:latin typeface="Verdana" pitchFamily="34" charset="0"/>
                <a:ea typeface="Verdana" pitchFamily="34" charset="0"/>
                <a:cs typeface="Verdana" pitchFamily="34" charset="0"/>
              </a:rPr>
              <a:t>С пяти до семи лет</a:t>
            </a:r>
            <a:endParaRPr lang="ru-RU" sz="4000" b="1" spc="300" dirty="0">
              <a:ln w="11430" cmpd="sng">
                <a:solidFill>
                  <a:schemeClr val="accent1">
                    <a:tint val="10000"/>
                  </a:schemeClr>
                </a:solidFill>
                <a:prstDash val="solid"/>
                <a:miter lim="800000"/>
              </a:ln>
              <a:gradFill flip="none" rotWithShape="1">
                <a:gsLst>
                  <a:gs pos="0">
                    <a:srgbClr val="66FF33">
                      <a:shade val="30000"/>
                      <a:satMod val="115000"/>
                    </a:srgbClr>
                  </a:gs>
                  <a:gs pos="50000">
                    <a:srgbClr val="66FF33">
                      <a:shade val="67500"/>
                      <a:satMod val="115000"/>
                    </a:srgbClr>
                  </a:gs>
                  <a:gs pos="100000">
                    <a:srgbClr val="66FF33">
                      <a:shade val="100000"/>
                      <a:satMod val="115000"/>
                    </a:srgbClr>
                  </a:gs>
                </a:gsLst>
                <a:lin ang="18900000" scaled="1"/>
                <a:tileRect/>
              </a:gradFill>
              <a:effectLst>
                <a:glow rad="45500">
                  <a:schemeClr val="accent1">
                    <a:satMod val="220000"/>
                    <a:alpha val="35000"/>
                  </a:schemeClr>
                </a:glow>
                <a:outerShdw blurRad="38100" dist="38100" dir="2700000" algn="tl">
                  <a:srgbClr val="000000">
                    <a:alpha val="43137"/>
                  </a:srgbClr>
                </a:outerShdw>
              </a:effectLst>
              <a:latin typeface="Verdana" pitchFamily="34" charset="0"/>
              <a:ea typeface="Verdana" pitchFamily="34" charset="0"/>
              <a:cs typeface="Verdana" pitchFamily="34" charset="0"/>
            </a:endParaRPr>
          </a:p>
        </p:txBody>
      </p:sp>
      <p:sp>
        <p:nvSpPr>
          <p:cNvPr id="2" name="Скругленный прямоугольник 1"/>
          <p:cNvSpPr/>
          <p:nvPr/>
        </p:nvSpPr>
        <p:spPr>
          <a:xfrm>
            <a:off x="611560" y="1700808"/>
            <a:ext cx="7992888" cy="3528392"/>
          </a:xfrm>
          <a:prstGeom prst="roundRect">
            <a:avLst>
              <a:gd name="adj" fmla="val 6387"/>
            </a:avLst>
          </a:prstGeom>
        </p:spPr>
        <p:style>
          <a:lnRef idx="2">
            <a:schemeClr val="accent1"/>
          </a:lnRef>
          <a:fillRef idx="1">
            <a:schemeClr val="lt1"/>
          </a:fillRef>
          <a:effectRef idx="0">
            <a:schemeClr val="accent1"/>
          </a:effectRef>
          <a:fontRef idx="minor">
            <a:schemeClr val="dk1"/>
          </a:fontRef>
        </p:style>
        <p:txBody>
          <a:bodyPr rtlCol="0" anchor="ctr"/>
          <a:lstStyle/>
          <a:p>
            <a:r>
              <a:rPr lang="ru-RU" dirty="0" smtClean="0">
                <a:solidFill>
                  <a:srgbClr val="FF0000"/>
                </a:solidFill>
              </a:rPr>
              <a:t>В жизни ребенка царит золотое время, </a:t>
            </a:r>
            <a:r>
              <a:rPr lang="ru-RU" dirty="0" smtClean="0">
                <a:solidFill>
                  <a:srgbClr val="002060"/>
                </a:solidFill>
              </a:rPr>
              <a:t>наполненное свободной игрой. Недоразвитие этой деятельности наносит ущерб мышлению, воображению, фантазии, волевой сфере, поскольку именно эти психологические функции малыша интенсивно развиваются во время игры. Применение игры во всех сферах жизни ребенка дошкольного возраста позволит существенно повысить уровень его психологической подготовленности к обучению в школе и будет способствовать последующему формированию учебной деятельности.</a:t>
            </a:r>
            <a:endParaRPr lang="ru-RU" dirty="0">
              <a:solidFill>
                <a:srgbClr val="002060"/>
              </a:solidFill>
            </a:endParaRPr>
          </a:p>
        </p:txBody>
      </p:sp>
      <p:pic>
        <p:nvPicPr>
          <p:cNvPr id="4" name="Picture 2" descr="Сценарий летнего праздника в детском саду"/>
          <p:cNvPicPr>
            <a:picLocks noChangeAspect="1" noChangeArrowheads="1"/>
          </p:cNvPicPr>
          <p:nvPr/>
        </p:nvPicPr>
        <p:blipFill>
          <a:blip r:embed="rId2" cstate="print"/>
          <a:srcRect/>
          <a:stretch>
            <a:fillRect/>
          </a:stretch>
        </p:blipFill>
        <p:spPr bwMode="auto">
          <a:xfrm>
            <a:off x="1619672" y="5157192"/>
            <a:ext cx="5760640" cy="1552576"/>
          </a:xfrm>
          <a:prstGeom prst="rect">
            <a:avLst/>
          </a:prstGeom>
          <a:noFill/>
        </p:spPr>
      </p:pic>
      <p:pic>
        <p:nvPicPr>
          <p:cNvPr id="7" name="Picture 6" descr="http://stat20.privet.ru/lr/0b211930d6f089474b0d6ff45e81ac1d"/>
          <p:cNvPicPr>
            <a:picLocks noChangeAspect="1" noChangeArrowheads="1"/>
          </p:cNvPicPr>
          <p:nvPr/>
        </p:nvPicPr>
        <p:blipFill>
          <a:blip r:embed="rId3" cstate="print"/>
          <a:srcRect/>
          <a:stretch>
            <a:fillRect/>
          </a:stretch>
        </p:blipFill>
        <p:spPr bwMode="auto">
          <a:xfrm>
            <a:off x="7380312" y="188640"/>
            <a:ext cx="1548681" cy="1368152"/>
          </a:xfrm>
          <a:prstGeom prst="rect">
            <a:avLst/>
          </a:prstGeom>
          <a:noFill/>
        </p:spPr>
      </p:pic>
    </p:spTree>
  </p:cSld>
  <p:clrMapOvr>
    <a:masterClrMapping/>
  </p:clrMapOvr>
  <p:transition>
    <p:zoom dir="in"/>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FF0000"/>
                </a:solidFill>
              </a:rPr>
              <a:t>Спасибо за внимание!</a:t>
            </a:r>
            <a:endParaRPr lang="ru-RU" dirty="0">
              <a:solidFill>
                <a:srgbClr val="FF0000"/>
              </a:solidFill>
            </a:endParaRPr>
          </a:p>
        </p:txBody>
      </p:sp>
      <p:pic>
        <p:nvPicPr>
          <p:cNvPr id="1026" name="Picture 2" descr="http://allforchildren.ru/pictures/sun2/sun104.png"/>
          <p:cNvPicPr>
            <a:picLocks noChangeAspect="1" noChangeArrowheads="1"/>
          </p:cNvPicPr>
          <p:nvPr/>
        </p:nvPicPr>
        <p:blipFill>
          <a:blip r:embed="rId2" cstate="print"/>
          <a:srcRect/>
          <a:stretch>
            <a:fillRect/>
          </a:stretch>
        </p:blipFill>
        <p:spPr bwMode="auto">
          <a:xfrm>
            <a:off x="2771800" y="1556792"/>
            <a:ext cx="3600400" cy="3312368"/>
          </a:xfrm>
          <a:prstGeom prst="rect">
            <a:avLst/>
          </a:prstGeom>
          <a:noFill/>
        </p:spPr>
      </p:pic>
      <p:pic>
        <p:nvPicPr>
          <p:cNvPr id="4" name="Picture 2" descr="Сценарий летнего праздника в детском саду"/>
          <p:cNvPicPr>
            <a:picLocks noChangeAspect="1" noChangeArrowheads="1"/>
          </p:cNvPicPr>
          <p:nvPr/>
        </p:nvPicPr>
        <p:blipFill>
          <a:blip r:embed="rId3" cstate="print"/>
          <a:srcRect/>
          <a:stretch>
            <a:fillRect/>
          </a:stretch>
        </p:blipFill>
        <p:spPr bwMode="auto">
          <a:xfrm>
            <a:off x="1259632" y="5157192"/>
            <a:ext cx="6624736" cy="1552576"/>
          </a:xfrm>
          <a:prstGeom prst="rect">
            <a:avLst/>
          </a:prstGeom>
          <a:noFill/>
        </p:spPr>
      </p:pic>
    </p:spTree>
  </p:cSld>
  <p:clrMapOvr>
    <a:masterClrMapping/>
  </p:clrMapOvr>
  <p:transition>
    <p:newsfla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34082"/>
          </a:xfrm>
        </p:spPr>
        <p:txBody>
          <a:bodyPr/>
          <a:lstStyle/>
          <a:p>
            <a:r>
              <a:rPr lang="ru-RU" dirty="0" smtClean="0">
                <a:solidFill>
                  <a:srgbClr val="FF0000"/>
                </a:solidFill>
              </a:rPr>
              <a:t>Игрушки  для девочек</a:t>
            </a:r>
            <a:endParaRPr lang="ru-RU" dirty="0">
              <a:solidFill>
                <a:srgbClr val="FF0000"/>
              </a:solidFill>
            </a:endParaRPr>
          </a:p>
        </p:txBody>
      </p:sp>
      <p:pic>
        <p:nvPicPr>
          <p:cNvPr id="3" name="Рисунок 2" descr="http://i.walmartimages.com/i/p/00/02/70/84/93/0002708493449_500X500.jpg"/>
          <p:cNvPicPr/>
          <p:nvPr/>
        </p:nvPicPr>
        <p:blipFill>
          <a:blip r:embed="rId2" cstate="print"/>
          <a:srcRect/>
          <a:stretch>
            <a:fillRect/>
          </a:stretch>
        </p:blipFill>
        <p:spPr bwMode="auto">
          <a:xfrm>
            <a:off x="395536" y="1052736"/>
            <a:ext cx="2505075" cy="2514600"/>
          </a:xfrm>
          <a:prstGeom prst="rect">
            <a:avLst/>
          </a:prstGeom>
          <a:noFill/>
          <a:ln w="9525">
            <a:noFill/>
            <a:miter lim="800000"/>
            <a:headEnd/>
            <a:tailEnd/>
          </a:ln>
        </p:spPr>
      </p:pic>
      <p:pic>
        <p:nvPicPr>
          <p:cNvPr id="1026" name="Picture 2" descr="http://www.gongoll-shop.de/media/image/thumbnail/cdf712c63e3cf263c169126a71534de9_720x600.jpg"/>
          <p:cNvPicPr>
            <a:picLocks noChangeAspect="1" noChangeArrowheads="1"/>
          </p:cNvPicPr>
          <p:nvPr/>
        </p:nvPicPr>
        <p:blipFill>
          <a:blip r:embed="rId3" cstate="print"/>
          <a:srcRect/>
          <a:stretch>
            <a:fillRect/>
          </a:stretch>
        </p:blipFill>
        <p:spPr bwMode="auto">
          <a:xfrm>
            <a:off x="3227883" y="1700808"/>
            <a:ext cx="2688233" cy="3168352"/>
          </a:xfrm>
          <a:prstGeom prst="rect">
            <a:avLst/>
          </a:prstGeom>
          <a:noFill/>
        </p:spPr>
      </p:pic>
      <p:pic>
        <p:nvPicPr>
          <p:cNvPr id="6" name="Рисунок 5" descr="http://www.megamama.com.ua/images/detailed/15/7135728960250e6988200e98.jpg"/>
          <p:cNvPicPr/>
          <p:nvPr/>
        </p:nvPicPr>
        <p:blipFill>
          <a:blip r:embed="rId4" cstate="print"/>
          <a:srcRect/>
          <a:stretch>
            <a:fillRect/>
          </a:stretch>
        </p:blipFill>
        <p:spPr bwMode="auto">
          <a:xfrm>
            <a:off x="6156176" y="1124744"/>
            <a:ext cx="2736304" cy="3096344"/>
          </a:xfrm>
          <a:prstGeom prst="rect">
            <a:avLst/>
          </a:prstGeom>
          <a:noFill/>
          <a:ln w="9525">
            <a:noFill/>
            <a:miter lim="800000"/>
            <a:headEnd/>
            <a:tailEnd/>
          </a:ln>
        </p:spPr>
      </p:pic>
      <p:pic>
        <p:nvPicPr>
          <p:cNvPr id="1030" name="Picture 6" descr="http://igrushker.ru/files/products/227_0.jpg"/>
          <p:cNvPicPr>
            <a:picLocks noChangeAspect="1" noChangeArrowheads="1"/>
          </p:cNvPicPr>
          <p:nvPr/>
        </p:nvPicPr>
        <p:blipFill>
          <a:blip r:embed="rId5" cstate="print"/>
          <a:srcRect/>
          <a:stretch>
            <a:fillRect/>
          </a:stretch>
        </p:blipFill>
        <p:spPr bwMode="auto">
          <a:xfrm>
            <a:off x="323528" y="4077072"/>
            <a:ext cx="2664296" cy="2474640"/>
          </a:xfrm>
          <a:prstGeom prst="rect">
            <a:avLst/>
          </a:prstGeom>
          <a:noFill/>
        </p:spPr>
      </p:pic>
      <p:pic>
        <p:nvPicPr>
          <p:cNvPr id="1032" name="Picture 8" descr="http://cs403926.userapi.com/v403926878/2702/TCHseYJovC8.jpg"/>
          <p:cNvPicPr>
            <a:picLocks noChangeAspect="1" noChangeArrowheads="1"/>
          </p:cNvPicPr>
          <p:nvPr/>
        </p:nvPicPr>
        <p:blipFill>
          <a:blip r:embed="rId6" cstate="print"/>
          <a:srcRect/>
          <a:stretch>
            <a:fillRect/>
          </a:stretch>
        </p:blipFill>
        <p:spPr bwMode="auto">
          <a:xfrm>
            <a:off x="6516216" y="4581128"/>
            <a:ext cx="1872208" cy="2160241"/>
          </a:xfrm>
          <a:prstGeom prst="rect">
            <a:avLst/>
          </a:prstGeom>
          <a:noFill/>
        </p:spPr>
      </p:pic>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74042"/>
          </a:xfrm>
        </p:spPr>
        <p:txBody>
          <a:bodyPr/>
          <a:lstStyle/>
          <a:p>
            <a:r>
              <a:rPr lang="ru-RU" dirty="0" smtClean="0">
                <a:solidFill>
                  <a:srgbClr val="FF0000"/>
                </a:solidFill>
              </a:rPr>
              <a:t>Игрушки для мальчиков</a:t>
            </a:r>
            <a:endParaRPr lang="ru-RU" dirty="0">
              <a:solidFill>
                <a:srgbClr val="FF0000"/>
              </a:solidFill>
            </a:endParaRPr>
          </a:p>
        </p:txBody>
      </p:sp>
      <p:pic>
        <p:nvPicPr>
          <p:cNvPr id="33794" name="Picture 2" descr="http://www.shop-toys.ru/products_pictures/large_89167-0.jpg"/>
          <p:cNvPicPr>
            <a:picLocks noChangeAspect="1" noChangeArrowheads="1"/>
          </p:cNvPicPr>
          <p:nvPr/>
        </p:nvPicPr>
        <p:blipFill>
          <a:blip r:embed="rId2" cstate="print"/>
          <a:srcRect/>
          <a:stretch>
            <a:fillRect/>
          </a:stretch>
        </p:blipFill>
        <p:spPr bwMode="auto">
          <a:xfrm>
            <a:off x="251520" y="908720"/>
            <a:ext cx="2448272" cy="2448272"/>
          </a:xfrm>
          <a:prstGeom prst="rect">
            <a:avLst/>
          </a:prstGeom>
          <a:noFill/>
        </p:spPr>
      </p:pic>
      <p:pic>
        <p:nvPicPr>
          <p:cNvPr id="33796" name="Picture 4" descr="http://www.tfw2005.com/resources/attach/4/0/5/9/7/PCC-Grimstone-Robot_1290342549.jpg"/>
          <p:cNvPicPr>
            <a:picLocks noChangeAspect="1" noChangeArrowheads="1"/>
          </p:cNvPicPr>
          <p:nvPr/>
        </p:nvPicPr>
        <p:blipFill>
          <a:blip r:embed="rId3" cstate="print"/>
          <a:srcRect/>
          <a:stretch>
            <a:fillRect/>
          </a:stretch>
        </p:blipFill>
        <p:spPr bwMode="auto">
          <a:xfrm>
            <a:off x="3131840" y="3933056"/>
            <a:ext cx="2664296" cy="2499792"/>
          </a:xfrm>
          <a:prstGeom prst="rect">
            <a:avLst/>
          </a:prstGeom>
          <a:noFill/>
        </p:spPr>
      </p:pic>
      <p:pic>
        <p:nvPicPr>
          <p:cNvPr id="33798" name="Picture 6" descr="29675 Mega Bloks / Железный человек со сменной эки"/>
          <p:cNvPicPr>
            <a:picLocks noChangeAspect="1" noChangeArrowheads="1"/>
          </p:cNvPicPr>
          <p:nvPr/>
        </p:nvPicPr>
        <p:blipFill>
          <a:blip r:embed="rId4" cstate="print"/>
          <a:srcRect/>
          <a:stretch>
            <a:fillRect/>
          </a:stretch>
        </p:blipFill>
        <p:spPr bwMode="auto">
          <a:xfrm>
            <a:off x="179512" y="3789040"/>
            <a:ext cx="2664296" cy="2903215"/>
          </a:xfrm>
          <a:prstGeom prst="rect">
            <a:avLst/>
          </a:prstGeom>
          <a:noFill/>
        </p:spPr>
      </p:pic>
      <p:pic>
        <p:nvPicPr>
          <p:cNvPr id="33800" name="Picture 8" descr="http://www.nafanya-express.ru/data/2012/03/27/1238158325/75e189505b1994e3d725a2fb928c2e82.jpg"/>
          <p:cNvPicPr>
            <a:picLocks noChangeAspect="1" noChangeArrowheads="1"/>
          </p:cNvPicPr>
          <p:nvPr/>
        </p:nvPicPr>
        <p:blipFill>
          <a:blip r:embed="rId5" cstate="print"/>
          <a:srcRect/>
          <a:stretch>
            <a:fillRect/>
          </a:stretch>
        </p:blipFill>
        <p:spPr bwMode="auto">
          <a:xfrm>
            <a:off x="6156176" y="692696"/>
            <a:ext cx="2544217" cy="3384376"/>
          </a:xfrm>
          <a:prstGeom prst="rect">
            <a:avLst/>
          </a:prstGeom>
          <a:noFill/>
        </p:spPr>
      </p:pic>
      <p:pic>
        <p:nvPicPr>
          <p:cNvPr id="33802" name="Picture 10" descr="http://www.bigbadtoystore.com/images/products/out/large/HAS17988.jpg"/>
          <p:cNvPicPr>
            <a:picLocks noChangeAspect="1" noChangeArrowheads="1"/>
          </p:cNvPicPr>
          <p:nvPr/>
        </p:nvPicPr>
        <p:blipFill>
          <a:blip r:embed="rId6" cstate="print"/>
          <a:srcRect/>
          <a:stretch>
            <a:fillRect/>
          </a:stretch>
        </p:blipFill>
        <p:spPr bwMode="auto">
          <a:xfrm>
            <a:off x="2915816" y="836712"/>
            <a:ext cx="2808312" cy="2331517"/>
          </a:xfrm>
          <a:prstGeom prst="rect">
            <a:avLst/>
          </a:prstGeom>
          <a:noFill/>
        </p:spPr>
      </p:pic>
      <p:pic>
        <p:nvPicPr>
          <p:cNvPr id="33804" name="Picture 12" descr="http://www.bigbadtoystore.com/images/products/out/large/TBD10020.jpg"/>
          <p:cNvPicPr>
            <a:picLocks noChangeAspect="1" noChangeArrowheads="1"/>
          </p:cNvPicPr>
          <p:nvPr/>
        </p:nvPicPr>
        <p:blipFill>
          <a:blip r:embed="rId7" cstate="print"/>
          <a:srcRect/>
          <a:stretch>
            <a:fillRect/>
          </a:stretch>
        </p:blipFill>
        <p:spPr bwMode="auto">
          <a:xfrm>
            <a:off x="6372200" y="4005064"/>
            <a:ext cx="2594164" cy="2691557"/>
          </a:xfrm>
          <a:prstGeom prst="rect">
            <a:avLst/>
          </a:prstGeom>
          <a:noFill/>
        </p:spPr>
      </p:pic>
    </p:spTree>
  </p:cSld>
  <p:clrMapOvr>
    <a:masterClrMapping/>
  </p:clrMapOvr>
  <p:transition>
    <p:wheel spokes="3"/>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6" name="Picture 6" descr="http://www.meloman.kz/upload/images/43122_412109_11.jpg"/>
          <p:cNvPicPr>
            <a:picLocks noChangeAspect="1" noChangeArrowheads="1"/>
          </p:cNvPicPr>
          <p:nvPr/>
        </p:nvPicPr>
        <p:blipFill>
          <a:blip r:embed="rId2" cstate="print"/>
          <a:srcRect/>
          <a:stretch>
            <a:fillRect/>
          </a:stretch>
        </p:blipFill>
        <p:spPr bwMode="auto">
          <a:xfrm>
            <a:off x="251520" y="332656"/>
            <a:ext cx="4032448" cy="3960440"/>
          </a:xfrm>
          <a:prstGeom prst="rect">
            <a:avLst/>
          </a:prstGeom>
          <a:noFill/>
        </p:spPr>
      </p:pic>
      <p:pic>
        <p:nvPicPr>
          <p:cNvPr id="35850" name="Picture 10" descr="http://plamoya.com/bmz_cache/e/ebd47f4b23ffe6de70e218ab4a375673.image.470x470.jpg"/>
          <p:cNvPicPr>
            <a:picLocks noChangeAspect="1" noChangeArrowheads="1"/>
          </p:cNvPicPr>
          <p:nvPr/>
        </p:nvPicPr>
        <p:blipFill>
          <a:blip r:embed="rId3" cstate="print"/>
          <a:srcRect/>
          <a:stretch>
            <a:fillRect/>
          </a:stretch>
        </p:blipFill>
        <p:spPr bwMode="auto">
          <a:xfrm>
            <a:off x="5148064" y="3717032"/>
            <a:ext cx="3528392" cy="3036591"/>
          </a:xfrm>
          <a:prstGeom prst="rect">
            <a:avLst/>
          </a:prstGeom>
          <a:noFill/>
        </p:spPr>
      </p:pic>
      <p:pic>
        <p:nvPicPr>
          <p:cNvPr id="2" name="Рисунок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24536" y="548680"/>
            <a:ext cx="3851920" cy="2399928"/>
          </a:xfrm>
          <a:prstGeom prst="rect">
            <a:avLst/>
          </a:prstGeom>
        </p:spPr>
      </p:pic>
    </p:spTree>
  </p:cSld>
  <p:clrMapOvr>
    <a:masterClrMapping/>
  </p:clrMapOvr>
  <p:transition>
    <p:plus/>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88640"/>
            <a:ext cx="8229600" cy="792088"/>
          </a:xfrm>
        </p:spPr>
        <p:txBody>
          <a:bodyPr/>
          <a:lstStyle/>
          <a:p>
            <a:r>
              <a:rPr lang="ru-RU" dirty="0" smtClean="0">
                <a:solidFill>
                  <a:srgbClr val="FF0000"/>
                </a:solidFill>
              </a:rPr>
              <a:t>Чем играли мы в детстве!</a:t>
            </a:r>
            <a:endParaRPr lang="ru-RU" dirty="0">
              <a:solidFill>
                <a:srgbClr val="FF0000"/>
              </a:solidFill>
            </a:endParaRPr>
          </a:p>
        </p:txBody>
      </p:sp>
      <p:pic>
        <p:nvPicPr>
          <p:cNvPr id="36872" name="Picture 8" descr="http://lol54.ru/uploads/posts/2009-07/1248750960_ussr_010.jpg"/>
          <p:cNvPicPr>
            <a:picLocks noChangeAspect="1" noChangeArrowheads="1"/>
          </p:cNvPicPr>
          <p:nvPr/>
        </p:nvPicPr>
        <p:blipFill>
          <a:blip r:embed="rId2" cstate="print"/>
          <a:srcRect/>
          <a:stretch>
            <a:fillRect/>
          </a:stretch>
        </p:blipFill>
        <p:spPr bwMode="auto">
          <a:xfrm>
            <a:off x="179512" y="1052736"/>
            <a:ext cx="2880320" cy="1944216"/>
          </a:xfrm>
          <a:prstGeom prst="rect">
            <a:avLst/>
          </a:prstGeom>
          <a:noFill/>
        </p:spPr>
      </p:pic>
      <p:pic>
        <p:nvPicPr>
          <p:cNvPr id="36876" name="Picture 12" descr="http://doseng.org/uploads/posts/2011-01/1294878578_1.jpg"/>
          <p:cNvPicPr>
            <a:picLocks noChangeAspect="1" noChangeArrowheads="1"/>
          </p:cNvPicPr>
          <p:nvPr/>
        </p:nvPicPr>
        <p:blipFill>
          <a:blip r:embed="rId3" cstate="print"/>
          <a:srcRect/>
          <a:stretch>
            <a:fillRect/>
          </a:stretch>
        </p:blipFill>
        <p:spPr bwMode="auto">
          <a:xfrm>
            <a:off x="6372200" y="3429000"/>
            <a:ext cx="2555776" cy="2503959"/>
          </a:xfrm>
          <a:prstGeom prst="rect">
            <a:avLst/>
          </a:prstGeom>
          <a:noFill/>
        </p:spPr>
      </p:pic>
      <p:pic>
        <p:nvPicPr>
          <p:cNvPr id="36878" name="Picture 14" descr="http://friends.kz/uploads/posts/2009-06/1246353778_toys_35.jpg"/>
          <p:cNvPicPr>
            <a:picLocks noChangeAspect="1" noChangeArrowheads="1"/>
          </p:cNvPicPr>
          <p:nvPr/>
        </p:nvPicPr>
        <p:blipFill>
          <a:blip r:embed="rId4" cstate="print"/>
          <a:srcRect/>
          <a:stretch>
            <a:fillRect/>
          </a:stretch>
        </p:blipFill>
        <p:spPr bwMode="auto">
          <a:xfrm>
            <a:off x="3120792" y="4190279"/>
            <a:ext cx="2832249" cy="2126010"/>
          </a:xfrm>
          <a:prstGeom prst="rect">
            <a:avLst/>
          </a:prstGeom>
          <a:noFill/>
        </p:spPr>
      </p:pic>
      <p:pic>
        <p:nvPicPr>
          <p:cNvPr id="3" name="Рисунок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37828" y="925835"/>
            <a:ext cx="3419872" cy="2198018"/>
          </a:xfrm>
          <a:prstGeom prst="rect">
            <a:avLst/>
          </a:prstGeom>
        </p:spPr>
      </p:pic>
      <p:pic>
        <p:nvPicPr>
          <p:cNvPr id="4" name="Рисунок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95536" y="3809479"/>
            <a:ext cx="2323728" cy="2111896"/>
          </a:xfrm>
          <a:prstGeom prst="rect">
            <a:avLst/>
          </a:prstGeom>
        </p:spPr>
      </p:pic>
      <p:pic>
        <p:nvPicPr>
          <p:cNvPr id="5" name="Рисунок 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120792" y="1477250"/>
            <a:ext cx="3023617" cy="2217043"/>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FF0000"/>
                </a:solidFill>
              </a:rPr>
              <a:t>Игра дошкольника</a:t>
            </a:r>
            <a:endParaRPr lang="ru-RU" dirty="0">
              <a:solidFill>
                <a:srgbClr val="FF0000"/>
              </a:solidFill>
            </a:endParaRPr>
          </a:p>
        </p:txBody>
      </p:sp>
      <p:sp>
        <p:nvSpPr>
          <p:cNvPr id="3" name="Содержимое 2"/>
          <p:cNvSpPr>
            <a:spLocks noGrp="1"/>
          </p:cNvSpPr>
          <p:nvPr>
            <p:ph idx="1"/>
          </p:nvPr>
        </p:nvSpPr>
        <p:spPr>
          <a:xfrm>
            <a:off x="467544" y="1340768"/>
            <a:ext cx="8229600" cy="4525963"/>
          </a:xfrm>
        </p:spPr>
        <p:txBody>
          <a:bodyPr/>
          <a:lstStyle/>
          <a:p>
            <a:r>
              <a:rPr lang="ru-RU" sz="2800" dirty="0" smtClean="0">
                <a:solidFill>
                  <a:srgbClr val="FF0000"/>
                </a:solidFill>
              </a:rPr>
              <a:t>Дошкольный возраст </a:t>
            </a:r>
            <a:r>
              <a:rPr lang="ru-RU" sz="2800" dirty="0" smtClean="0">
                <a:solidFill>
                  <a:schemeClr val="accent1">
                    <a:lumMod val="50000"/>
                  </a:schemeClr>
                </a:solidFill>
              </a:rPr>
              <a:t>– </a:t>
            </a:r>
            <a:r>
              <a:rPr lang="ru-RU" sz="2800" dirty="0" smtClean="0">
                <a:solidFill>
                  <a:schemeClr val="accent2"/>
                </a:solidFill>
              </a:rPr>
              <a:t>яркая, неповторимая страница в жизни человека. Ведущим видом деятельности в дошкольном  возрасте является игра. Игры существуют разные. Одни развивают мышление и кругозор, другие – ловкость и силу, третьи – конструкторские навыки детей. Все они нужны и по - своему полезны детям.</a:t>
            </a:r>
          </a:p>
          <a:p>
            <a:endParaRPr lang="ru-RU" dirty="0"/>
          </a:p>
        </p:txBody>
      </p:sp>
      <p:pic>
        <p:nvPicPr>
          <p:cNvPr id="4" name="Picture 6" descr="http://stat20.privet.ru/lr/0b211930d6f089474b0d6ff45e81ac1d"/>
          <p:cNvPicPr>
            <a:picLocks noChangeAspect="1" noChangeArrowheads="1"/>
          </p:cNvPicPr>
          <p:nvPr/>
        </p:nvPicPr>
        <p:blipFill>
          <a:blip r:embed="rId2" cstate="print"/>
          <a:srcRect/>
          <a:stretch>
            <a:fillRect/>
          </a:stretch>
        </p:blipFill>
        <p:spPr bwMode="auto">
          <a:xfrm>
            <a:off x="7740352" y="332656"/>
            <a:ext cx="1152128" cy="1216224"/>
          </a:xfrm>
          <a:prstGeom prst="rect">
            <a:avLst/>
          </a:prstGeom>
          <a:noFill/>
        </p:spPr>
      </p:pic>
      <p:pic>
        <p:nvPicPr>
          <p:cNvPr id="5" name="Picture 2" descr="Сценарий летнего праздника в детском саду"/>
          <p:cNvPicPr>
            <a:picLocks noChangeAspect="1" noChangeArrowheads="1"/>
          </p:cNvPicPr>
          <p:nvPr/>
        </p:nvPicPr>
        <p:blipFill>
          <a:blip r:embed="rId3" cstate="print"/>
          <a:srcRect/>
          <a:stretch>
            <a:fillRect/>
          </a:stretch>
        </p:blipFill>
        <p:spPr bwMode="auto">
          <a:xfrm>
            <a:off x="2123728" y="5301208"/>
            <a:ext cx="5184576" cy="1120528"/>
          </a:xfrm>
          <a:prstGeom prst="rect">
            <a:avLst/>
          </a:prstGeom>
          <a:noFill/>
        </p:spPr>
      </p:pic>
    </p:spTree>
  </p:cSld>
  <p:clrMapOvr>
    <a:masterClrMapping/>
  </p:clrMapOvr>
  <p:transition>
    <p:pull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3200" dirty="0" smtClean="0"/>
              <a:t/>
            </a:r>
            <a:br>
              <a:rPr lang="ru-RU" sz="3200" dirty="0" smtClean="0"/>
            </a:br>
            <a:r>
              <a:rPr lang="ru-RU" sz="3200" dirty="0" smtClean="0">
                <a:solidFill>
                  <a:srgbClr val="FF0000"/>
                </a:solidFill>
              </a:rPr>
              <a:t>Условия для развития игры </a:t>
            </a:r>
            <a:br>
              <a:rPr lang="ru-RU" sz="3200" dirty="0" smtClean="0">
                <a:solidFill>
                  <a:srgbClr val="FF0000"/>
                </a:solidFill>
              </a:rPr>
            </a:br>
            <a:r>
              <a:rPr lang="ru-RU" sz="3200" dirty="0" smtClean="0">
                <a:solidFill>
                  <a:srgbClr val="FF0000"/>
                </a:solidFill>
              </a:rPr>
              <a:t>современных дошкольников</a:t>
            </a:r>
            <a:br>
              <a:rPr lang="ru-RU" sz="3200" dirty="0" smtClean="0">
                <a:solidFill>
                  <a:srgbClr val="FF0000"/>
                </a:solidFill>
              </a:rPr>
            </a:br>
            <a:endParaRPr lang="ru-RU" sz="3200" dirty="0">
              <a:solidFill>
                <a:srgbClr val="FF0000"/>
              </a:solidFill>
            </a:endParaRPr>
          </a:p>
        </p:txBody>
      </p:sp>
      <p:sp>
        <p:nvSpPr>
          <p:cNvPr id="3" name="Содержимое 2"/>
          <p:cNvSpPr>
            <a:spLocks noGrp="1"/>
          </p:cNvSpPr>
          <p:nvPr>
            <p:ph idx="1"/>
          </p:nvPr>
        </p:nvSpPr>
        <p:spPr/>
        <p:txBody>
          <a:bodyPr/>
          <a:lstStyle/>
          <a:p>
            <a:r>
              <a:rPr lang="ru-RU" sz="2000" dirty="0" smtClean="0">
                <a:solidFill>
                  <a:srgbClr val="FF0000"/>
                </a:solidFill>
              </a:rPr>
              <a:t>За последние десятилетия социо - культурные условия жизни </a:t>
            </a:r>
            <a:r>
              <a:rPr lang="ru-RU" sz="2000" dirty="0" smtClean="0">
                <a:solidFill>
                  <a:srgbClr val="002060"/>
                </a:solidFill>
              </a:rPr>
              <a:t>ребенка значительно изменились. В последнее время наблюдается разрыв между поколениями детей и родителей </a:t>
            </a:r>
          </a:p>
          <a:p>
            <a:r>
              <a:rPr lang="ru-RU" sz="2000" dirty="0" smtClean="0">
                <a:solidFill>
                  <a:srgbClr val="FF0000"/>
                </a:solidFill>
              </a:rPr>
              <a:t> Повышенная занятость родителей </a:t>
            </a:r>
            <a:r>
              <a:rPr lang="ru-RU" sz="2000" dirty="0" smtClean="0">
                <a:solidFill>
                  <a:srgbClr val="002060"/>
                </a:solidFill>
              </a:rPr>
              <a:t>снижает их участие в воспитании детей, что приводит к отчуждению детей и взрослых. </a:t>
            </a:r>
          </a:p>
          <a:p>
            <a:r>
              <a:rPr lang="ru-RU" sz="2000" dirty="0" smtClean="0">
                <a:solidFill>
                  <a:srgbClr val="FF0000"/>
                </a:solidFill>
              </a:rPr>
              <a:t> Наблюдается явный дефицит эмоциональных и содержательных отношений с родителями </a:t>
            </a:r>
            <a:r>
              <a:rPr lang="ru-RU" sz="2000" dirty="0" smtClean="0">
                <a:solidFill>
                  <a:srgbClr val="002060"/>
                </a:solidFill>
              </a:rPr>
              <a:t>и положительных контактов со сверстниками </a:t>
            </a:r>
          </a:p>
          <a:p>
            <a:endParaRPr lang="ru-RU" sz="2000" dirty="0"/>
          </a:p>
        </p:txBody>
      </p:sp>
      <p:pic>
        <p:nvPicPr>
          <p:cNvPr id="4" name="Picture 6" descr="http://stat20.privet.ru/lr/0b211930d6f089474b0d6ff45e81ac1d"/>
          <p:cNvPicPr>
            <a:picLocks noChangeAspect="1" noChangeArrowheads="1"/>
          </p:cNvPicPr>
          <p:nvPr/>
        </p:nvPicPr>
        <p:blipFill>
          <a:blip r:embed="rId2" cstate="print"/>
          <a:srcRect/>
          <a:stretch>
            <a:fillRect/>
          </a:stretch>
        </p:blipFill>
        <p:spPr bwMode="auto">
          <a:xfrm>
            <a:off x="7740352" y="332656"/>
            <a:ext cx="1152128" cy="1216224"/>
          </a:xfrm>
          <a:prstGeom prst="rect">
            <a:avLst/>
          </a:prstGeom>
          <a:noFill/>
        </p:spPr>
      </p:pic>
      <p:pic>
        <p:nvPicPr>
          <p:cNvPr id="5" name="Picture 2" descr="Сценарий летнего праздника в детском саду"/>
          <p:cNvPicPr>
            <a:picLocks noChangeAspect="1" noChangeArrowheads="1"/>
          </p:cNvPicPr>
          <p:nvPr/>
        </p:nvPicPr>
        <p:blipFill>
          <a:blip r:embed="rId3" cstate="print"/>
          <a:srcRect/>
          <a:stretch>
            <a:fillRect/>
          </a:stretch>
        </p:blipFill>
        <p:spPr bwMode="auto">
          <a:xfrm>
            <a:off x="1691680" y="5229200"/>
            <a:ext cx="5760640" cy="1264544"/>
          </a:xfrm>
          <a:prstGeom prst="rect">
            <a:avLst/>
          </a:prstGeom>
          <a:noFill/>
        </p:spPr>
      </p:pic>
    </p:spTree>
  </p:cSld>
  <p:clrMapOvr>
    <a:masterClrMapping/>
  </p:clrMapOvr>
  <p:transition>
    <p:randomBa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1340768"/>
            <a:ext cx="8229600" cy="4309939"/>
          </a:xfrm>
        </p:spPr>
        <p:txBody>
          <a:bodyPr/>
          <a:lstStyle/>
          <a:p>
            <a:r>
              <a:rPr lang="ru-RU" sz="1600" dirty="0" smtClean="0">
                <a:solidFill>
                  <a:srgbClr val="FF0000"/>
                </a:solidFill>
              </a:rPr>
              <a:t>С другой стороны появились новые профессии, суть которых закрыта для ребенка </a:t>
            </a:r>
            <a:r>
              <a:rPr lang="ru-RU" sz="1600" dirty="0" smtClean="0">
                <a:solidFill>
                  <a:srgbClr val="002060"/>
                </a:solidFill>
              </a:rPr>
              <a:t>(программист, менеджер, дизайнер, стилист и пр.). Характер поведения взрослого в этих случаях не может быть смоделирован в игре.  Мир взрослых стал еще более закрыт для детского понимания, и еще более сузилась сфера возможного участия детей в труде взрослых.  В связи с этим утрачивается представление  идеального образа взрослости, совместная жизнь с взрослым не дает содержания для игровой деятельности ребенка</a:t>
            </a:r>
          </a:p>
          <a:p>
            <a:pPr>
              <a:buNone/>
            </a:pPr>
            <a:r>
              <a:rPr lang="ru-RU" sz="1600" dirty="0" smtClean="0">
                <a:solidFill>
                  <a:srgbClr val="002060"/>
                </a:solidFill>
              </a:rPr>
              <a:t> </a:t>
            </a:r>
          </a:p>
          <a:p>
            <a:r>
              <a:rPr lang="ru-RU" sz="1600" dirty="0" smtClean="0">
                <a:solidFill>
                  <a:srgbClr val="FF0000"/>
                </a:solidFill>
              </a:rPr>
              <a:t>В современных условиях сокращается также реальная возможность включения дошкольника в совместную деятельность</a:t>
            </a:r>
            <a:r>
              <a:rPr lang="ru-RU" sz="1600" dirty="0" smtClean="0">
                <a:solidFill>
                  <a:srgbClr val="002060"/>
                </a:solidFill>
              </a:rPr>
              <a:t> и общение со старшими детьми. Дети разного возраста разобщены, дворовое и соседское общение становится редкостью , затрудняет естественную трансляцию игровой деятельности от одного поколения детей к другому.</a:t>
            </a:r>
          </a:p>
          <a:p>
            <a:endParaRPr lang="ru-RU" dirty="0"/>
          </a:p>
        </p:txBody>
      </p:sp>
      <p:pic>
        <p:nvPicPr>
          <p:cNvPr id="4" name="Picture 6" descr="http://stat20.privet.ru/lr/0b211930d6f089474b0d6ff45e81ac1d"/>
          <p:cNvPicPr>
            <a:picLocks noChangeAspect="1" noChangeArrowheads="1"/>
          </p:cNvPicPr>
          <p:nvPr/>
        </p:nvPicPr>
        <p:blipFill>
          <a:blip r:embed="rId2" cstate="print"/>
          <a:srcRect/>
          <a:stretch>
            <a:fillRect/>
          </a:stretch>
        </p:blipFill>
        <p:spPr bwMode="auto">
          <a:xfrm>
            <a:off x="323528" y="116632"/>
            <a:ext cx="1152128" cy="1216224"/>
          </a:xfrm>
          <a:prstGeom prst="rect">
            <a:avLst/>
          </a:prstGeom>
          <a:noFill/>
        </p:spPr>
      </p:pic>
      <p:pic>
        <p:nvPicPr>
          <p:cNvPr id="5" name="Picture 2" descr="Сценарий летнего праздника в детском саду"/>
          <p:cNvPicPr>
            <a:picLocks noChangeAspect="1" noChangeArrowheads="1"/>
          </p:cNvPicPr>
          <p:nvPr/>
        </p:nvPicPr>
        <p:blipFill>
          <a:blip r:embed="rId3" cstate="print"/>
          <a:srcRect/>
          <a:stretch>
            <a:fillRect/>
          </a:stretch>
        </p:blipFill>
        <p:spPr bwMode="auto">
          <a:xfrm>
            <a:off x="1691680" y="5373216"/>
            <a:ext cx="5760640" cy="1264544"/>
          </a:xfrm>
          <a:prstGeom prst="rect">
            <a:avLst/>
          </a:prstGeom>
          <a:noFill/>
        </p:spPr>
      </p:pic>
    </p:spTree>
  </p:cSld>
  <p:clrMapOvr>
    <a:masterClrMapping/>
  </p:clrMapOvr>
  <p:transition>
    <p:dissolve/>
  </p:transition>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Arial"/>
      </a:majorFont>
      <a:minorFont>
        <a:latin typeface="Arial"/>
        <a:ea typeface=""/>
        <a:cs typeface="Arial"/>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2030</TotalTime>
  <Words>951</Words>
  <Application>Microsoft Office PowerPoint</Application>
  <PresentationFormat>Экран (4:3)</PresentationFormat>
  <Paragraphs>56</Paragraphs>
  <Slides>21</Slides>
  <Notes>2</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21</vt:i4>
      </vt:variant>
    </vt:vector>
  </HeadingPairs>
  <TitlesOfParts>
    <vt:vector size="26" baseType="lpstr">
      <vt:lpstr>Arial</vt:lpstr>
      <vt:lpstr>Calibri</vt:lpstr>
      <vt:lpstr>Times New Roman</vt:lpstr>
      <vt:lpstr>Verdana</vt:lpstr>
      <vt:lpstr>Diseño predeterminado</vt:lpstr>
      <vt:lpstr>МАДОУ «Детский сад №18»</vt:lpstr>
      <vt:lpstr>В какие игрушки играют наши дети?</vt:lpstr>
      <vt:lpstr>Игрушки  для девочек</vt:lpstr>
      <vt:lpstr>Игрушки для мальчиков</vt:lpstr>
      <vt:lpstr>Презентация PowerPoint</vt:lpstr>
      <vt:lpstr>Чем играли мы в детстве!</vt:lpstr>
      <vt:lpstr>Игра дошкольника</vt:lpstr>
      <vt:lpstr> Условия для развития игры  современных дошкольников </vt:lpstr>
      <vt:lpstr>Презентация PowerPoint</vt:lpstr>
      <vt:lpstr>Презентация PowerPoint</vt:lpstr>
      <vt:lpstr>Презентация PowerPoint</vt:lpstr>
      <vt:lpstr>Особенности игры дошкольников</vt:lpstr>
      <vt:lpstr>Презентация PowerPoint</vt:lpstr>
      <vt:lpstr>Презентация PowerPoint</vt:lpstr>
      <vt:lpstr>Презентация PowerPoint</vt:lpstr>
      <vt:lpstr>Презентация PowerPoint</vt:lpstr>
      <vt:lpstr>Презентация PowerPoint</vt:lpstr>
      <vt:lpstr>Обогащение сюжетов </vt:lpstr>
      <vt:lpstr>      Игровая деятельность детей</vt:lpstr>
      <vt:lpstr>Презентация PowerPoint</vt:lpstr>
      <vt:lpstr>Спасибо за внимание!</vt:lpstr>
    </vt:vector>
  </TitlesOfParts>
  <Company>Toshiba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Mariajose</dc:creator>
  <cp:lastModifiedBy>Сергей</cp:lastModifiedBy>
  <cp:revision>181</cp:revision>
  <dcterms:created xsi:type="dcterms:W3CDTF">2010-05-23T14:28:12Z</dcterms:created>
  <dcterms:modified xsi:type="dcterms:W3CDTF">2021-04-18T15:56:19Z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93004</vt:lpwstr>
  </property>
  <property fmtid="{D5CDD505-2E9C-101B-9397-08002B2CF9AE}" pid="3" name="NXPowerLiteSettings">
    <vt:lpwstr>F7000400038000</vt:lpwstr>
  </property>
  <property fmtid="{D5CDD505-2E9C-101B-9397-08002B2CF9AE}" pid="4" name="NXPowerLiteVersion">
    <vt:lpwstr>D5.0.3</vt:lpwstr>
  </property>
</Properties>
</file>