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8" r:id="rId2"/>
    <p:sldId id="263" r:id="rId3"/>
    <p:sldId id="272" r:id="rId4"/>
    <p:sldId id="257" r:id="rId5"/>
    <p:sldId id="260" r:id="rId6"/>
    <p:sldId id="261" r:id="rId7"/>
    <p:sldId id="273" r:id="rId8"/>
    <p:sldId id="262" r:id="rId9"/>
    <p:sldId id="264" r:id="rId10"/>
    <p:sldId id="265" r:id="rId11"/>
    <p:sldId id="266" r:id="rId12"/>
    <p:sldId id="267" r:id="rId13"/>
    <p:sldId id="274"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bg2"/>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80" autoAdjust="0"/>
  </p:normalViewPr>
  <p:slideViewPr>
    <p:cSldViewPr>
      <p:cViewPr varScale="1">
        <p:scale>
          <a:sx n="74" d="100"/>
          <a:sy n="74" d="100"/>
        </p:scale>
        <p:origin x="-1032" y="-84"/>
      </p:cViewPr>
      <p:guideLst>
        <p:guide orient="horz" pos="2160"/>
        <p:guide pos="2880"/>
      </p:guideLst>
    </p:cSldViewPr>
  </p:slideViewPr>
  <p:outlineViewPr>
    <p:cViewPr>
      <p:scale>
        <a:sx n="33" d="100"/>
        <a:sy n="33" d="100"/>
      </p:scale>
      <p:origin x="264"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3F4C9019-B275-4300-BB54-92B8B85C5E79}"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3F4C9019-B275-4300-BB54-92B8B85C5E79}" type="slidenum">
              <a:rPr lang="ru-RU" smtClean="0"/>
              <a:pPr/>
              <a:t>‹#›</a:t>
            </a:fld>
            <a:endParaRPr lang="ru-RU" dirty="0"/>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3F4C9019-B275-4300-BB54-92B8B85C5E79}" type="slidenum">
              <a:rPr lang="ru-RU" smtClean="0"/>
              <a:pPr/>
              <a:t>‹#›</a:t>
            </a:fld>
            <a:endParaRPr lang="ru-RU" dirty="0"/>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8AE414F-FA10-4F64-80DF-57126173D856}" type="datetimeFigureOut">
              <a:rPr lang="ru-RU" smtClean="0"/>
              <a:pPr/>
              <a:t>08.04.2016</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98AE414F-FA10-4F64-80DF-57126173D856}" type="datetimeFigureOut">
              <a:rPr lang="ru-RU" smtClean="0"/>
              <a:pPr/>
              <a:t>08.04.2016</a:t>
            </a:fld>
            <a:endParaRPr lang="ru-RU" dirty="0"/>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499"/>
            <a:ext cx="457200" cy="365125"/>
          </a:xfrm>
        </p:spPr>
        <p:txBody>
          <a:bodyPr/>
          <a:lstStyle>
            <a:extLst/>
          </a:lstStyle>
          <a:p>
            <a:fld id="{3F4C9019-B275-4300-BB54-92B8B85C5E79}" type="slidenum">
              <a:rPr lang="ru-RU" smtClean="0"/>
              <a:pPr/>
              <a:t>‹#›</a:t>
            </a:fld>
            <a:endParaRPr lang="ru-RU" dirty="0"/>
          </a:p>
        </p:txBody>
      </p:sp>
    </p:spTree>
  </p:cSld>
  <p:clrMapOvr>
    <a:masterClrMapping/>
  </p:clrMapOvr>
  <p:transition spd="slow">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8AE414F-FA10-4F64-80DF-57126173D856}" type="datetimeFigureOut">
              <a:rPr lang="ru-RU" smtClean="0"/>
              <a:pPr/>
              <a:t>08.04.2016</a:t>
            </a:fld>
            <a:endParaRPr lang="ru-RU" dirty="0"/>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F4C9019-B275-4300-BB54-92B8B85C5E79}"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slow">
    <p:wedge/>
  </p:transition>
  <p:timing>
    <p:tnLst>
      <p:par>
        <p:cTn id="1" dur="indefinite" restart="never" nodeType="tmRoot"/>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D:\&#1043;&#1088;&#1080;&#1075;&#1086;&#1088;&#1080;&#1081;\Downloads\Instrumentalnaya_muzika-Kosmicheskaya__(mp3.malovato.net).mp3" TargetMode="External"/><Relationship Id="rId1" Type="http://schemas.openxmlformats.org/officeDocument/2006/relationships/audio" Target="file:///D:\&#1043;&#1088;&#1080;&#1075;&#1086;&#1088;&#1080;&#1081;\Desktop\&#1082;&#1086;&#1089;&#1084;&#1080;&#1095;&#1077;&#1089;&#1082;&#1072;&#1103;%20&#1084;&#1091;&#1079;&#1099;&#1082;&#1072;\Instrumentalnaya_muzika-Kosmicheskaya__(mp3.malovato.net).mp3"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D:\&#1043;&#1088;&#1080;&#1075;&#1086;&#1088;&#1080;&#1081;\Desktop\&#1050;&#1086;&#1089;&#1084;&#1086;&#1089;\&#1079;&#1077;&#1084;&#1083;&#1103;&#1085;&#1077;%20&#1079;&#1077;&#1084;&#1083;&#1103;%20&#1074;%20&#1080;&#1083;&#1083;&#1102;&#1084;&#1080;&#1085;&#1072;&#1090;&#1086;&#1088;&#1077;.mp3" TargetMode="External"/><Relationship Id="rId1" Type="http://schemas.openxmlformats.org/officeDocument/2006/relationships/audio" Target="file:///D:\&#1043;&#1088;&#1080;&#1075;&#1086;&#1088;&#1080;&#1081;\Desktop\&#1079;&#1077;&#1084;&#1083;&#1103;&#1085;&#1077;%20&#1079;&#1077;&#1084;&#1083;&#1103;%20&#1074;%20&#1080;&#1083;&#1083;&#1102;&#1084;&#1080;&#1085;&#1072;&#1090;&#1086;&#1088;&#1077;.mp3" TargetMode="External"/><Relationship Id="rId6" Type="http://schemas.openxmlformats.org/officeDocument/2006/relationships/image" Target="../media/image13.png"/><Relationship Id="rId5" Type="http://schemas.openxmlformats.org/officeDocument/2006/relationships/image" Target="../media/image23.pn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D:\&#1043;&#1088;&#1080;&#1075;&#1086;&#1088;&#1080;&#1081;\Desktop\&#1064;&#1091;&#1084;&#1086;&#1090;&#1077;&#1082;&#1072;\Zvuki_samoleta_-_Dvigatel_(xMusic.me).mp3" TargetMode="External"/><Relationship Id="rId1" Type="http://schemas.openxmlformats.org/officeDocument/2006/relationships/audio" Target="file:///D:\&#1043;&#1088;&#1080;&#1075;&#1086;&#1088;&#1080;&#1081;\Desktop\Zvuki_samoleta_-_Dvigatel_(xMusic.me).mp3" TargetMode="Externa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file:///D:\&#1043;&#1088;&#1080;&#1075;&#1086;&#1088;&#1080;&#1081;\Desktop\&#1082;&#1086;&#1089;&#1084;&#1080;&#1095;&#1077;&#1089;&#1082;&#1072;&#1103;%20&#1084;&#1091;&#1079;&#1099;&#1082;&#1072;\Instrumentalnaya_muzika-Kosmicheskaya__(mp3.malovato.net).mp3"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file:///D:\&#1043;&#1088;&#1080;&#1075;&#1086;&#1088;&#1080;&#1081;\Desktop\&#1050;&#1086;&#1089;&#1084;&#1086;&#1089;\&#1082;&#1086;&#1089;&#1084;&#1080;&#1095;&#1077;&#1089;&#1082;&#1072;&#1103;%20&#1084;&#1091;&#1079;&#1099;&#1082;&#1072;\Proizvedennaya_NASA_kosmicheskaya_zapis-Golos_Zemli__(mp3.malovato.net).mp3" TargetMode="External"/><Relationship Id="rId1" Type="http://schemas.openxmlformats.org/officeDocument/2006/relationships/audio" Target="file:///D:\&#1043;&#1088;&#1080;&#1075;&#1086;&#1088;&#1080;&#1081;\Downloads\Proizvedennaya_NASA_kosmicheskaya_zapis-Golos_Zemli__(mp3.malovato.net).mp3" TargetMode="Externa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audio" Target="file:///D:\&#1043;&#1088;&#1080;&#1075;&#1086;&#1088;&#1080;&#1081;\Desktop\&#1050;&#1086;&#1089;&#1084;&#1086;&#1089;\&#1082;&#1086;&#1089;&#1084;&#1080;&#1095;&#1077;&#1089;&#1082;&#1072;&#1103;%20&#1084;&#1091;&#1079;&#1099;&#1082;&#1072;\VIA_Zodiak-Kosmicheskaya_muzika__(mp3.malovato.net).mp3" TargetMode="Externa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Путешествие в космос.</a:t>
            </a:r>
            <a:br>
              <a:rPr lang="ru-RU" dirty="0" smtClean="0"/>
            </a:br>
            <a:r>
              <a:rPr lang="en-US" dirty="0" smtClean="0"/>
              <a:t>I</a:t>
            </a:r>
            <a:r>
              <a:rPr lang="ru-RU" dirty="0" smtClean="0"/>
              <a:t> часть: планеты солнечной системы</a:t>
            </a:r>
            <a:endParaRPr lang="ru-RU" dirty="0"/>
          </a:p>
        </p:txBody>
      </p:sp>
      <p:pic>
        <p:nvPicPr>
          <p:cNvPr id="5" name="Instrumentalnaya_muzika-Kosmicheskaya__(mp3.malovato.net).mp3">
            <a:hlinkClick r:id="" action="ppaction://media"/>
          </p:cNvPr>
          <p:cNvPicPr>
            <a:picLocks noGrp="1" noRot="1" noChangeAspect="1"/>
          </p:cNvPicPr>
          <p:nvPr>
            <p:ph idx="1"/>
            <a:audioFile r:link="rId1"/>
          </p:nvPr>
        </p:nvPicPr>
        <p:blipFill>
          <a:blip r:embed="rId4" cstate="print"/>
          <a:stretch>
            <a:fillRect/>
          </a:stretch>
        </p:blipFill>
        <p:spPr>
          <a:xfrm>
            <a:off x="4648200" y="3917950"/>
            <a:ext cx="304800" cy="304800"/>
          </a:xfrm>
        </p:spPr>
      </p:pic>
      <p:pic>
        <p:nvPicPr>
          <p:cNvPr id="11266" name="Picture 2" descr="Планеты в Солнечной системе"/>
          <p:cNvPicPr>
            <a:picLocks noChangeAspect="1" noChangeArrowheads="1"/>
          </p:cNvPicPr>
          <p:nvPr/>
        </p:nvPicPr>
        <p:blipFill>
          <a:blip r:embed="rId5" cstate="print"/>
          <a:srcRect/>
          <a:stretch>
            <a:fillRect/>
          </a:stretch>
        </p:blipFill>
        <p:spPr bwMode="auto">
          <a:xfrm>
            <a:off x="428596" y="1285860"/>
            <a:ext cx="8715404" cy="5572140"/>
          </a:xfrm>
          <a:prstGeom prst="rect">
            <a:avLst/>
          </a:prstGeom>
          <a:noFill/>
        </p:spPr>
      </p:pic>
      <p:pic>
        <p:nvPicPr>
          <p:cNvPr id="6" name="Instrumentalnaya_muzika-Kosmicheskaya__(mp3.malovato.net).mp3">
            <a:hlinkClick r:id="" action="ppaction://media"/>
          </p:cNvPr>
          <p:cNvPicPr>
            <a:picLocks noRot="1" noChangeAspect="1"/>
          </p:cNvPicPr>
          <p:nvPr>
            <a:audioFile r:link="rId2"/>
          </p:nvPr>
        </p:nvPicPr>
        <p:blipFill>
          <a:blip r:embed="rId6" cstate="print"/>
          <a:stretch>
            <a:fillRect/>
          </a:stretch>
        </p:blipFill>
        <p:spPr>
          <a:xfrm>
            <a:off x="8072462" y="5857892"/>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6946" fill="hold"/>
                                        <p:tgtEl>
                                          <p:spTgt spid="6"/>
                                        </p:tgtEl>
                                      </p:cBhvr>
                                    </p:cmd>
                                  </p:childTnLst>
                                </p:cTn>
                              </p:par>
                            </p:childTnLst>
                          </p:cTn>
                        </p:par>
                        <p:par>
                          <p:cTn id="7" fill="hold">
                            <p:stCondLst>
                              <p:cond delay="286946"/>
                            </p:stCondLst>
                            <p:childTnLst>
                              <p:par>
                                <p:cTn id="8" presetID="1" presetClass="mediacall" presetSubtype="0" fill="hold" nodeType="afterEffect">
                                  <p:stCondLst>
                                    <p:cond delay="0"/>
                                  </p:stCondLst>
                                  <p:childTnLst>
                                    <p:cmd type="call" cmd="playFrom(0.0)">
                                      <p:cBhvr>
                                        <p:cTn id="9"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numSld="999">
                <p:cTn id="11"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85728"/>
            <a:ext cx="8229600" cy="1143000"/>
          </a:xfrm>
        </p:spPr>
        <p:txBody>
          <a:bodyPr>
            <a:noAutofit/>
          </a:bodyPr>
          <a:lstStyle/>
          <a:p>
            <a:pPr fontAlgn="base"/>
            <a:r>
              <a:rPr lang="ru-RU" sz="1600" b="1" dirty="0" smtClean="0"/>
              <a:t>Сатурн</a:t>
            </a:r>
            <a:br>
              <a:rPr lang="ru-RU" sz="1600" b="1" dirty="0" smtClean="0"/>
            </a:br>
            <a:r>
              <a:rPr lang="ru-RU" sz="1600" dirty="0" smtClean="0"/>
              <a:t>Вторая </a:t>
            </a:r>
            <a:r>
              <a:rPr lang="ru-RU" sz="1600" dirty="0"/>
              <a:t>по размерам планета и шестая по счёту в Солнечной </a:t>
            </a:r>
            <a:r>
              <a:rPr lang="ru-RU" sz="1600" dirty="0" smtClean="0"/>
              <a:t>системе. Сатурн обладает заметной кольцевой системой, состоящей из частичек льда, горных пород, пыли. Вокруг планеты вращается большое количество спутников.</a:t>
            </a:r>
            <a:r>
              <a:rPr lang="ru-RU" sz="1600" dirty="0"/>
              <a:t/>
            </a:r>
            <a:br>
              <a:rPr lang="ru-RU" sz="1600" dirty="0"/>
            </a:br>
            <a:endParaRPr lang="ru-RU" sz="1600" dirty="0"/>
          </a:p>
        </p:txBody>
      </p:sp>
      <p:sp>
        <p:nvSpPr>
          <p:cNvPr id="3" name="Содержимое 2"/>
          <p:cNvSpPr>
            <a:spLocks noGrp="1"/>
          </p:cNvSpPr>
          <p:nvPr>
            <p:ph idx="1"/>
          </p:nvPr>
        </p:nvSpPr>
        <p:spPr>
          <a:xfrm flipH="1">
            <a:off x="8215338" y="4714884"/>
            <a:ext cx="517180" cy="1411279"/>
          </a:xfrm>
        </p:spPr>
        <p:txBody>
          <a:bodyPr/>
          <a:lstStyle/>
          <a:p>
            <a:endParaRPr lang="ru-RU" dirty="0"/>
          </a:p>
        </p:txBody>
      </p:sp>
      <p:pic>
        <p:nvPicPr>
          <p:cNvPr id="20482" name="Picture 2" descr="Сатурн, снимок космического аппарата Кассини в 2007 году"/>
          <p:cNvPicPr>
            <a:picLocks noChangeAspect="1" noChangeArrowheads="1"/>
          </p:cNvPicPr>
          <p:nvPr/>
        </p:nvPicPr>
        <p:blipFill>
          <a:blip r:embed="rId2" cstate="print"/>
          <a:srcRect/>
          <a:stretch>
            <a:fillRect/>
          </a:stretch>
        </p:blipFill>
        <p:spPr bwMode="auto">
          <a:xfrm>
            <a:off x="785786" y="2000240"/>
            <a:ext cx="7715303" cy="3601154"/>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fontAlgn="base"/>
            <a:r>
              <a:rPr lang="ru-RU" sz="1600" b="1" dirty="0"/>
              <a:t>Уран</a:t>
            </a:r>
            <a:br>
              <a:rPr lang="ru-RU" sz="1600" b="1" dirty="0"/>
            </a:br>
            <a:r>
              <a:rPr lang="ru-RU" sz="1600" dirty="0"/>
              <a:t>Седьмая по </a:t>
            </a:r>
            <a:r>
              <a:rPr lang="ru-RU" sz="1600" dirty="0" smtClean="0"/>
              <a:t>счету от Солнца </a:t>
            </a:r>
            <a:r>
              <a:rPr lang="ru-RU" sz="1600" dirty="0"/>
              <a:t>и третья по размеру планета, </a:t>
            </a:r>
            <a:r>
              <a:rPr lang="ru-RU" sz="1600" dirty="0" smtClean="0"/>
              <a:t>  </a:t>
            </a:r>
            <a:r>
              <a:rPr lang="ru-RU" sz="1600" dirty="0"/>
              <a:t>считается самой холодной планетой среди </a:t>
            </a:r>
            <a:r>
              <a:rPr lang="ru-RU" sz="1600" dirty="0" smtClean="0"/>
              <a:t>остальных.</a:t>
            </a:r>
            <a:r>
              <a:rPr lang="ru-RU" sz="1600" dirty="0"/>
              <a:t/>
            </a:r>
            <a:br>
              <a:rPr lang="ru-RU" sz="1600" dirty="0"/>
            </a:br>
            <a:endParaRPr lang="ru-RU" sz="1600" dirty="0"/>
          </a:p>
        </p:txBody>
      </p:sp>
      <p:sp>
        <p:nvSpPr>
          <p:cNvPr id="3" name="Содержимое 2"/>
          <p:cNvSpPr>
            <a:spLocks noGrp="1"/>
          </p:cNvSpPr>
          <p:nvPr>
            <p:ph idx="1"/>
          </p:nvPr>
        </p:nvSpPr>
        <p:spPr>
          <a:xfrm>
            <a:off x="7858148" y="4500570"/>
            <a:ext cx="828652" cy="1625593"/>
          </a:xfrm>
        </p:spPr>
        <p:txBody>
          <a:bodyPr/>
          <a:lstStyle/>
          <a:p>
            <a:endParaRPr lang="ru-RU" dirty="0"/>
          </a:p>
        </p:txBody>
      </p:sp>
      <p:pic>
        <p:nvPicPr>
          <p:cNvPr id="19458" name="Picture 2" descr="Уран - снимок Вояджера-2 в 1986 году"/>
          <p:cNvPicPr>
            <a:picLocks noChangeAspect="1" noChangeArrowheads="1"/>
          </p:cNvPicPr>
          <p:nvPr/>
        </p:nvPicPr>
        <p:blipFill>
          <a:blip r:embed="rId2" cstate="print"/>
          <a:srcRect/>
          <a:stretch>
            <a:fillRect/>
          </a:stretch>
        </p:blipFill>
        <p:spPr bwMode="auto">
          <a:xfrm>
            <a:off x="2285984" y="1928802"/>
            <a:ext cx="5000660" cy="4429156"/>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643966" cy="1357322"/>
          </a:xfrm>
        </p:spPr>
        <p:txBody>
          <a:bodyPr>
            <a:normAutofit fontScale="90000"/>
          </a:bodyPr>
          <a:lstStyle/>
          <a:p>
            <a:pPr fontAlgn="base"/>
            <a:r>
              <a:rPr lang="ru-RU" sz="1800" b="1" dirty="0" smtClean="0"/>
              <a:t/>
            </a:r>
            <a:br>
              <a:rPr lang="ru-RU" sz="1800" b="1" dirty="0" smtClean="0"/>
            </a:br>
            <a:r>
              <a:rPr lang="ru-RU" sz="1800" b="1" dirty="0" smtClean="0"/>
              <a:t/>
            </a:r>
            <a:br>
              <a:rPr lang="ru-RU" sz="1800" b="1" dirty="0" smtClean="0"/>
            </a:br>
            <a:r>
              <a:rPr lang="ru-RU" sz="1800" b="1" dirty="0" smtClean="0"/>
              <a:t>Нептун</a:t>
            </a:r>
            <a:br>
              <a:rPr lang="ru-RU" sz="1800" b="1" dirty="0" smtClean="0"/>
            </a:br>
            <a:r>
              <a:rPr lang="ru-RU" sz="1800" b="1" dirty="0" smtClean="0"/>
              <a:t/>
            </a:r>
            <a:br>
              <a:rPr lang="ru-RU" sz="1800" b="1" dirty="0" smtClean="0"/>
            </a:br>
            <a:r>
              <a:rPr lang="ru-RU" sz="1800" dirty="0" smtClean="0"/>
              <a:t>Размером </a:t>
            </a:r>
            <a:r>
              <a:rPr lang="ru-RU" sz="1800" dirty="0"/>
              <a:t>восьмая планета солнечной системы очень близка к своему ближайшему соседу, </a:t>
            </a:r>
            <a:r>
              <a:rPr lang="ru-RU" sz="1800" dirty="0" smtClean="0"/>
              <a:t>        Урану. Год </a:t>
            </a:r>
            <a:r>
              <a:rPr lang="ru-RU" sz="1800" dirty="0"/>
              <a:t>на планете равняется </a:t>
            </a:r>
            <a:r>
              <a:rPr lang="ru-RU" sz="1800" dirty="0" smtClean="0"/>
              <a:t>приблизительно </a:t>
            </a:r>
            <a:r>
              <a:rPr lang="ru-RU" sz="1800" dirty="0"/>
              <a:t>164 </a:t>
            </a:r>
            <a:r>
              <a:rPr lang="ru-RU" sz="1800" dirty="0" smtClean="0"/>
              <a:t>земным годам. </a:t>
            </a:r>
            <a:r>
              <a:rPr lang="ru-RU" sz="1800" dirty="0"/>
              <a:t>В атмосфере зафиксированы самые сильные ветра в нашей системе, скорость которых достигает 260 </a:t>
            </a:r>
            <a:r>
              <a:rPr lang="ru-RU" sz="1800" dirty="0" smtClean="0"/>
              <a:t>м/с. Нептун -  первая планета, открытая с помощью математических расчетов. Названа планета именем греческого бога  морей.</a:t>
            </a:r>
            <a:r>
              <a:rPr lang="ru-RU" dirty="0"/>
              <a:t/>
            </a:r>
            <a:br>
              <a:rPr lang="ru-RU" dirty="0"/>
            </a:br>
            <a:endParaRPr lang="ru-RU" dirty="0"/>
          </a:p>
        </p:txBody>
      </p:sp>
      <p:sp>
        <p:nvSpPr>
          <p:cNvPr id="3" name="Содержимое 2"/>
          <p:cNvSpPr>
            <a:spLocks noGrp="1"/>
          </p:cNvSpPr>
          <p:nvPr>
            <p:ph idx="1"/>
          </p:nvPr>
        </p:nvSpPr>
        <p:spPr>
          <a:xfrm>
            <a:off x="6786578" y="3857628"/>
            <a:ext cx="1900222" cy="2268535"/>
          </a:xfrm>
        </p:spPr>
        <p:txBody>
          <a:bodyPr/>
          <a:lstStyle/>
          <a:p>
            <a:pPr>
              <a:buNone/>
            </a:pPr>
            <a:r>
              <a:rPr lang="ru-RU" dirty="0" smtClean="0"/>
              <a:t>  </a:t>
            </a:r>
            <a:endParaRPr lang="ru-RU" dirty="0"/>
          </a:p>
        </p:txBody>
      </p:sp>
      <p:pic>
        <p:nvPicPr>
          <p:cNvPr id="18434" name="Picture 2" descr="Нептун, вид с Вояджера-2"/>
          <p:cNvPicPr>
            <a:picLocks noChangeAspect="1" noChangeArrowheads="1"/>
          </p:cNvPicPr>
          <p:nvPr/>
        </p:nvPicPr>
        <p:blipFill>
          <a:blip r:embed="rId2" cstate="print"/>
          <a:srcRect/>
          <a:stretch>
            <a:fillRect/>
          </a:stretch>
        </p:blipFill>
        <p:spPr bwMode="auto">
          <a:xfrm>
            <a:off x="2500298" y="2928934"/>
            <a:ext cx="4143404" cy="3500462"/>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       «Звездочет»</a:t>
            </a:r>
            <a:endParaRPr lang="ru-RU"/>
          </a:p>
        </p:txBody>
      </p:sp>
      <p:sp>
        <p:nvSpPr>
          <p:cNvPr id="3" name="Содержимое 2"/>
          <p:cNvSpPr>
            <a:spLocks noGrp="1"/>
          </p:cNvSpPr>
          <p:nvPr>
            <p:ph idx="1"/>
          </p:nvPr>
        </p:nvSpPr>
        <p:spPr/>
        <p:txBody>
          <a:bodyPr/>
          <a:lstStyle/>
          <a:p>
            <a:endParaRPr lang="ru-RU"/>
          </a:p>
        </p:txBody>
      </p:sp>
    </p:spTree>
  </p:cSld>
  <p:clrMapOvr>
    <a:masterClrMapping/>
  </p:clrMapOvr>
  <p:transition spd="slow">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Земля в иллюминаторе видна…</a:t>
            </a:r>
            <a:endParaRPr lang="ru-RU" dirty="0"/>
          </a:p>
        </p:txBody>
      </p:sp>
      <p:pic>
        <p:nvPicPr>
          <p:cNvPr id="1026" name="Picture 2" descr="D:\Григорий\Desktop\Картинки космос\0009-008-3.jpg"/>
          <p:cNvPicPr>
            <a:picLocks noGrp="1" noChangeAspect="1" noChangeArrowheads="1"/>
          </p:cNvPicPr>
          <p:nvPr>
            <p:ph idx="1"/>
          </p:nvPr>
        </p:nvPicPr>
        <p:blipFill>
          <a:blip r:embed="rId2" cstate="print"/>
          <a:srcRect/>
          <a:stretch>
            <a:fillRect/>
          </a:stretch>
        </p:blipFill>
        <p:spPr bwMode="auto">
          <a:xfrm>
            <a:off x="928662" y="1500174"/>
            <a:ext cx="7786742" cy="5072098"/>
          </a:xfrm>
          <a:prstGeom prst="rect">
            <a:avLst/>
          </a:prstGeom>
          <a:noFill/>
        </p:spPr>
      </p:pic>
    </p:spTree>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_484c4_c269b50d_XXL.jpg"/>
          <p:cNvPicPr>
            <a:picLocks noGrp="1" noChangeAspect="1"/>
          </p:cNvPicPr>
          <p:nvPr>
            <p:ph idx="1"/>
          </p:nvPr>
        </p:nvPicPr>
        <p:blipFill>
          <a:blip r:embed="rId4" cstate="print"/>
          <a:stretch>
            <a:fillRect/>
          </a:stretch>
        </p:blipFill>
        <p:spPr>
          <a:xfrm>
            <a:off x="714348" y="214290"/>
            <a:ext cx="8143932" cy="6357982"/>
          </a:xfrm>
        </p:spPr>
      </p:pic>
      <p:pic>
        <p:nvPicPr>
          <p:cNvPr id="5" name="земляне земля в иллюминаторе.mp3">
            <a:hlinkClick r:id="" action="ppaction://media"/>
          </p:cNvPr>
          <p:cNvPicPr>
            <a:picLocks noRot="1" noChangeAspect="1"/>
          </p:cNvPicPr>
          <p:nvPr>
            <a:audioFile r:link="rId1"/>
          </p:nvPr>
        </p:nvPicPr>
        <p:blipFill>
          <a:blip r:embed="rId5" cstate="print"/>
          <a:stretch>
            <a:fillRect/>
          </a:stretch>
        </p:blipFill>
        <p:spPr>
          <a:xfrm>
            <a:off x="9715536" y="5857892"/>
            <a:ext cx="304800" cy="304800"/>
          </a:xfrm>
          <a:prstGeom prst="rect">
            <a:avLst/>
          </a:prstGeom>
        </p:spPr>
      </p:pic>
      <p:pic>
        <p:nvPicPr>
          <p:cNvPr id="6" name="земляне земля в иллюминаторе.mp3">
            <a:hlinkClick r:id="" action="ppaction://media"/>
          </p:cNvPr>
          <p:cNvPicPr>
            <a:picLocks noRot="1" noChangeAspect="1"/>
          </p:cNvPicPr>
          <p:nvPr>
            <a:audioFile r:link="rId2"/>
          </p:nvPr>
        </p:nvPicPr>
        <p:blipFill>
          <a:blip r:embed="rId6" cstate="print"/>
          <a:stretch>
            <a:fillRect/>
          </a:stretch>
        </p:blipFill>
        <p:spPr>
          <a:xfrm>
            <a:off x="7572396" y="5643578"/>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3602"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33602"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7715272" y="3500438"/>
            <a:ext cx="971528" cy="2625725"/>
          </a:xfrm>
        </p:spPr>
        <p:txBody>
          <a:bodyPr/>
          <a:lstStyle/>
          <a:p>
            <a:endParaRPr lang="ru-RU" dirty="0"/>
          </a:p>
        </p:txBody>
      </p:sp>
      <p:pic>
        <p:nvPicPr>
          <p:cNvPr id="22529" name="Picture 1"/>
          <p:cNvPicPr>
            <a:picLocks noChangeAspect="1" noChangeArrowheads="1"/>
          </p:cNvPicPr>
          <p:nvPr/>
        </p:nvPicPr>
        <p:blipFill>
          <a:blip r:embed="rId2" cstate="print"/>
          <a:srcRect/>
          <a:stretch>
            <a:fillRect/>
          </a:stretch>
        </p:blipFill>
        <p:spPr bwMode="auto">
          <a:xfrm>
            <a:off x="-1857420" y="0"/>
            <a:ext cx="14868570" cy="7315200"/>
          </a:xfrm>
          <a:prstGeom prst="rect">
            <a:avLst/>
          </a:prstGeom>
          <a:noFill/>
          <a:ln w="9525">
            <a:noFill/>
            <a:miter lim="800000"/>
            <a:headEnd/>
            <a:tailEnd/>
          </a:ln>
          <a:effectLst/>
        </p:spPr>
      </p:pic>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00px-Soyuz_TMA-3_launch.jpg"/>
          <p:cNvPicPr>
            <a:picLocks noGrp="1" noChangeAspect="1"/>
          </p:cNvPicPr>
          <p:nvPr>
            <p:ph idx="1"/>
          </p:nvPr>
        </p:nvPicPr>
        <p:blipFill>
          <a:blip r:embed="rId4" cstate="print"/>
          <a:stretch>
            <a:fillRect/>
          </a:stretch>
        </p:blipFill>
        <p:spPr>
          <a:xfrm>
            <a:off x="428596" y="0"/>
            <a:ext cx="8715404" cy="6858000"/>
          </a:xfrm>
        </p:spPr>
      </p:pic>
      <p:pic>
        <p:nvPicPr>
          <p:cNvPr id="5" name="Zvuki_samoleta_-_Dvigatel_(xMusic.me).mp3">
            <a:hlinkClick r:id="" action="ppaction://media"/>
          </p:cNvPr>
          <p:cNvPicPr>
            <a:picLocks noRot="1" noChangeAspect="1"/>
          </p:cNvPicPr>
          <p:nvPr>
            <a:audioFile r:link="rId1"/>
          </p:nvPr>
        </p:nvPicPr>
        <p:blipFill>
          <a:blip r:embed="rId5" cstate="print"/>
          <a:stretch>
            <a:fillRect/>
          </a:stretch>
        </p:blipFill>
        <p:spPr>
          <a:xfrm>
            <a:off x="10358478" y="6000768"/>
            <a:ext cx="304800" cy="304800"/>
          </a:xfrm>
          <a:prstGeom prst="rect">
            <a:avLst/>
          </a:prstGeom>
        </p:spPr>
      </p:pic>
      <p:pic>
        <p:nvPicPr>
          <p:cNvPr id="6" name="Zvuki_samoleta_-_Dvigatel_(xMusic.me).mp3">
            <a:hlinkClick r:id="" action="ppaction://media"/>
          </p:cNvPr>
          <p:cNvPicPr>
            <a:picLocks noRot="1" noChangeAspect="1"/>
          </p:cNvPicPr>
          <p:nvPr>
            <a:audioFile r:link="rId2"/>
          </p:nvPr>
        </p:nvPicPr>
        <p:blipFill>
          <a:blip r:embed="rId6" cstate="print"/>
          <a:stretch>
            <a:fillRect/>
          </a:stretch>
        </p:blipFill>
        <p:spPr>
          <a:xfrm>
            <a:off x="8358214" y="5857892"/>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0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39900"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14290"/>
            <a:ext cx="7943848" cy="1285884"/>
          </a:xfrm>
        </p:spPr>
        <p:txBody>
          <a:bodyPr>
            <a:normAutofit fontScale="90000"/>
          </a:bodyPr>
          <a:lstStyle/>
          <a:p>
            <a:pPr fontAlgn="base"/>
            <a:r>
              <a:rPr lang="ru-RU" sz="1300" b="1" dirty="0"/>
              <a:t/>
            </a:r>
            <a:br>
              <a:rPr lang="ru-RU" sz="1300" b="1" dirty="0"/>
            </a:br>
            <a:r>
              <a:rPr lang="ru-RU" sz="1800" b="1" dirty="0"/>
              <a:t> Меркурий</a:t>
            </a:r>
            <a:br>
              <a:rPr lang="ru-RU" sz="1800" b="1" dirty="0"/>
            </a:br>
            <a:r>
              <a:rPr lang="ru-RU" sz="1800" dirty="0"/>
              <a:t>Самая маленькая планета Солнечной системы </a:t>
            </a:r>
            <a:r>
              <a:rPr lang="ru-RU" sz="1800" dirty="0" smtClean="0"/>
              <a:t>. Орбита </a:t>
            </a:r>
            <a:r>
              <a:rPr lang="ru-RU" sz="1800" dirty="0"/>
              <a:t>Меркурия – одна из самых нестабильных, меняется не только скорость перемещения и его удалённость от Солнца, но и само положение. </a:t>
            </a:r>
            <a:r>
              <a:rPr lang="ru-RU" sz="1800" dirty="0" smtClean="0"/>
              <a:t>Меркурий  обладает  очень разряженной атмосферой и высокой температурой, вследствие наибольшей приближенности планеты к Солнцу.</a:t>
            </a:r>
            <a:r>
              <a:rPr lang="ru-RU" sz="1800" dirty="0"/>
              <a:t/>
            </a:r>
            <a:br>
              <a:rPr lang="ru-RU" sz="1800" dirty="0"/>
            </a:br>
            <a:endParaRPr lang="ru-RU" sz="1800" dirty="0"/>
          </a:p>
        </p:txBody>
      </p:sp>
      <p:sp>
        <p:nvSpPr>
          <p:cNvPr id="5" name="Содержимое 4"/>
          <p:cNvSpPr>
            <a:spLocks noGrp="1"/>
          </p:cNvSpPr>
          <p:nvPr>
            <p:ph idx="1"/>
          </p:nvPr>
        </p:nvSpPr>
        <p:spPr>
          <a:xfrm>
            <a:off x="6143636" y="4000504"/>
            <a:ext cx="2543164" cy="2125659"/>
          </a:xfrm>
        </p:spPr>
        <p:txBody>
          <a:bodyPr/>
          <a:lstStyle/>
          <a:p>
            <a:endParaRPr lang="ru-RU" dirty="0"/>
          </a:p>
        </p:txBody>
      </p:sp>
      <p:pic>
        <p:nvPicPr>
          <p:cNvPr id="12292" name="Picture 4" descr="Меркурий в цвете"/>
          <p:cNvPicPr>
            <a:picLocks noChangeAspect="1" noChangeArrowheads="1"/>
          </p:cNvPicPr>
          <p:nvPr/>
        </p:nvPicPr>
        <p:blipFill>
          <a:blip r:embed="rId3" cstate="print"/>
          <a:srcRect/>
          <a:stretch>
            <a:fillRect/>
          </a:stretch>
        </p:blipFill>
        <p:spPr bwMode="auto">
          <a:xfrm>
            <a:off x="3071802" y="4000505"/>
            <a:ext cx="3571900" cy="2143140"/>
          </a:xfrm>
          <a:prstGeom prst="rect">
            <a:avLst/>
          </a:prstGeom>
          <a:noFill/>
        </p:spPr>
      </p:pic>
      <p:pic>
        <p:nvPicPr>
          <p:cNvPr id="6" name="Instrumentalnaya_muzika-Kosmicheskaya__(mp3.malovato.net).mp3">
            <a:hlinkClick r:id="" action="ppaction://media"/>
          </p:cNvPr>
          <p:cNvPicPr>
            <a:picLocks noRot="1" noChangeAspect="1"/>
          </p:cNvPicPr>
          <p:nvPr>
            <a:audioFile r:link="rId1"/>
          </p:nvPr>
        </p:nvPicPr>
        <p:blipFill>
          <a:blip r:embed="rId4" cstate="print"/>
          <a:stretch>
            <a:fillRect/>
          </a:stretch>
        </p:blipFill>
        <p:spPr>
          <a:xfrm>
            <a:off x="12573056" y="3571876"/>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694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428604"/>
            <a:ext cx="8043890" cy="1928826"/>
          </a:xfrm>
        </p:spPr>
        <p:txBody>
          <a:bodyPr>
            <a:noAutofit/>
          </a:bodyPr>
          <a:lstStyle/>
          <a:p>
            <a:pPr fontAlgn="base"/>
            <a:r>
              <a:rPr lang="ru-RU" sz="1600" b="1" dirty="0"/>
              <a:t>Венера</a:t>
            </a:r>
            <a:br>
              <a:rPr lang="ru-RU" sz="1600" b="1" dirty="0"/>
            </a:br>
            <a:r>
              <a:rPr lang="ru-RU" sz="1600" dirty="0"/>
              <a:t>Вторая от Солнца планета, атмосфера которой почти полностью состоит из углекислого газа. Её часто называют Утренней звездой и Вечерней звездой, потому что она первой из звёзд становится видна после заката, так же как и перед рассветом продолжает быть видимой и тогда, когда все остальные звёзды скрылись из поля </a:t>
            </a:r>
            <a:r>
              <a:rPr lang="ru-RU" sz="1600" dirty="0" smtClean="0"/>
              <a:t>зрения . На Венере господствует очень высокая температура. Названа планета в честь греческой богини любви.  </a:t>
            </a:r>
            <a:r>
              <a:rPr lang="ru-RU" sz="1600" dirty="0"/>
              <a:t/>
            </a:r>
            <a:br>
              <a:rPr lang="ru-RU" sz="1600" dirty="0"/>
            </a:br>
            <a:endParaRPr lang="ru-RU" sz="1600" dirty="0"/>
          </a:p>
        </p:txBody>
      </p:sp>
      <p:sp>
        <p:nvSpPr>
          <p:cNvPr id="3" name="Содержимое 2"/>
          <p:cNvSpPr>
            <a:spLocks noGrp="1"/>
          </p:cNvSpPr>
          <p:nvPr>
            <p:ph idx="1"/>
          </p:nvPr>
        </p:nvSpPr>
        <p:spPr>
          <a:xfrm>
            <a:off x="6143636" y="2928934"/>
            <a:ext cx="2543164" cy="3197229"/>
          </a:xfrm>
        </p:spPr>
        <p:txBody>
          <a:bodyPr/>
          <a:lstStyle/>
          <a:p>
            <a:endParaRPr lang="ru-RU" dirty="0"/>
          </a:p>
        </p:txBody>
      </p:sp>
      <p:pic>
        <p:nvPicPr>
          <p:cNvPr id="25602" name="Picture 2" descr="Самая яркая планета - Венера"/>
          <p:cNvPicPr>
            <a:picLocks noChangeAspect="1" noChangeArrowheads="1"/>
          </p:cNvPicPr>
          <p:nvPr/>
        </p:nvPicPr>
        <p:blipFill>
          <a:blip r:embed="rId2" cstate="print"/>
          <a:srcRect/>
          <a:stretch>
            <a:fillRect/>
          </a:stretch>
        </p:blipFill>
        <p:spPr bwMode="auto">
          <a:xfrm>
            <a:off x="2428860" y="2928934"/>
            <a:ext cx="4382355" cy="3643339"/>
          </a:xfrm>
          <a:prstGeom prst="rect">
            <a:avLst/>
          </a:prstGeom>
          <a:noFill/>
        </p:spPr>
      </p:pic>
    </p:spTree>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8043890" cy="1582726"/>
          </a:xfrm>
        </p:spPr>
        <p:txBody>
          <a:bodyPr>
            <a:noAutofit/>
          </a:bodyPr>
          <a:lstStyle/>
          <a:p>
            <a:pPr fontAlgn="base"/>
            <a:r>
              <a:rPr lang="ru-RU" sz="1600" b="1" dirty="0"/>
              <a:t>Земля</a:t>
            </a:r>
            <a:br>
              <a:rPr lang="ru-RU" sz="1600" b="1" dirty="0"/>
            </a:br>
            <a:r>
              <a:rPr lang="ru-RU" sz="1600" dirty="0"/>
              <a:t>Третья планета от Солнца и единственная в нашей системе, где на поверхности есть жидкая вода, без которой не смогла бы развиться жизнь на планете. По крайней мере, жизнь в том виде, в котором мы её знаем. </a:t>
            </a:r>
            <a:r>
              <a:rPr lang="ru-RU" sz="1600" dirty="0" smtClean="0"/>
              <a:t> В отличие </a:t>
            </a:r>
            <a:r>
              <a:rPr lang="ru-RU" sz="1600" dirty="0"/>
              <a:t>от остальных небесных тел нашей системы, более 70% её поверхности покрыто водой. Остальное пространство занимают </a:t>
            </a:r>
            <a:r>
              <a:rPr lang="ru-RU" sz="1600" dirty="0" smtClean="0"/>
              <a:t>материки. Земля по праву могла бы называться водной планетой.</a:t>
            </a:r>
            <a:r>
              <a:rPr lang="ru-RU" sz="1600" dirty="0"/>
              <a:t/>
            </a:r>
            <a:br>
              <a:rPr lang="ru-RU" sz="1600" dirty="0"/>
            </a:br>
            <a:endParaRPr lang="ru-RU" sz="1600" dirty="0"/>
          </a:p>
        </p:txBody>
      </p:sp>
      <p:pic>
        <p:nvPicPr>
          <p:cNvPr id="24578" name="Picture 2" descr="Земля"/>
          <p:cNvPicPr>
            <a:picLocks noChangeAspect="1" noChangeArrowheads="1"/>
          </p:cNvPicPr>
          <p:nvPr/>
        </p:nvPicPr>
        <p:blipFill>
          <a:blip r:embed="rId4" cstate="print"/>
          <a:srcRect/>
          <a:stretch>
            <a:fillRect/>
          </a:stretch>
        </p:blipFill>
        <p:spPr bwMode="auto">
          <a:xfrm>
            <a:off x="2214546" y="2214554"/>
            <a:ext cx="4714908" cy="4143404"/>
          </a:xfrm>
          <a:prstGeom prst="rect">
            <a:avLst/>
          </a:prstGeom>
          <a:noFill/>
        </p:spPr>
      </p:pic>
      <p:pic>
        <p:nvPicPr>
          <p:cNvPr id="5" name="Proizvedennaya_NASA_kosmicheskaya_zapis-Golos_Zemli__(mp3.malovato.net).mp3">
            <a:hlinkClick r:id="" action="ppaction://media"/>
          </p:cNvPr>
          <p:cNvPicPr>
            <a:picLocks noGrp="1" noRot="1" noChangeAspect="1"/>
          </p:cNvPicPr>
          <p:nvPr>
            <p:ph idx="1"/>
            <a:audioFile r:link="rId1"/>
          </p:nvPr>
        </p:nvPicPr>
        <p:blipFill>
          <a:blip r:embed="rId5" cstate="print"/>
          <a:stretch>
            <a:fillRect/>
          </a:stretch>
        </p:blipFill>
        <p:spPr>
          <a:xfrm>
            <a:off x="9858412" y="5643578"/>
            <a:ext cx="304800" cy="304800"/>
          </a:xfrm>
          <a:prstGeom prst="rect">
            <a:avLst/>
          </a:prstGeom>
        </p:spPr>
      </p:pic>
      <p:pic>
        <p:nvPicPr>
          <p:cNvPr id="6" name="Proizvedennaya_NASA_kosmicheskaya_zapis-Golos_Zemli__(mp3.malovato.net).mp3">
            <a:hlinkClick r:id="" action="ppaction://media"/>
          </p:cNvPr>
          <p:cNvPicPr>
            <a:picLocks noRot="1" noChangeAspect="1"/>
          </p:cNvPicPr>
          <p:nvPr>
            <a:audioFile r:link="rId2"/>
          </p:nvPr>
        </p:nvPicPr>
        <p:blipFill>
          <a:blip r:embed="rId6" cstate="print"/>
          <a:stretch>
            <a:fillRect/>
          </a:stretch>
        </p:blipFill>
        <p:spPr>
          <a:xfrm>
            <a:off x="7786710" y="6072206"/>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2932"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22932"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Скопление космического мусора  вокруг орбиты Земли</a:t>
            </a:r>
            <a:endParaRPr lang="ru-RU" dirty="0"/>
          </a:p>
        </p:txBody>
      </p:sp>
      <p:pic>
        <p:nvPicPr>
          <p:cNvPr id="4" name="Содержимое 3" descr="PHA.jpg"/>
          <p:cNvPicPr>
            <a:picLocks noGrp="1" noChangeAspect="1"/>
          </p:cNvPicPr>
          <p:nvPr>
            <p:ph idx="1"/>
          </p:nvPr>
        </p:nvPicPr>
        <p:blipFill>
          <a:blip r:embed="rId3" cstate="print"/>
          <a:stretch>
            <a:fillRect/>
          </a:stretch>
        </p:blipFill>
        <p:spPr>
          <a:xfrm>
            <a:off x="357158" y="1928802"/>
            <a:ext cx="8786842" cy="4929198"/>
          </a:xfrm>
        </p:spPr>
      </p:pic>
      <p:pic>
        <p:nvPicPr>
          <p:cNvPr id="7" name="VIA_Zodiak-Kosmicheskaya_muzika__(mp3.malovato.net).mp3">
            <a:hlinkClick r:id="" action="ppaction://media"/>
          </p:cNvPr>
          <p:cNvPicPr>
            <a:picLocks noRot="1" noChangeAspect="1"/>
          </p:cNvPicPr>
          <p:nvPr>
            <a:audioFile r:link="rId1"/>
          </p:nvPr>
        </p:nvPicPr>
        <p:blipFill>
          <a:blip r:embed="rId4" cstate="print"/>
          <a:stretch>
            <a:fillRect/>
          </a:stretch>
        </p:blipFill>
        <p:spPr>
          <a:xfrm>
            <a:off x="8072462" y="6000768"/>
            <a:ext cx="304800" cy="304800"/>
          </a:xfrm>
          <a:prstGeom prst="rect">
            <a:avLst/>
          </a:prstGeom>
        </p:spPr>
      </p:pic>
    </p:spTree>
  </p:cSld>
  <p:clrMapOvr>
    <a:masterClrMapping/>
  </p:clrMapOvr>
  <p:transition spd="slow">
    <p:wedge/>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6349"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4638"/>
            <a:ext cx="8043890" cy="1939916"/>
          </a:xfrm>
        </p:spPr>
        <p:txBody>
          <a:bodyPr>
            <a:noAutofit/>
          </a:bodyPr>
          <a:lstStyle/>
          <a:p>
            <a:pPr fontAlgn="base"/>
            <a:r>
              <a:rPr lang="ru-RU" sz="1600" b="1" dirty="0" smtClean="0">
                <a:cs typeface="Times New Roman" pitchFamily="18" charset="0"/>
              </a:rPr>
              <a:t>Марс</a:t>
            </a:r>
            <a:r>
              <a:rPr lang="ru-RU" sz="1600" dirty="0" smtClean="0">
                <a:cs typeface="Times New Roman" pitchFamily="18" charset="0"/>
              </a:rPr>
              <a:t/>
            </a:r>
            <a:br>
              <a:rPr lang="ru-RU" sz="1600" dirty="0" smtClean="0">
                <a:cs typeface="Times New Roman" pitchFamily="18" charset="0"/>
              </a:rPr>
            </a:br>
            <a:r>
              <a:rPr lang="ru-RU" sz="1600" dirty="0" smtClean="0">
                <a:cs typeface="Times New Roman" pitchFamily="18" charset="0"/>
              </a:rPr>
              <a:t>Четвёртая </a:t>
            </a:r>
            <a:r>
              <a:rPr lang="ru-RU" sz="1600" dirty="0">
                <a:cs typeface="Times New Roman" pitchFamily="18" charset="0"/>
              </a:rPr>
              <a:t>планета от Солнца, известная своей разрежённой атмосферой. Начиная с 1960 </a:t>
            </a:r>
            <a:r>
              <a:rPr lang="ru-RU" sz="1600" dirty="0" smtClean="0">
                <a:cs typeface="Times New Roman" pitchFamily="18" charset="0"/>
              </a:rPr>
              <a:t>года </a:t>
            </a:r>
            <a:r>
              <a:rPr lang="ru-RU" sz="1600" dirty="0">
                <a:cs typeface="Times New Roman" pitchFamily="18" charset="0"/>
              </a:rPr>
              <a:t>Марс активно исследуется </a:t>
            </a:r>
            <a:r>
              <a:rPr lang="ru-RU" sz="1600" dirty="0" smtClean="0">
                <a:cs typeface="Times New Roman" pitchFamily="18" charset="0"/>
              </a:rPr>
              <a:t>учеными. Найденная </a:t>
            </a:r>
            <a:r>
              <a:rPr lang="ru-RU" sz="1600" dirty="0">
                <a:cs typeface="Times New Roman" pitchFamily="18" charset="0"/>
              </a:rPr>
              <a:t>на некоторых участках вода позволяет предположить, что примитивная жизнь на Марсе </a:t>
            </a:r>
            <a:r>
              <a:rPr lang="ru-RU" sz="1600" dirty="0" smtClean="0">
                <a:cs typeface="Times New Roman" pitchFamily="18" charset="0"/>
              </a:rPr>
              <a:t>существует. Почва на Марсе богата железом, что придает ей красноватый оттенок. Марс знаменит самыми сильными в системе пыльными бурями, которые способны на несколько месяцев обволакивать планету  в облако красной пыли. Названа планета в честь греческого бога войны</a:t>
            </a:r>
            <a:r>
              <a:rPr lang="ru-RU" sz="1400" dirty="0" smtClean="0">
                <a:cs typeface="Times New Roman" pitchFamily="18" charset="0"/>
              </a:rPr>
              <a:t>.</a:t>
            </a:r>
            <a:r>
              <a:rPr lang="ru-RU" sz="1400" dirty="0"/>
              <a:t/>
            </a:r>
            <a:br>
              <a:rPr lang="ru-RU" sz="1400" dirty="0"/>
            </a:br>
            <a:r>
              <a:rPr lang="ru-RU" sz="1600" dirty="0"/>
              <a:t/>
            </a:r>
            <a:br>
              <a:rPr lang="ru-RU" sz="1600" dirty="0"/>
            </a:br>
            <a:endParaRPr lang="ru-RU" sz="1600" dirty="0"/>
          </a:p>
        </p:txBody>
      </p:sp>
      <p:sp>
        <p:nvSpPr>
          <p:cNvPr id="3" name="Содержимое 2"/>
          <p:cNvSpPr>
            <a:spLocks noGrp="1"/>
          </p:cNvSpPr>
          <p:nvPr>
            <p:ph idx="1"/>
          </p:nvPr>
        </p:nvSpPr>
        <p:spPr>
          <a:xfrm>
            <a:off x="7858148" y="3000372"/>
            <a:ext cx="828652" cy="3125791"/>
          </a:xfrm>
        </p:spPr>
        <p:txBody>
          <a:bodyPr/>
          <a:lstStyle/>
          <a:p>
            <a:endParaRPr lang="ru-RU" dirty="0"/>
          </a:p>
        </p:txBody>
      </p:sp>
      <p:pic>
        <p:nvPicPr>
          <p:cNvPr id="23554" name="Picture 2" descr="Марс, снимок космического телескопа Хаббл в 2003 году"/>
          <p:cNvPicPr>
            <a:picLocks noChangeAspect="1" noChangeArrowheads="1"/>
          </p:cNvPicPr>
          <p:nvPr/>
        </p:nvPicPr>
        <p:blipFill>
          <a:blip r:embed="rId2" cstate="print"/>
          <a:srcRect/>
          <a:stretch>
            <a:fillRect/>
          </a:stretch>
        </p:blipFill>
        <p:spPr bwMode="auto">
          <a:xfrm>
            <a:off x="2928926" y="3214686"/>
            <a:ext cx="3500462" cy="3357586"/>
          </a:xfrm>
          <a:prstGeom prst="rect">
            <a:avLst/>
          </a:prstGeom>
          <a:noFill/>
        </p:spPr>
      </p:pic>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8229600" cy="1143000"/>
          </a:xfrm>
        </p:spPr>
        <p:txBody>
          <a:bodyPr>
            <a:noAutofit/>
          </a:bodyPr>
          <a:lstStyle/>
          <a:p>
            <a:pPr fontAlgn="base"/>
            <a:r>
              <a:rPr lang="ru-RU" sz="1600" b="1" dirty="0">
                <a:cs typeface="Times New Roman" pitchFamily="18" charset="0"/>
              </a:rPr>
              <a:t>Юпитер</a:t>
            </a:r>
            <a:br>
              <a:rPr lang="ru-RU" sz="1600" b="1" dirty="0">
                <a:cs typeface="Times New Roman" pitchFamily="18" charset="0"/>
              </a:rPr>
            </a:br>
            <a:r>
              <a:rPr lang="ru-RU" sz="1600" dirty="0">
                <a:cs typeface="Times New Roman" pitchFamily="18" charset="0"/>
              </a:rPr>
              <a:t>Пятая </a:t>
            </a:r>
            <a:r>
              <a:rPr lang="ru-RU" sz="1600" dirty="0" smtClean="0">
                <a:cs typeface="Times New Roman" pitchFamily="18" charset="0"/>
              </a:rPr>
              <a:t>по  </a:t>
            </a:r>
            <a:r>
              <a:rPr lang="ru-RU" sz="1600" dirty="0">
                <a:cs typeface="Times New Roman" pitchFamily="18" charset="0"/>
              </a:rPr>
              <a:t>счёту </a:t>
            </a:r>
            <a:r>
              <a:rPr lang="ru-RU" sz="1600" dirty="0" smtClean="0">
                <a:cs typeface="Times New Roman" pitchFamily="18" charset="0"/>
              </a:rPr>
              <a:t>от  Солнца  и  </a:t>
            </a:r>
            <a:r>
              <a:rPr lang="ru-RU" sz="1600" dirty="0">
                <a:cs typeface="Times New Roman" pitchFamily="18" charset="0"/>
              </a:rPr>
              <a:t>крупнейшая планета нашей </a:t>
            </a:r>
            <a:r>
              <a:rPr lang="ru-RU" sz="1600" dirty="0" smtClean="0">
                <a:cs typeface="Times New Roman" pitchFamily="18" charset="0"/>
              </a:rPr>
              <a:t>системы. Юпитер -  газовый гигант,  его атмосфера похожа  на состав Солнца. Названа в честь главного бога греков – бога неба, грома и молний.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5" name="Содержимое 4"/>
          <p:cNvSpPr>
            <a:spLocks noGrp="1"/>
          </p:cNvSpPr>
          <p:nvPr>
            <p:ph idx="1"/>
          </p:nvPr>
        </p:nvSpPr>
        <p:spPr>
          <a:xfrm>
            <a:off x="7286644" y="3214686"/>
            <a:ext cx="1400156" cy="2911477"/>
          </a:xfrm>
        </p:spPr>
        <p:txBody>
          <a:bodyPr/>
          <a:lstStyle/>
          <a:p>
            <a:endParaRPr lang="ru-RU" dirty="0"/>
          </a:p>
        </p:txBody>
      </p:sp>
      <p:pic>
        <p:nvPicPr>
          <p:cNvPr id="21507" name="Picture 3" descr="Юпитер, снимок зонда Вояджер-1"/>
          <p:cNvPicPr>
            <a:picLocks noChangeAspect="1" noChangeArrowheads="1"/>
          </p:cNvPicPr>
          <p:nvPr/>
        </p:nvPicPr>
        <p:blipFill>
          <a:blip r:embed="rId2" cstate="print"/>
          <a:srcRect/>
          <a:stretch>
            <a:fillRect/>
          </a:stretch>
        </p:blipFill>
        <p:spPr bwMode="auto">
          <a:xfrm>
            <a:off x="428596" y="1571612"/>
            <a:ext cx="8286808" cy="5286388"/>
          </a:xfrm>
          <a:prstGeom prst="rect">
            <a:avLst/>
          </a:prstGeom>
          <a:noFill/>
        </p:spPr>
      </p:pic>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755</TotalTime>
  <Words>27</Words>
  <Application>Microsoft Office PowerPoint</Application>
  <PresentationFormat>Экран (4:3)</PresentationFormat>
  <Paragraphs>13</Paragraphs>
  <Slides>15</Slides>
  <Notes>0</Notes>
  <HiddenSlides>0</HiddenSlides>
  <MMClips>10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Метро</vt:lpstr>
      <vt:lpstr>Путешествие в космос. I часть: планеты солнечной системы</vt:lpstr>
      <vt:lpstr>Слайд 2</vt:lpstr>
      <vt:lpstr>Слайд 3</vt:lpstr>
      <vt:lpstr>  Меркурий Самая маленькая планета Солнечной системы . Орбита Меркурия – одна из самых нестабильных, меняется не только скорость перемещения и его удалённость от Солнца, но и само положение. Меркурий  обладает  очень разряженной атмосферой и высокой температурой, вследствие наибольшей приближенности планеты к Солнцу. </vt:lpstr>
      <vt:lpstr>Венера Вторая от Солнца планета, атмосфера которой почти полностью состоит из углекислого газа. Её часто называют Утренней звездой и Вечерней звездой, потому что она первой из звёзд становится видна после заката, так же как и перед рассветом продолжает быть видимой и тогда, когда все остальные звёзды скрылись из поля зрения . На Венере господствует очень высокая температура. Названа планета в честь греческой богини любви.   </vt:lpstr>
      <vt:lpstr>Земля Третья планета от Солнца и единственная в нашей системе, где на поверхности есть жидкая вода, без которой не смогла бы развиться жизнь на планете. По крайней мере, жизнь в том виде, в котором мы её знаем.  В отличие от остальных небесных тел нашей системы, более 70% её поверхности покрыто водой. Остальное пространство занимают материки. Земля по праву могла бы называться водной планетой. </vt:lpstr>
      <vt:lpstr>   Скопление космического мусора  вокруг орбиты Земли</vt:lpstr>
      <vt:lpstr>Марс Четвёртая планета от Солнца, известная своей разрежённой атмосферой. Начиная с 1960 года Марс активно исследуется учеными. Найденная на некоторых участках вода позволяет предположить, что примитивная жизнь на Марсе существует. Почва на Марсе богата железом, что придает ей красноватый оттенок. Марс знаменит самыми сильными в системе пыльными бурями, которые способны на несколько месяцев обволакивать планету  в облако красной пыли. Названа планета в честь греческого бога войны.  </vt:lpstr>
      <vt:lpstr>Юпитер Пятая по  счёту от  Солнца  и  крупнейшая планета нашей системы. Юпитер -  газовый гигант,  его атмосфера похожа  на состав Солнца. Названа в честь главного бога греков – бога неба, грома и молний.  </vt:lpstr>
      <vt:lpstr>Сатурн Вторая по размерам планета и шестая по счёту в Солнечной системе. Сатурн обладает заметной кольцевой системой, состоящей из частичек льда, горных пород, пыли. Вокруг планеты вращается большое количество спутников. </vt:lpstr>
      <vt:lpstr>Уран Седьмая по счету от Солнца и третья по размеру планета,   считается самой холодной планетой среди остальных. </vt:lpstr>
      <vt:lpstr>  Нептун  Размером восьмая планета солнечной системы очень близка к своему ближайшему соседу,         Урану. Год на планете равняется приблизительно 164 земным годам. В атмосфере зафиксированы самые сильные ветра в нашей системе, скорость которых достигает 260 м/с. Нептун -  первая планета, открытая с помощью математических расчетов. Названа планета именем греческого бога  морей. </vt:lpstr>
      <vt:lpstr>       «Звездочет»</vt:lpstr>
      <vt:lpstr>Земля в иллюминаторе видна…</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Григорий</dc:creator>
  <cp:lastModifiedBy>Григорий</cp:lastModifiedBy>
  <cp:revision>73</cp:revision>
  <dcterms:created xsi:type="dcterms:W3CDTF">2015-04-02T12:25:39Z</dcterms:created>
  <dcterms:modified xsi:type="dcterms:W3CDTF">2016-04-08T08:20:53Z</dcterms:modified>
</cp:coreProperties>
</file>