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2" r:id="rId6"/>
    <p:sldId id="260" r:id="rId7"/>
    <p:sldId id="263" r:id="rId8"/>
    <p:sldId id="264" r:id="rId9"/>
    <p:sldId id="261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109" d="100"/>
          <a:sy n="109" d="100"/>
        </p:scale>
        <p:origin x="16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4BC94F-E2ED-4A8E-A47D-0BA40F108D09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EDFDBA-9652-452C-AA30-1A32BCCCF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 userDrawn="1"/>
        </p:nvGrpSpPr>
        <p:grpSpPr>
          <a:xfrm>
            <a:off x="0" y="0"/>
            <a:ext cx="1060616" cy="6858000"/>
            <a:chOff x="0" y="0"/>
            <a:chExt cx="1060616" cy="6858000"/>
          </a:xfrm>
          <a:effectLst/>
        </p:grpSpPr>
        <p:sp>
          <p:nvSpPr>
            <p:cNvPr id="10" name="Прямоугольник 9"/>
            <p:cNvSpPr/>
            <p:nvPr userDrawn="1"/>
          </p:nvSpPr>
          <p:spPr>
            <a:xfrm>
              <a:off x="0" y="0"/>
              <a:ext cx="1000100" cy="685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Рисунок 8" descr="0_78010_a8a74fc9_M.png"/>
            <p:cNvPicPr>
              <a:picLocks noChangeAspect="1"/>
            </p:cNvPicPr>
            <p:nvPr userDrawn="1"/>
          </p:nvPicPr>
          <p:blipFill>
            <a:blip r:embed="rId13" cstate="print"/>
            <a:stretch>
              <a:fillRect/>
            </a:stretch>
          </p:blipFill>
          <p:spPr>
            <a:xfrm>
              <a:off x="0" y="0"/>
              <a:ext cx="1060616" cy="1828649"/>
            </a:xfrm>
            <a:prstGeom prst="rect">
              <a:avLst/>
            </a:prstGeom>
          </p:spPr>
        </p:pic>
        <p:pic>
          <p:nvPicPr>
            <p:cNvPr id="11" name="Рисунок 10" descr="0_78010_a8a74fc9_M.png"/>
            <p:cNvPicPr>
              <a:picLocks noChangeAspect="1"/>
            </p:cNvPicPr>
            <p:nvPr userDrawn="1"/>
          </p:nvPicPr>
          <p:blipFill>
            <a:blip r:embed="rId13" cstate="print"/>
            <a:stretch>
              <a:fillRect/>
            </a:stretch>
          </p:blipFill>
          <p:spPr>
            <a:xfrm flipV="1">
              <a:off x="0" y="1785926"/>
              <a:ext cx="1060616" cy="1828649"/>
            </a:xfrm>
            <a:prstGeom prst="rect">
              <a:avLst/>
            </a:prstGeom>
          </p:spPr>
        </p:pic>
        <p:pic>
          <p:nvPicPr>
            <p:cNvPr id="12" name="Рисунок 11" descr="0_78010_a8a74fc9_M.png"/>
            <p:cNvPicPr>
              <a:picLocks noChangeAspect="1"/>
            </p:cNvPicPr>
            <p:nvPr userDrawn="1"/>
          </p:nvPicPr>
          <p:blipFill>
            <a:blip r:embed="rId13" cstate="print"/>
            <a:stretch>
              <a:fillRect/>
            </a:stretch>
          </p:blipFill>
          <p:spPr>
            <a:xfrm>
              <a:off x="0" y="3571876"/>
              <a:ext cx="1060616" cy="1828649"/>
            </a:xfrm>
            <a:prstGeom prst="rect">
              <a:avLst/>
            </a:prstGeom>
          </p:spPr>
        </p:pic>
        <p:pic>
          <p:nvPicPr>
            <p:cNvPr id="13" name="Рисунок 12" descr="0_78010_a8a74fc9_M.png"/>
            <p:cNvPicPr>
              <a:picLocks noChangeAspect="1"/>
            </p:cNvPicPr>
            <p:nvPr userDrawn="1"/>
          </p:nvPicPr>
          <p:blipFill>
            <a:blip r:embed="rId13" cstate="print"/>
            <a:srcRect t="17963"/>
            <a:stretch>
              <a:fillRect/>
            </a:stretch>
          </p:blipFill>
          <p:spPr>
            <a:xfrm flipV="1">
              <a:off x="0" y="5357826"/>
              <a:ext cx="1060616" cy="1500174"/>
            </a:xfrm>
            <a:prstGeom prst="rect">
              <a:avLst/>
            </a:prstGeom>
          </p:spPr>
        </p:pic>
      </p:grpSp>
      <p:cxnSp>
        <p:nvCxnSpPr>
          <p:cNvPr id="18" name="Прямая соединительная линия 17"/>
          <p:cNvCxnSpPr/>
          <p:nvPr userDrawn="1"/>
        </p:nvCxnSpPr>
        <p:spPr>
          <a:xfrm rot="5400000">
            <a:off x="-2428900" y="3429000"/>
            <a:ext cx="6858000" cy="0"/>
          </a:xfrm>
          <a:prstGeom prst="line">
            <a:avLst/>
          </a:prstGeom>
          <a:ln w="127000" cap="sq" cmpd="thickThin">
            <a:solidFill>
              <a:srgbClr val="00B0F0"/>
            </a:solidFill>
            <a:miter lim="800000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ap="sq" cmpd="thickThin">
            <a:solidFill>
              <a:srgbClr val="00B0F0"/>
            </a:solidFill>
            <a:miter lim="800000"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0" y="6572272"/>
            <a:ext cx="12858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0_6a837_8225efc1_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28662" y="0"/>
            <a:ext cx="8215338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142976" y="571480"/>
            <a:ext cx="7715304" cy="6186309"/>
            <a:chOff x="1180757" y="222473"/>
            <a:chExt cx="7035195" cy="66644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80757" y="222473"/>
              <a:ext cx="7035195" cy="66644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Квест</a:t>
              </a: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70C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в художественно-эстетическом и физическом развитии дошкольников»</a:t>
              </a: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endPara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sz="28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Monotype Corsiva" pitchFamily="66" charset="0"/>
                </a:rPr>
                <a:t>Выполнила музыкальный руководитель</a:t>
              </a:r>
            </a:p>
            <a:p>
              <a:pPr algn="ctr">
                <a:defRPr/>
              </a:pPr>
              <a:r>
                <a:rPr lang="ru-RU" sz="28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Monotype Corsiva" pitchFamily="66" charset="0"/>
                </a:rPr>
                <a:t> МОУ «Детский сад №301</a:t>
              </a:r>
              <a:r>
                <a:rPr lang="ru-RU" sz="2800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Monotype Corsiva" pitchFamily="66" charset="0"/>
                </a:rPr>
                <a:t> </a:t>
              </a:r>
              <a:endPara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sz="28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Monotype Corsiva" pitchFamily="66" charset="0"/>
                </a:rPr>
                <a:t>Красноармейского района Волгограда» </a:t>
              </a:r>
            </a:p>
            <a:p>
              <a:pPr algn="ctr">
                <a:defRPr/>
              </a:pPr>
              <a:r>
                <a:rPr lang="ru-RU" sz="36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Monotype Corsiva" pitchFamily="66" charset="0"/>
                </a:rPr>
                <a:t>Вилкова Н.В.</a:t>
              </a:r>
              <a:endParaRPr lang="ru-RU" sz="3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19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0"/>
            <a:ext cx="750099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дошкольного возраста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является  привлекательной  для  ребёнка,  позволяет активизировать  его  внимание  и  развивать  познавательный  интерес  в  ходе выполнения заданий.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Формирует у детей ощущение личной заинтересованности при выполнении задания.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Обогащает детей сходными впечатлениями для совместного обсуждения.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Формирует  у  детей  унифицированную  базу  знаний  и  представлений,  к которой можно обращаться во время работы в группе.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Позволяет воспитателю выделять для ознакомления те объекты, которые он считает наиболее значимыми с точки зрения решения образовательных задач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и учитывать при этом интересы детей в полном объёме.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17693"/>
            <a:ext cx="764386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ходе  выполнения групповых заданий дети учатся слушать собеседника, не перебивая. Дети  учатся  оценивать  свою  работу,  работу  товарища,  помогать друг  другу.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помогают  реализовать  принцип  сотрудничества.</a:t>
            </a:r>
          </a:p>
          <a:p>
            <a:pPr marL="342900" indent="-342900">
              <a:buAutoNum type="arabicPeriod" startAt="7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  форма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предусматривает  особый,  многосторонний  тип коммуникации  между  педагогом  и  детьми,  а  также  между  самими  детьми. </a:t>
            </a:r>
          </a:p>
          <a:p>
            <a:pPr marL="342900" indent="-342900">
              <a:buAutoNum type="arabicPeriod" startAt="7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ходе  реализации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можно  естественным  образом  осуществлять интеграцию образовательных областей, комбинировать разные виды детской деятельности  и  формы  работы  с  детьми,  решать  образовательные  задачи  в  самостоятельной и совместной деятельности детей и взрослого.</a:t>
            </a:r>
          </a:p>
          <a:p>
            <a:pPr marL="342900" indent="-342900">
              <a:buAutoNum type="arabicPeriod" startAt="7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создаёт  условия  для  поддержки  и  развития  детских  интересов  и способностей,  но  и  нацелена  на  развитие  индивидуальности  ребёнка,  его самостоятельности,  инициативности,  поисковой  активности. </a:t>
            </a:r>
          </a:p>
          <a:p>
            <a:pPr marL="342900" indent="-342900">
              <a:buFontTx/>
              <a:buAutoNum type="arabicPeriod" startAt="7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уникальный продукт возможность  введения  в  игру  разнообразных  заданий  позволяет решать бесчисленное множество интеллектуальных и творческих задач.  Создаются  комфортные  условия  обучения,  при  которых  каждый  ребёнок чувствует свою успешность.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071538" y="1916832"/>
            <a:ext cx="7786742" cy="4353957"/>
            <a:chOff x="539750" y="1344094"/>
            <a:chExt cx="7993063" cy="5189402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486216"/>
              <a:chOff x="539552" y="-815361"/>
              <a:chExt cx="7992888" cy="5608007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-815361"/>
                <a:ext cx="7992888" cy="550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89626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285852" y="571480"/>
            <a:ext cx="757242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Комарова  Т.С.,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Зацепина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М.Б.  «Интеграция  в  системе  воспитательно-образовательной  работы  детского  сада»,  Мозаика-Синтез  Москва,  2014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Колесникова  И.В.  «Проведение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игры-квеста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«В  поисках  сокровищ»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«Справочник старшего воспитателя дошкольного учреждения» №2 2015, 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интернет источников: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http://dohcolonoc.ru/stati/10477-kvest-igra.html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http://cyberleninka.ru/article/n/igra-kvest-kak-formaobrazovatelnoy-deyatelnosti-so-starshimi-doshkolnikami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http://super-positive.ru/kvest-dlya-detey-na-ulitce/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3"/>
            <a:ext cx="807246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(англ.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 -  приключенческая игра (англ.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adventure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— один из основных жанров компьютерных игр, представляющий собой интерактивную историю с главным героем, управляемым игроком.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игры, в которых игроку необходимо искать различные предметы, находить им применение, разговаривать с различными персонажами в игре, решать головоломки и т.д.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командная игра. Идея игры проста – команды, перемещаясь по точкам, выполняют различные задания, но изюминка такой организации игровой деятельности состоит в том, что, выполнив одно задание, дети получают подсказку к выполнению следующего. </a:t>
            </a:r>
          </a:p>
          <a:p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071546"/>
            <a:ext cx="75724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эффективным средством повышения двигательной активности и мотивационной готовности к познанию и исследованию. 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построен на коммуникационном взаимодействии между игроками.  Общаясь с другими игроками  достигаются индивидуальные цели, что стимулирует общение и служит хорошим способом сплотить играющих.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85852" y="-184666"/>
            <a:ext cx="7572428" cy="78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организации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езопасность - все игры и задания должны быть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безопасными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Соответствие возрасту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 индивидуальным особенностям участников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достоинства ребёнка;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Чёткая постановка цели, распределение ролей;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смена деятельности;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Связность, последовательность  и логичность заданий;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окраска игры (декорации, музыкальное сопровождение, карты, схемы, костюмы);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Продуманность организации игры;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направляет игру, наталкивает детей на правильные выводы;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суждений детей;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каждой подгруппы собираются в общий результат (схема,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карта, рисунок, предложение).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ru-RU" sz="240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714356"/>
            <a:ext cx="72866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Квесты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числу участников: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Одиночные,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Групповые.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продолжительности: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Кратковременные.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Долговременные.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содержанию: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Сюжетные.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Несюжетные.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76672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структуре сюжетов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285860"/>
            <a:ext cx="78581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основное содержание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построено по цепочке. Разгадаешь одно задание – получишь следующее, и так пока не дойдешь до финиша.</a:t>
            </a:r>
          </a:p>
          <a:p>
            <a:r>
              <a:rPr lang="ru-RU" sz="2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Штурмовой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каждый игрок решает свою цепочку загадок, чтобы в конце собрать их воедино</a:t>
            </a:r>
          </a:p>
          <a:p>
            <a:r>
              <a:rPr lang="ru-RU" sz="28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Кольцевой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отправляется по кольцевой траектории: выполняя определенные задания он вновь и вновь возвращается в пункт «А»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проведения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Соревнования.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Проекты, исследования,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эксперименты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928802"/>
            <a:ext cx="77153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</a:t>
            </a:r>
            <a:r>
              <a:rPr lang="ru-RU" sz="28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Поиск «сокровищ».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Расследование происшествий (хорошо для экспериментальной деятельности).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Помощь героям.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Путешествие.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Приключения по мотивам художественных произведений (по аналогии с настольными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играми-ходилками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357166"/>
            <a:ext cx="778674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организации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цели и задачи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Выбрать место проведения игры.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Составить паспорт прохождения этапов или карту маршрута.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Сформировать  состав  участников  (педагоги,  дети,  родители),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расчитать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количество организаторов и помощников.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Разработать  легенду  игры,  её  формат  и  правила,  написать  сценарий    (конспект).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 Подготовить задания, реквизит для игры.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928794" y="357166"/>
            <a:ext cx="5786478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Проведение игры 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1285852" y="1500174"/>
            <a:ext cx="1857388" cy="1000132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игровой ситуации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сохраненные данные 6"/>
          <p:cNvSpPr/>
          <p:nvPr/>
        </p:nvSpPr>
        <p:spPr>
          <a:xfrm flipH="1">
            <a:off x="3571868" y="1500174"/>
            <a:ext cx="4286280" cy="1000132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Замотивировать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285852" y="3000372"/>
            <a:ext cx="1643074" cy="714380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сохраненные данные 8"/>
          <p:cNvSpPr/>
          <p:nvPr/>
        </p:nvSpPr>
        <p:spPr>
          <a:xfrm flipH="1">
            <a:off x="3643306" y="3000372"/>
            <a:ext cx="3857652" cy="612648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1357290" y="4214818"/>
            <a:ext cx="1571636" cy="857256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сохраненные данные 10"/>
          <p:cNvSpPr/>
          <p:nvPr/>
        </p:nvSpPr>
        <p:spPr>
          <a:xfrm flipH="1">
            <a:off x="3571868" y="4071942"/>
            <a:ext cx="4429156" cy="1285884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 и последовательно построенная цепочка заданий.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1357290" y="5572140"/>
            <a:ext cx="1621350" cy="92869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Блок-схема: сохраненные данные 12"/>
          <p:cNvSpPr/>
          <p:nvPr/>
        </p:nvSpPr>
        <p:spPr>
          <a:xfrm flipH="1">
            <a:off x="3643306" y="5572140"/>
            <a:ext cx="4500594" cy="826962"/>
          </a:xfrm>
          <a:prstGeom prst="flowChartOnlineStorag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  итогов. Презентация игры.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00B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836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vilan</cp:lastModifiedBy>
  <cp:revision>35</cp:revision>
  <dcterms:created xsi:type="dcterms:W3CDTF">2014-06-13T17:32:57Z</dcterms:created>
  <dcterms:modified xsi:type="dcterms:W3CDTF">2021-06-13T20:28:32Z</dcterms:modified>
</cp:coreProperties>
</file>