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72" d="100"/>
          <a:sy n="72" d="100"/>
        </p:scale>
        <p:origin x="-392" y="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A9287-2EAC-4440-9BDC-4AC1D2C526D7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F58E3-96A1-419A-BE76-CFF29E809A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820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F58E3-96A1-419A-BE76-CFF29E809A0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457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F58E3-96A1-419A-BE76-CFF29E809A0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894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F58E3-96A1-419A-BE76-CFF29E809A0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882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F58E3-96A1-419A-BE76-CFF29E809A0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012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F58E3-96A1-419A-BE76-CFF29E809A0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829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F58E3-96A1-419A-BE76-CFF29E809A0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341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F58E3-96A1-419A-BE76-CFF29E809A0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693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901D97B-1D55-4E87-9B5A-8359C7C1E1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62A43A1-5CB8-4F0A-9ACF-F5C8D4F865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68FA2DF-5648-4B74-AF62-126CCAB47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966B-835E-4BF2-AF85-1CD0D71A4F9F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9CBBB83-BEF4-4AC1-9130-83CF2C204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F9806BF-5C24-4037-945F-257DABB5B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2C5F-8320-41A0-A496-FC68C83C9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121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86CF0C-0A10-41C2-AAB8-B73C3AE0F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F2A5A88-7863-4057-A9ED-EA4EF96B95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01F3D21-8FAE-4F74-869D-1C2B5243D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966B-835E-4BF2-AF85-1CD0D71A4F9F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C0D9234-7A50-4805-8A6F-A8FFAB9A1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875FCC4-FB65-4B8F-8824-9E1C5BC6F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2C5F-8320-41A0-A496-FC68C83C9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420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7816CAD-E020-4730-921D-70961AE678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2440E93-66B4-463C-84A7-C46B210C4A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28E8417-1DF6-46FF-9FA4-5A4860100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966B-835E-4BF2-AF85-1CD0D71A4F9F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0D219EB-09C0-4DE9-B6D3-D2B7F3B85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E8E8607-4907-4EA4-834F-8A7FC28FE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2C5F-8320-41A0-A496-FC68C83C9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154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67C8ADD-BAD4-4220-8405-DF33B1D32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27EE642-4B2B-49A0-A0FF-771CFCBFA4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E1563F3-5687-45DD-A8D5-4F0354CE5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966B-835E-4BF2-AF85-1CD0D71A4F9F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58DD1A8-B4C8-4805-A3CD-0B2F7AE12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5275313-13A9-43BD-83A5-90351F0EB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2C5F-8320-41A0-A496-FC68C83C9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485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CDDF5F-DCEE-4045-8463-417386FCE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5E16D55-B208-4EE9-AD78-798B85631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A7B5AF6-808E-4BF8-B311-65AED1AF1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966B-835E-4BF2-AF85-1CD0D71A4F9F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6F2E882-B4B5-469A-A748-3E4423515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1344101-0488-4580-8881-DB98613C7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2C5F-8320-41A0-A496-FC68C83C9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266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59F7C25-418A-44B5-A243-37511AE53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C503B3F-E3AD-47D6-810E-3BE86C0746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6DC2EBB-B992-465E-9FCA-F6E846B280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59669DD-0317-4BFD-BB38-90EC62595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966B-835E-4BF2-AF85-1CD0D71A4F9F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4F6F5EA-4D86-4DF1-A5C1-6376F9ADE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80C766E-ED58-44C8-8A87-CCCBB68F3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2C5F-8320-41A0-A496-FC68C83C9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838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F6F507-D73A-4A85-9463-A721F28A8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36D3B85-467A-4C80-B8DA-74753FC6E8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6BC6F78-A4A0-4188-AD79-BA1225B6E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40135A12-0E95-4E84-BD10-6D3DA0A7A5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1186EE4-7D15-4882-9B5D-59ED365FDA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5EF7362D-5F69-48FB-9A53-BBD647FC5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966B-835E-4BF2-AF85-1CD0D71A4F9F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BB819C1-1DD6-42AD-9AAC-492E4A9C7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BE0F1ABF-4629-4136-9BB6-90A2B9209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2C5F-8320-41A0-A496-FC68C83C9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545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FF9001-B42E-4204-85D1-2A0971F4C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639812F5-7F96-4220-A7E8-D1E944183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966B-835E-4BF2-AF85-1CD0D71A4F9F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5AB8C7E-DAD7-42BA-8A04-18B941402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C2FD2DA-8BD9-497A-B9E8-A66E0A55C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2C5F-8320-41A0-A496-FC68C83C9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658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76FF285F-25A9-465C-94AC-562237E7C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966B-835E-4BF2-AF85-1CD0D71A4F9F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1759834-B41B-48C9-B6FC-BEE6E874B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C2A025F-485C-41BF-A786-C36D9D804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2C5F-8320-41A0-A496-FC68C83C9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289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863858-2BBE-4912-99D0-728D7E336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3E2E32A-00F6-417E-89F4-06DDE13D4E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1D7DD29-C946-4A3B-B56D-FF253647F0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6FCE97F-AD8B-4E6A-B57D-28F548571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966B-835E-4BF2-AF85-1CD0D71A4F9F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EF1DB5E-EFDC-4E7F-806F-16621B91A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87CFE87-210A-4F2B-AA4A-CC5B9E266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2C5F-8320-41A0-A496-FC68C83C9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284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582A9F1-202E-496C-A2CF-763EEAB46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A5D4C410-71B3-4741-8D27-3D45B264B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72D6540-6227-44A7-9661-2354852E65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949011C-A0F5-49F9-8D7D-BBCC36C91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966B-835E-4BF2-AF85-1CD0D71A4F9F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05A7292-5102-45E5-9E25-7A4DCB4DD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D8814C2-829A-423B-97CE-C816A49D1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2C5F-8320-41A0-A496-FC68C83C9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481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AF5907-30DB-49BC-8871-F471A037F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54CA5C1-5A02-45C1-AAFF-6030A81AE1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6E938C4-1E1D-4F77-A4FA-8F4AFAECB0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6966B-835E-4BF2-AF85-1CD0D71A4F9F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BBF3E63-79D8-44B8-AD32-EA466614AC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9F03C84-E518-47C8-A680-ED2F99D011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12C5F-8320-41A0-A496-FC68C83C9E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888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27A28BE1-45C3-4C77-8DD4-0E7F4218E831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xmlns="" id="{D84B7D5B-E3E0-41FA-AE82-B0E8739F48A0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" name="Рисунок 3" descr="D:\YandexDisk\Сайт\Иконки, логотипы\Gimnazia_Sayt.png">
              <a:extLst>
                <a:ext uri="{FF2B5EF4-FFF2-40B4-BE49-F238E27FC236}">
                  <a16:creationId xmlns:a16="http://schemas.microsoft.com/office/drawing/2014/main" xmlns="" id="{9A4460C3-3113-4DA5-8CD1-4322771EB0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29"/>
            <a:stretch/>
          </p:blipFill>
          <p:spPr bwMode="auto">
            <a:xfrm>
              <a:off x="180929" y="220544"/>
              <a:ext cx="2113892" cy="18000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5608771-9CA2-41CE-A303-45DB340CA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1453" y="2098281"/>
            <a:ext cx="11112617" cy="1924444"/>
          </a:xfrm>
        </p:spPr>
        <p:txBody>
          <a:bodyPr>
            <a:normAutofit/>
          </a:bodyPr>
          <a:lstStyle/>
          <a:p>
            <a:r>
              <a:rPr lang="ru-RU" sz="3200" b="1" i="1" dirty="0">
                <a:latin typeface="Arial Black" panose="020B0A04020102020204" pitchFamily="34" charset="0"/>
              </a:rPr>
              <a:t>ПРЕСТИЖ ОБРАЗОВАТЕЛЬНОГО УЧРЕЖДЕНИЯ – </a:t>
            </a:r>
            <a:br>
              <a:rPr lang="ru-RU" sz="3200" b="1" i="1" dirty="0">
                <a:latin typeface="Arial Black" panose="020B0A04020102020204" pitchFamily="34" charset="0"/>
              </a:rPr>
            </a:br>
            <a:r>
              <a:rPr lang="ru-RU" sz="3200" b="1" i="1" dirty="0">
                <a:latin typeface="Arial Black" panose="020B0A04020102020204" pitchFamily="34" charset="0"/>
              </a:rPr>
              <a:t>ПОКАЗАТЕЛЬ КОНКУРЕНТНОСПОСОБНОСТИ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BD7C696-DC72-4D6E-960A-AB1496833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62923" y="4759719"/>
            <a:ext cx="2898961" cy="1655762"/>
          </a:xfrm>
        </p:spPr>
        <p:txBody>
          <a:bodyPr>
            <a:normAutofit fontScale="92500"/>
          </a:bodyPr>
          <a:lstStyle/>
          <a:p>
            <a:pPr algn="l"/>
            <a:r>
              <a:rPr lang="ru-RU" sz="2000" dirty="0" err="1"/>
              <a:t>Клюйкова</a:t>
            </a:r>
            <a:r>
              <a:rPr lang="ru-RU" sz="2000" dirty="0"/>
              <a:t> Нина </a:t>
            </a:r>
            <a:r>
              <a:rPr lang="ru-RU" sz="2000" dirty="0" smtClean="0"/>
              <a:t>Ивановна</a:t>
            </a:r>
          </a:p>
          <a:p>
            <a:pPr algn="l"/>
            <a:r>
              <a:rPr lang="ru-RU" sz="2000" dirty="0" smtClean="0"/>
              <a:t>Методист ГБОУ ДО ЦВР</a:t>
            </a:r>
            <a:endParaRPr lang="ru-RU" sz="2000" dirty="0"/>
          </a:p>
          <a:p>
            <a:pPr algn="l"/>
            <a:r>
              <a:rPr lang="ru-RU" sz="2000" dirty="0" smtClean="0"/>
              <a:t>Центрального </a:t>
            </a:r>
            <a:r>
              <a:rPr lang="ru-RU" sz="2000" dirty="0"/>
              <a:t>района </a:t>
            </a:r>
            <a:endParaRPr lang="ru-RU" sz="2000" dirty="0" smtClean="0"/>
          </a:p>
          <a:p>
            <a:pPr algn="l"/>
            <a:r>
              <a:rPr lang="ru-RU" sz="2000" dirty="0" smtClean="0"/>
              <a:t>Санкт-Петербурга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73758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C72D2A4-1A40-4351-BB78-DD9B8E5E4B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870346-1DBB-4B91-9D38-8124C02A1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4821" y="612775"/>
            <a:ext cx="9716249" cy="13255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«Престиж»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как социокультурный феномен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92C83080-091A-4298-A4C2-4A13057E1B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2815944"/>
              </p:ext>
            </p:extLst>
          </p:nvPr>
        </p:nvGraphicFramePr>
        <p:xfrm>
          <a:off x="323850" y="2078727"/>
          <a:ext cx="11687220" cy="4297308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603754">
                  <a:extLst>
                    <a:ext uri="{9D8B030D-6E8A-4147-A177-3AD203B41FA5}">
                      <a16:colId xmlns:a16="http://schemas.microsoft.com/office/drawing/2014/main" xmlns="" val="2580504189"/>
                    </a:ext>
                  </a:extLst>
                </a:gridCol>
                <a:gridCol w="4902071">
                  <a:extLst>
                    <a:ext uri="{9D8B030D-6E8A-4147-A177-3AD203B41FA5}">
                      <a16:colId xmlns:a16="http://schemas.microsoft.com/office/drawing/2014/main" xmlns="" val="3589480713"/>
                    </a:ext>
                  </a:extLst>
                </a:gridCol>
                <a:gridCol w="3181395">
                  <a:extLst>
                    <a:ext uri="{9D8B030D-6E8A-4147-A177-3AD203B41FA5}">
                      <a16:colId xmlns:a16="http://schemas.microsoft.com/office/drawing/2014/main" xmlns="" val="3111767071"/>
                    </a:ext>
                  </a:extLst>
                </a:gridCol>
              </a:tblGrid>
              <a:tr h="416823">
                <a:tc>
                  <a:txBody>
                    <a:bodyPr/>
                    <a:lstStyle/>
                    <a:p>
                      <a:pPr algn="ctr">
                        <a:spcBef>
                          <a:spcPts val="21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этап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1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этап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1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этап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320713880"/>
                  </a:ext>
                </a:extLst>
              </a:tr>
              <a:tr h="456828">
                <a:tc>
                  <a:txBody>
                    <a:bodyPr/>
                    <a:lstStyle/>
                    <a:p>
                      <a:pPr indent="-241300" algn="ctr">
                        <a:lnSpc>
                          <a:spcPts val="2245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Функционирование</a:t>
                      </a:r>
                      <a:endParaRPr lang="ru-RU" sz="2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1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10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Становление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460807021"/>
                  </a:ext>
                </a:extLst>
              </a:tr>
              <a:tr h="2792318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kern="0" spc="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Действовать, работать</a:t>
                      </a:r>
                      <a:endParaRPr lang="ru-RU" sz="2800" kern="0" spc="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kern="0" spc="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Процесс перехода из одного состояния в другое, более совершенное; переход от старого качественного состояния к новому качественному состоянию, от простого к сложному, от низшего к высшему</a:t>
                      </a:r>
                      <a:endParaRPr lang="ru-RU" sz="2800" kern="0" spc="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kern="0" spc="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Возникновение, образование в процессе развитии</a:t>
                      </a:r>
                      <a:endParaRPr lang="ru-RU" sz="2800" kern="0" spc="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4214601369"/>
                  </a:ext>
                </a:extLst>
              </a:tr>
            </a:tbl>
          </a:graphicData>
        </a:graphic>
      </p:graphicFrame>
      <p:pic>
        <p:nvPicPr>
          <p:cNvPr id="6" name="Рисунок 5" descr="D:\YandexDisk\Сайт\Иконки, логотипы\Gimnazia_Sayt.png">
            <a:extLst>
              <a:ext uri="{FF2B5EF4-FFF2-40B4-BE49-F238E27FC236}">
                <a16:creationId xmlns:a16="http://schemas.microsoft.com/office/drawing/2014/main" xmlns="" id="{1888F7D0-A6CC-46D0-A3F8-5683EBE663F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29"/>
          <a:stretch/>
        </p:blipFill>
        <p:spPr bwMode="auto">
          <a:xfrm>
            <a:off x="180929" y="220544"/>
            <a:ext cx="2113892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19718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F9B0E8B-A867-474C-BA53-D0646D101B0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5CA0EF-62B1-4072-88F0-1C978F45E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5750" y="476644"/>
            <a:ext cx="10515600" cy="524108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признаки гимназического образования: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B9BA6C7-A7E9-49F2-8422-20E49EA83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929" y="1133475"/>
            <a:ext cx="11830141" cy="5503981"/>
          </a:xfrm>
        </p:spPr>
        <p:txBody>
          <a:bodyPr>
            <a:noAutofit/>
          </a:bodyPr>
          <a:lstStyle/>
          <a:p>
            <a:pPr marL="2160000" lvl="0" indent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непрерывное образование, как этап, ориентированный на получение университетского образования;</a:t>
            </a:r>
          </a:p>
          <a:p>
            <a:pPr marL="2160000" lvl="0" indent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высокообразованной личности, способной к творческой деятельности, к самоопределению и самореализации в постоянно меняющемся мире;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принципами являются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гуманитаризация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дифференциация, направленные на поиск путей максимальной индивидуализации образовательного процесса, иными словами, на создание условий для построения личностно ориентированного процесса обучения;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 образования составляет интегрированная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гуманитарно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эстетическая подготовка, обеспечивающая высокий общекультурный и интеллектуальный уровень развития личности на основе знаний отечественной и мировой литературы, истории, иностранных языков, мировой художественной культуры, истории и культуры Петербурга;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программы  соответствуют принципам, характеризующим современный педагогический процесс: целостности, системности,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социо-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природосообразности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направлено на удовлетворение образовательных потребностей учащихся и формирование опыта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допрофессиональной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деятельности;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образовательных программ осуществляется в ходе опытно-экспериментальной работы на основе принципов: диагностического обеспечения, преемственности, творческой активности и широкой социализации.</a:t>
            </a:r>
          </a:p>
        </p:txBody>
      </p:sp>
      <p:pic>
        <p:nvPicPr>
          <p:cNvPr id="5" name="Рисунок 4" descr="D:\YandexDisk\Сайт\Иконки, логотипы\Gimnazia_Sayt.png">
            <a:extLst>
              <a:ext uri="{FF2B5EF4-FFF2-40B4-BE49-F238E27FC236}">
                <a16:creationId xmlns:a16="http://schemas.microsoft.com/office/drawing/2014/main" xmlns="" id="{93C39137-EA24-4584-9B45-4F2DFE4ACD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29"/>
          <a:stretch/>
        </p:blipFill>
        <p:spPr bwMode="auto">
          <a:xfrm>
            <a:off x="180929" y="220544"/>
            <a:ext cx="2113892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63188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6A7BDFB6-DBEE-4FBC-A419-8808EDA9673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00438B-8C93-446A-AF03-E5155E0E0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5749" y="365125"/>
            <a:ext cx="9369505" cy="1325563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Престиж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это одна из очевидных категорий, обладающая </a:t>
            </a:r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b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</a:t>
            </a:r>
            <a:r>
              <a:rPr lang="ru-RU" sz="3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социодинамикой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которой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 присуще постоянство</a:t>
            </a:r>
            <a:endParaRPr lang="ru-RU" sz="3200" b="1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8136AE6-40D3-4665-AD6A-A103170F8CC6}"/>
              </a:ext>
            </a:extLst>
          </p:cNvPr>
          <p:cNvSpPr/>
          <p:nvPr/>
        </p:nvSpPr>
        <p:spPr>
          <a:xfrm>
            <a:off x="3048000" y="3187460"/>
            <a:ext cx="6096000" cy="29072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228600" algn="just">
              <a:lnSpc>
                <a:spcPts val="1515"/>
              </a:lnSpc>
              <a:spcAft>
                <a:spcPts val="0"/>
              </a:spcAft>
              <a:tabLst>
                <a:tab pos="219075" algn="l"/>
                <a:tab pos="239395" algn="l"/>
              </a:tabLst>
            </a:pPr>
            <a:r>
              <a:rPr lang="ru-RU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 descr="D:\YandexDisk\Сайт\Иконки, логотипы\Gimnazia_Sayt.png">
            <a:extLst>
              <a:ext uri="{FF2B5EF4-FFF2-40B4-BE49-F238E27FC236}">
                <a16:creationId xmlns:a16="http://schemas.microsoft.com/office/drawing/2014/main" xmlns="" id="{25224A71-F393-4C10-9F77-C1F05AC4985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29"/>
          <a:stretch/>
        </p:blipFill>
        <p:spPr bwMode="auto">
          <a:xfrm>
            <a:off x="180929" y="220544"/>
            <a:ext cx="2113892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BA955F7D-6F60-4D0B-9C07-4537647D3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176" y="2241088"/>
            <a:ext cx="11709647" cy="3405110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Общественное неформальное признание: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позитивного опыта, лидерства и достижений ОУ;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объективной оценки, уважения и высокой популярности ОУ;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социального показателя статуса ОУ;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значимого влияния на других, эквивалентного положительному реноме.</a:t>
            </a:r>
          </a:p>
        </p:txBody>
      </p:sp>
    </p:spTree>
    <p:extLst>
      <p:ext uri="{BB962C8B-B14F-4D97-AF65-F5344CB8AC3E}">
        <p14:creationId xmlns:p14="http://schemas.microsoft.com/office/powerpoint/2010/main" val="681164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54BCDE46-E5D5-47B1-835C-5B728F91221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B0E86D1F-F857-415A-A543-FCFDF585D2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44014"/>
              </p:ext>
            </p:extLst>
          </p:nvPr>
        </p:nvGraphicFramePr>
        <p:xfrm>
          <a:off x="180929" y="2290544"/>
          <a:ext cx="4675138" cy="1854200"/>
        </p:xfrm>
        <a:graphic>
          <a:graphicData uri="http://schemas.openxmlformats.org/drawingml/2006/table">
            <a:tbl>
              <a:tblPr bandRow="1">
                <a:tableStyleId>{22838BEF-8BB2-4498-84A7-C5851F593DF1}</a:tableStyleId>
              </a:tblPr>
              <a:tblGrid>
                <a:gridCol w="398442">
                  <a:extLst>
                    <a:ext uri="{9D8B030D-6E8A-4147-A177-3AD203B41FA5}">
                      <a16:colId xmlns:a16="http://schemas.microsoft.com/office/drawing/2014/main" xmlns="" val="3559077099"/>
                    </a:ext>
                  </a:extLst>
                </a:gridCol>
                <a:gridCol w="380429">
                  <a:extLst>
                    <a:ext uri="{9D8B030D-6E8A-4147-A177-3AD203B41FA5}">
                      <a16:colId xmlns:a16="http://schemas.microsoft.com/office/drawing/2014/main" xmlns="" val="1893225813"/>
                    </a:ext>
                  </a:extLst>
                </a:gridCol>
                <a:gridCol w="1632550">
                  <a:extLst>
                    <a:ext uri="{9D8B030D-6E8A-4147-A177-3AD203B41FA5}">
                      <a16:colId xmlns:a16="http://schemas.microsoft.com/office/drawing/2014/main" xmlns="" val="3170903790"/>
                    </a:ext>
                  </a:extLst>
                </a:gridCol>
                <a:gridCol w="631167">
                  <a:extLst>
                    <a:ext uri="{9D8B030D-6E8A-4147-A177-3AD203B41FA5}">
                      <a16:colId xmlns:a16="http://schemas.microsoft.com/office/drawing/2014/main" xmlns="" val="3852217739"/>
                    </a:ext>
                  </a:extLst>
                </a:gridCol>
                <a:gridCol w="1632550">
                  <a:extLst>
                    <a:ext uri="{9D8B030D-6E8A-4147-A177-3AD203B41FA5}">
                      <a16:colId xmlns:a16="http://schemas.microsoft.com/office/drawing/2014/main" xmlns="" val="21443206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приоритет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результат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088870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Б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лидер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6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влияние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77844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авторитет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7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статус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63121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Г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4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имидж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8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реноме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58579324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ПРЕСТИЖ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78833024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B7F6246-A235-44E8-9518-066188592B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518" y="329600"/>
            <a:ext cx="6229179" cy="607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YandexDisk\Сайт\Иконки, логотипы\Gimnazia_Sayt.png">
            <a:extLst>
              <a:ext uri="{FF2B5EF4-FFF2-40B4-BE49-F238E27FC236}">
                <a16:creationId xmlns:a16="http://schemas.microsoft.com/office/drawing/2014/main" xmlns="" id="{BFE3234B-1C87-49BF-AFC2-15E8CA2BA1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29"/>
          <a:stretch/>
        </p:blipFill>
        <p:spPr bwMode="auto">
          <a:xfrm>
            <a:off x="180929" y="220544"/>
            <a:ext cx="2113892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09562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D9C65D4-22EE-4810-A18F-7718AF94F64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C551B10-C6E6-4C59-9A37-CA0FF956D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69574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Становление престижа – это процесс, который позволяет утвердиться, прочно укрепиться или установиться общественному мнению о конкретном учреждении как престижном. </a:t>
            </a:r>
          </a:p>
          <a:p>
            <a:pPr marL="0" indent="0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Противоположным становлению престижа является процесс падения престижа. </a:t>
            </a:r>
          </a:p>
        </p:txBody>
      </p:sp>
      <p:pic>
        <p:nvPicPr>
          <p:cNvPr id="5" name="Рисунок 4" descr="D:\YandexDisk\Сайт\Иконки, логотипы\Gimnazia_Sayt.png">
            <a:extLst>
              <a:ext uri="{FF2B5EF4-FFF2-40B4-BE49-F238E27FC236}">
                <a16:creationId xmlns:a16="http://schemas.microsoft.com/office/drawing/2014/main" xmlns="" id="{C4AFB731-ECF9-4E95-BDAB-2AA8309687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29"/>
          <a:stretch/>
        </p:blipFill>
        <p:spPr bwMode="auto">
          <a:xfrm>
            <a:off x="180929" y="220544"/>
            <a:ext cx="2113892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96633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2C2DEB6-8511-41A4-AC16-057A91CF17B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BD4D2C-52BF-480C-8AF7-9E99798B6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3083" y="365125"/>
            <a:ext cx="9664117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Становление престижа –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формирования идеального объекта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5DEFB061-84A1-4B7E-B807-85ED9A6307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7597239"/>
              </p:ext>
            </p:extLst>
          </p:nvPr>
        </p:nvGraphicFramePr>
        <p:xfrm>
          <a:off x="180928" y="2055813"/>
          <a:ext cx="11840496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934">
                  <a:extLst>
                    <a:ext uri="{9D8B030D-6E8A-4147-A177-3AD203B41FA5}">
                      <a16:colId xmlns:a16="http://schemas.microsoft.com/office/drawing/2014/main" xmlns="" val="3438240437"/>
                    </a:ext>
                  </a:extLst>
                </a:gridCol>
                <a:gridCol w="2659310">
                  <a:extLst>
                    <a:ext uri="{9D8B030D-6E8A-4147-A177-3AD203B41FA5}">
                      <a16:colId xmlns:a16="http://schemas.microsoft.com/office/drawing/2014/main" xmlns="" val="1698750134"/>
                    </a:ext>
                  </a:extLst>
                </a:gridCol>
                <a:gridCol w="6971252">
                  <a:extLst>
                    <a:ext uri="{9D8B030D-6E8A-4147-A177-3AD203B41FA5}">
                      <a16:colId xmlns:a16="http://schemas.microsoft.com/office/drawing/2014/main" xmlns="" val="26605660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36855" algn="l"/>
                        </a:tabLst>
                      </a:pP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Модели формирования престижа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36855" algn="l"/>
                        </a:tabLst>
                      </a:pP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Ориентирована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36855" algn="l"/>
                        </a:tabLst>
                      </a:pP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Исходные характеристики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552717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36855" algn="l"/>
                        </a:tabLst>
                      </a:pPr>
                      <a:r>
                        <a:rPr lang="ru-RU" sz="2000" b="0" i="0" spc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Модель 1. Элитарная модель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36855" algn="l"/>
                        </a:tabLst>
                      </a:pPr>
                      <a:r>
                        <a:rPr lang="ru-RU" sz="2000" b="0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На высокий уровень социального заказа на основе способностей учащихся.</a:t>
                      </a:r>
                      <a:endParaRPr lang="ru-RU" sz="2000" b="1" i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36855" algn="l"/>
                        </a:tabLst>
                      </a:pPr>
                      <a:r>
                        <a:rPr lang="ru-RU" sz="2000" b="0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Ресурсное обеспечение - подбор высоко профессиональных кадров; высокий уровень оснащения материально-технической базы ОУ; конкурсный отбор состава учащихся.</a:t>
                      </a:r>
                      <a:endParaRPr lang="ru-RU" sz="2000" b="1" i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54292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36855" algn="l"/>
                        </a:tabLst>
                      </a:pPr>
                      <a:r>
                        <a:rPr lang="ru-RU" sz="2000" b="0" i="0" spc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Модель 2. Концептуальная модель</a:t>
                      </a:r>
                      <a:endParaRPr lang="ru-RU" sz="2000" b="1" i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36855" algn="l"/>
                        </a:tabLst>
                      </a:pPr>
                      <a:r>
                        <a:rPr lang="ru-RU" sz="2000" b="0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На инновационные процессы, ОЭР</a:t>
                      </a:r>
                      <a:endParaRPr lang="ru-RU" sz="2000" b="1" i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36855" algn="l"/>
                        </a:tabLst>
                      </a:pPr>
                      <a:r>
                        <a:rPr lang="ru-RU" sz="2000" b="0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Идеи создания эмоционально стимулирующей учебной среды, развития инициативности и творчества учащихся, создания позитивной теплой обстановки в школе, изменения роли и позиции учителя в школе, возможности у учащихся выбора "познавательных альтернатив" и максимального использования собственного потенциала</a:t>
                      </a:r>
                      <a:endParaRPr lang="ru-RU" sz="2000" b="1" i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66386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36855" algn="l"/>
                        </a:tabLst>
                      </a:pPr>
                      <a:r>
                        <a:rPr lang="ru-RU" sz="2000" b="0" i="0" spc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Модель 3. Номинальная модель</a:t>
                      </a:r>
                      <a:endParaRPr lang="ru-RU" sz="2000" b="1" i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36855" algn="l"/>
                        </a:tabLst>
                      </a:pPr>
                      <a:r>
                        <a:rPr lang="ru-RU" sz="2000" b="0" i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На прошлые достижения</a:t>
                      </a:r>
                      <a:endParaRPr lang="ru-RU" sz="2000" b="1" i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36855" algn="l"/>
                        </a:tabLst>
                      </a:pPr>
                      <a:r>
                        <a:rPr lang="ru-RU" sz="2000" b="0" i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Стагнация («неподвижность») в развитии</a:t>
                      </a:r>
                      <a:endParaRPr lang="ru-RU" sz="20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52198831"/>
                  </a:ext>
                </a:extLst>
              </a:tr>
            </a:tbl>
          </a:graphicData>
        </a:graphic>
      </p:graphicFrame>
      <p:pic>
        <p:nvPicPr>
          <p:cNvPr id="6" name="Рисунок 5" descr="D:\YandexDisk\Сайт\Иконки, логотипы\Gimnazia_Sayt.png">
            <a:extLst>
              <a:ext uri="{FF2B5EF4-FFF2-40B4-BE49-F238E27FC236}">
                <a16:creationId xmlns:a16="http://schemas.microsoft.com/office/drawing/2014/main" xmlns="" id="{1D768E49-263E-4A94-B033-4A92C9BDEF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29"/>
          <a:stretch/>
        </p:blipFill>
        <p:spPr bwMode="auto">
          <a:xfrm>
            <a:off x="180929" y="220544"/>
            <a:ext cx="2113892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001263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429</Words>
  <Application>Microsoft Office PowerPoint</Application>
  <PresentationFormat>Произвольный</PresentationFormat>
  <Paragraphs>74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ПРЕСТИЖ ОБРАЗОВАТЕЛЬНОГО УЧРЕЖДЕНИЯ –  ПОКАЗАТЕЛЬ КОНКУРЕНТНОСПОСОБНОСТИ</vt:lpstr>
      <vt:lpstr>«Престиж»                 как социокультурный феномен</vt:lpstr>
      <vt:lpstr>признаки гимназического образования:</vt:lpstr>
      <vt:lpstr>Престиж –            это одна из очевидных категорий, обладающая                 социодинамикой, которой не присуще постоянство</vt:lpstr>
      <vt:lpstr>Презентация PowerPoint</vt:lpstr>
      <vt:lpstr>Презентация PowerPoint</vt:lpstr>
      <vt:lpstr>Становление престижа –  процесс формирования идеального объекта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ПРЕСТИЖ ОБРАЗОВАТЕЛЬНОГО УЧРЕЖДЕНИЯ – ПОКАЗАТЕЛЬ КОНКУРЕНТНОСПОСОБНОСТИ. </dc:title>
  <dc:creator>Пользователь</dc:creator>
  <cp:lastModifiedBy>Андрей Крашаков</cp:lastModifiedBy>
  <cp:revision>14</cp:revision>
  <dcterms:created xsi:type="dcterms:W3CDTF">2021-03-17T07:03:14Z</dcterms:created>
  <dcterms:modified xsi:type="dcterms:W3CDTF">2021-06-08T04:13:46Z</dcterms:modified>
</cp:coreProperties>
</file>