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86" r:id="rId2"/>
    <p:sldId id="256" r:id="rId3"/>
    <p:sldId id="257" r:id="rId4"/>
    <p:sldId id="263" r:id="rId5"/>
    <p:sldId id="258" r:id="rId6"/>
    <p:sldId id="259" r:id="rId7"/>
    <p:sldId id="260" r:id="rId8"/>
    <p:sldId id="261" r:id="rId9"/>
    <p:sldId id="262" r:id="rId10"/>
    <p:sldId id="264" r:id="rId11"/>
    <p:sldId id="271" r:id="rId12"/>
    <p:sldId id="270" r:id="rId13"/>
    <p:sldId id="272" r:id="rId14"/>
    <p:sldId id="28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351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8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3632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738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9724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435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18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225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225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22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355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177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463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536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171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073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1E2F1-3477-426D-A2A3-2242F0091E9F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9775C28-74F7-4172-836E-801BE6563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332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C3CF8F-CE20-4C87-82CA-BDE7CCC0D9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0831" y="261912"/>
            <a:ext cx="8915399" cy="69242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учреждение№ 320 Приморского района Санкт-Петербурга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D4784B9-DB38-416F-B494-964AC7B0B0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83127" y="4896649"/>
            <a:ext cx="8317326" cy="1126283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Учитель английского языка: Смирнова Марианна Валентиновна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4B27921-E67C-41BF-8D7D-1081BD8DD951}"/>
              </a:ext>
            </a:extLst>
          </p:cNvPr>
          <p:cNvSpPr txBox="1">
            <a:spLocks/>
          </p:cNvSpPr>
          <p:nvPr/>
        </p:nvSpPr>
        <p:spPr>
          <a:xfrm>
            <a:off x="1876839" y="1815699"/>
            <a:ext cx="8915399" cy="6924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 язык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98C1EFAA-ADBE-4B34-91CB-748B01332EDA}"/>
              </a:ext>
            </a:extLst>
          </p:cNvPr>
          <p:cNvSpPr txBox="1">
            <a:spLocks/>
          </p:cNvSpPr>
          <p:nvPr/>
        </p:nvSpPr>
        <p:spPr>
          <a:xfrm>
            <a:off x="2796209" y="2950326"/>
            <a:ext cx="7996029" cy="6924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 7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3D1B201C-7908-4FBA-B104-6528ADC9A953}"/>
              </a:ext>
            </a:extLst>
          </p:cNvPr>
          <p:cNvSpPr txBox="1">
            <a:spLocks/>
          </p:cNvSpPr>
          <p:nvPr/>
        </p:nvSpPr>
        <p:spPr>
          <a:xfrm>
            <a:off x="2796209" y="3670974"/>
            <a:ext cx="7996029" cy="6924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Accidents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85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38"/>
    </mc:Choice>
    <mc:Fallback xmlns="">
      <p:transition spd="slow" advTm="12338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900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A0C82841-E837-48FF-B91D-D847FCE150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1"/>
          <a:stretch/>
        </p:blipFill>
        <p:spPr bwMode="auto">
          <a:xfrm>
            <a:off x="8878566" y="294472"/>
            <a:ext cx="1705433" cy="243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29FFCC0-5AF9-42F2-A188-3718F525EC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2"/>
          <a:stretch/>
        </p:blipFill>
        <p:spPr bwMode="auto">
          <a:xfrm rot="1294348">
            <a:off x="10186295" y="3097748"/>
            <a:ext cx="1269909" cy="174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56A67428-9CD6-41B4-BB27-CC171F1D4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639" y="4470111"/>
            <a:ext cx="2061854" cy="2061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F494A88B-1F6E-4B71-8D46-11BDF30D2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046" y="4569090"/>
            <a:ext cx="2749139" cy="2061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90DF074A-E9E8-4787-BE88-D498CCB79C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3" t="5334" r="13479"/>
          <a:stretch/>
        </p:blipFill>
        <p:spPr bwMode="auto">
          <a:xfrm>
            <a:off x="1210527" y="4569090"/>
            <a:ext cx="2630447" cy="243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8D43D756-321B-4FA5-B7B1-D5F1B4E4D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967" y="326035"/>
            <a:ext cx="1896256" cy="3102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D46B33E3-28E8-4552-8172-3C1014C01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852" y="294472"/>
            <a:ext cx="2302333" cy="179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68D8AB8-D555-4E56-86C6-59DF15766A2A}"/>
              </a:ext>
            </a:extLst>
          </p:cNvPr>
          <p:cNvSpPr/>
          <p:nvPr/>
        </p:nvSpPr>
        <p:spPr>
          <a:xfrm>
            <a:off x="3400251" y="2687993"/>
            <a:ext cx="521328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F0"/>
                </a:solidFill>
              </a:rPr>
              <a:t>Accidents</a:t>
            </a:r>
            <a:endParaRPr lang="ru-RU" sz="8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79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93"/>
    </mc:Choice>
    <mc:Fallback xmlns="">
      <p:transition spd="slow" advTm="109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022FE6-F284-4041-B4DA-4AC3AE9BCA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2437" y="119921"/>
            <a:ext cx="10224838" cy="24948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D9EF20-0D50-4FDB-B0FA-FA789A762903}"/>
              </a:ext>
            </a:extLst>
          </p:cNvPr>
          <p:cNvSpPr txBox="1"/>
          <p:nvPr/>
        </p:nvSpPr>
        <p:spPr>
          <a:xfrm>
            <a:off x="3654788" y="2614782"/>
            <a:ext cx="83523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i="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something bad that happens that is not </a:t>
            </a:r>
            <a:r>
              <a:rPr lang="en-US" sz="2800" b="1" i="0" u="none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expected</a:t>
            </a:r>
            <a:r>
              <a:rPr lang="en-US" sz="2800" b="1" i="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or </a:t>
            </a:r>
            <a:r>
              <a:rPr lang="en-US" sz="2800" b="1" i="0" u="none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intended </a:t>
            </a:r>
            <a:r>
              <a:rPr lang="en-US" sz="2800" b="1" i="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 that often </a:t>
            </a:r>
            <a:r>
              <a:rPr lang="en-US" sz="2800" b="1" i="0" u="none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damages </a:t>
            </a:r>
            <a:r>
              <a:rPr lang="en-US" sz="2800" b="1" i="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something or </a:t>
            </a:r>
            <a:r>
              <a:rPr lang="en-US" sz="2800" b="1" i="0" u="none" strike="noStrike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injures</a:t>
            </a:r>
            <a:r>
              <a:rPr lang="en-US" sz="2800" b="1" i="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someone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2D5788-7722-4B66-9DA9-3853CCC0A0AB}"/>
              </a:ext>
            </a:extLst>
          </p:cNvPr>
          <p:cNvSpPr txBox="1"/>
          <p:nvPr/>
        </p:nvSpPr>
        <p:spPr>
          <a:xfrm>
            <a:off x="498155" y="2568601"/>
            <a:ext cx="31566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Accident -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F91569-5642-4EBD-80B1-940E9E1AFB0C}"/>
              </a:ext>
            </a:extLst>
          </p:cNvPr>
          <p:cNvSpPr txBox="1"/>
          <p:nvPr/>
        </p:nvSpPr>
        <p:spPr>
          <a:xfrm>
            <a:off x="498155" y="4294021"/>
            <a:ext cx="50064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Accident-prone -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4F201C-A124-4003-944B-9B679730C766}"/>
              </a:ext>
            </a:extLst>
          </p:cNvPr>
          <p:cNvSpPr txBox="1"/>
          <p:nvPr/>
        </p:nvSpPr>
        <p:spPr>
          <a:xfrm>
            <a:off x="5327374" y="4403599"/>
            <a:ext cx="686462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 often has accidents because they are very awkward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273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96"/>
    </mc:Choice>
    <mc:Fallback xmlns="">
      <p:transition spd="slow" advTm="252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A09EF7-ED44-4372-966D-C5C5D53F2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721" y="1129433"/>
            <a:ext cx="6299897" cy="15845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62824E-E9B4-4D3E-88BD-EC28FF910334}"/>
              </a:ext>
            </a:extLst>
          </p:cNvPr>
          <p:cNvSpPr txBox="1"/>
          <p:nvPr/>
        </p:nvSpPr>
        <p:spPr>
          <a:xfrm>
            <a:off x="5486721" y="424070"/>
            <a:ext cx="48900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B0F0"/>
                </a:solidFill>
              </a:rPr>
              <a:t>Student’s book page 98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FB4096E-7DD7-493E-A99B-22427DF40C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" b="-257"/>
          <a:stretch/>
        </p:blipFill>
        <p:spPr>
          <a:xfrm>
            <a:off x="166843" y="0"/>
            <a:ext cx="4829726" cy="634088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ED32C61-97F5-4CA9-B08A-6B9445AA634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890"/>
          <a:stretch/>
        </p:blipFill>
        <p:spPr>
          <a:xfrm>
            <a:off x="5179897" y="3306030"/>
            <a:ext cx="6845260" cy="303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018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800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C5DF1D8-66D6-42CE-A0EB-1F3F0F8C417D}"/>
              </a:ext>
            </a:extLst>
          </p:cNvPr>
          <p:cNvSpPr txBox="1"/>
          <p:nvPr/>
        </p:nvSpPr>
        <p:spPr>
          <a:xfrm>
            <a:off x="544808" y="1254376"/>
            <a:ext cx="40398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1. Lamp post -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05D91A-94E0-4F4E-9D6E-3A8C1F51495B}"/>
              </a:ext>
            </a:extLst>
          </p:cNvPr>
          <p:cNvSpPr txBox="1"/>
          <p:nvPr/>
        </p:nvSpPr>
        <p:spPr>
          <a:xfrm>
            <a:off x="544808" y="2764849"/>
            <a:ext cx="42755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2. Ambulance-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D2AFF5-08F8-4BF3-BE30-4D8E59F1CF82}"/>
              </a:ext>
            </a:extLst>
          </p:cNvPr>
          <p:cNvSpPr txBox="1"/>
          <p:nvPr/>
        </p:nvSpPr>
        <p:spPr>
          <a:xfrm>
            <a:off x="568519" y="4201851"/>
            <a:ext cx="3183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3. Twisted -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957DA0-5069-4251-8F88-B83CC51FF45F}"/>
              </a:ext>
            </a:extLst>
          </p:cNvPr>
          <p:cNvSpPr txBox="1"/>
          <p:nvPr/>
        </p:nvSpPr>
        <p:spPr>
          <a:xfrm>
            <a:off x="413092" y="5323006"/>
            <a:ext cx="56957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4. Wrap your ankle -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3A87BA-0C74-4C66-854C-DF7BC96BA089}"/>
              </a:ext>
            </a:extLst>
          </p:cNvPr>
          <p:cNvSpPr txBox="1"/>
          <p:nvPr/>
        </p:nvSpPr>
        <p:spPr>
          <a:xfrm>
            <a:off x="6024436" y="4926380"/>
            <a:ext cx="5695790" cy="13849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d)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 tall post with a light at the side of roads and in other public places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35DDEB-5F35-4027-83E5-177D9B4342A2}"/>
              </a:ext>
            </a:extLst>
          </p:cNvPr>
          <p:cNvSpPr txBox="1"/>
          <p:nvPr/>
        </p:nvSpPr>
        <p:spPr>
          <a:xfrm>
            <a:off x="5950227" y="3867979"/>
            <a:ext cx="584420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 special vehicle used to take  sick or injured people to hospital 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0FE43C-CD35-4D06-9FE4-80136121D66D}"/>
              </a:ext>
            </a:extLst>
          </p:cNvPr>
          <p:cNvSpPr txBox="1"/>
          <p:nvPr/>
        </p:nvSpPr>
        <p:spPr>
          <a:xfrm>
            <a:off x="5950227" y="1387369"/>
            <a:ext cx="54068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injured slightly by being bent 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6463B4-17B4-46AF-9A4D-078A917F75CC}"/>
              </a:ext>
            </a:extLst>
          </p:cNvPr>
          <p:cNvSpPr txBox="1"/>
          <p:nvPr/>
        </p:nvSpPr>
        <p:spPr>
          <a:xfrm>
            <a:off x="5950227" y="2287795"/>
            <a:ext cx="553940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cover or surround ankle with  cloth or other  material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DF8CAE29-CFB9-4514-993B-179D022B9E4F}"/>
              </a:ext>
            </a:extLst>
          </p:cNvPr>
          <p:cNvCxnSpPr/>
          <p:nvPr/>
        </p:nvCxnSpPr>
        <p:spPr>
          <a:xfrm>
            <a:off x="4479235" y="1761618"/>
            <a:ext cx="1545201" cy="36223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5AB2CBE4-6F29-47A2-B3BF-84DF10C94ECD}"/>
              </a:ext>
            </a:extLst>
          </p:cNvPr>
          <p:cNvCxnSpPr>
            <a:cxnSpLocks/>
          </p:cNvCxnSpPr>
          <p:nvPr/>
        </p:nvCxnSpPr>
        <p:spPr>
          <a:xfrm>
            <a:off x="4630998" y="3169535"/>
            <a:ext cx="1393438" cy="9997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99A44E44-F818-49A4-AAC0-40703AF5898D}"/>
              </a:ext>
            </a:extLst>
          </p:cNvPr>
          <p:cNvCxnSpPr>
            <a:cxnSpLocks/>
          </p:cNvCxnSpPr>
          <p:nvPr/>
        </p:nvCxnSpPr>
        <p:spPr>
          <a:xfrm flipV="1">
            <a:off x="3521567" y="1875709"/>
            <a:ext cx="2418978" cy="27108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E09FFBDE-1D8A-46B8-BAF0-82C81BE5258E}"/>
              </a:ext>
            </a:extLst>
          </p:cNvPr>
          <p:cNvCxnSpPr>
            <a:cxnSpLocks/>
          </p:cNvCxnSpPr>
          <p:nvPr/>
        </p:nvCxnSpPr>
        <p:spPr>
          <a:xfrm flipV="1">
            <a:off x="5547168" y="2764849"/>
            <a:ext cx="543570" cy="28540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2446C71-B6A5-4623-ABD6-501977D22602}"/>
              </a:ext>
            </a:extLst>
          </p:cNvPr>
          <p:cNvSpPr txBox="1"/>
          <p:nvPr/>
        </p:nvSpPr>
        <p:spPr>
          <a:xfrm>
            <a:off x="970975" y="196588"/>
            <a:ext cx="103893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Match the words from the cartoon strip with their definitions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475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A0A79D-1A7C-435E-94F5-48AF60B74276}"/>
              </a:ext>
            </a:extLst>
          </p:cNvPr>
          <p:cNvSpPr txBox="1"/>
          <p:nvPr/>
        </p:nvSpPr>
        <p:spPr>
          <a:xfrm>
            <a:off x="1868556" y="1161943"/>
            <a:ext cx="48445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 I learn…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EC34AB-EE2D-489A-AAB8-3C456F574CE1}"/>
              </a:ext>
            </a:extLst>
          </p:cNvPr>
          <p:cNvSpPr txBox="1"/>
          <p:nvPr/>
        </p:nvSpPr>
        <p:spPr>
          <a:xfrm>
            <a:off x="1868556" y="2177606"/>
            <a:ext cx="57647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 I can talk…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A322EE-D7C6-4FE1-93A1-D09C2EA1A4F6}"/>
              </a:ext>
            </a:extLst>
          </p:cNvPr>
          <p:cNvSpPr txBox="1"/>
          <p:nvPr/>
        </p:nvSpPr>
        <p:spPr>
          <a:xfrm>
            <a:off x="1868556" y="3193269"/>
            <a:ext cx="61911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 I can write…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7CECDA-E37D-4004-9116-D8B50B0B72B7}"/>
              </a:ext>
            </a:extLst>
          </p:cNvPr>
          <p:cNvSpPr txBox="1"/>
          <p:nvPr/>
        </p:nvSpPr>
        <p:spPr>
          <a:xfrm>
            <a:off x="1868556" y="4208932"/>
            <a:ext cx="85892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 I know how to use…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414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4A4B44A1-B47E-49E8-AA43-ADC75007E859}"/>
              </a:ext>
            </a:extLst>
          </p:cNvPr>
          <p:cNvSpPr/>
          <p:nvPr/>
        </p:nvSpPr>
        <p:spPr>
          <a:xfrm>
            <a:off x="1519003" y="2155709"/>
            <a:ext cx="9559814" cy="159465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0070C0"/>
                </a:solidFill>
              </a:rPr>
              <a:t>Do you know what accidents are?</a:t>
            </a:r>
          </a:p>
          <a:p>
            <a:pPr algn="ctr"/>
            <a:r>
              <a:rPr lang="en-US" sz="2800" b="1" dirty="0">
                <a:solidFill>
                  <a:srgbClr val="0070C0"/>
                </a:solidFill>
              </a:rPr>
              <a:t>Have you ever had any of accidents below?</a:t>
            </a:r>
          </a:p>
        </p:txBody>
      </p:sp>
    </p:spTree>
    <p:extLst>
      <p:ext uri="{BB962C8B-B14F-4D97-AF65-F5344CB8AC3E}">
        <p14:creationId xmlns:p14="http://schemas.microsoft.com/office/powerpoint/2010/main" val="374672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96"/>
    </mc:Choice>
    <mc:Fallback xmlns="">
      <p:transition spd="slow" advTm="10296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:a16="http://schemas.microsoft.com/office/drawing/2014/main" id="{1A9818A2-C5E3-4852-930B-14743175D7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1"/>
          <a:stretch/>
        </p:blipFill>
        <p:spPr bwMode="auto">
          <a:xfrm>
            <a:off x="3653124" y="316113"/>
            <a:ext cx="4196205" cy="598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FE93BB46-8562-4A5F-8085-001C7C4B4196}"/>
              </a:ext>
            </a:extLst>
          </p:cNvPr>
          <p:cNvSpPr/>
          <p:nvPr/>
        </p:nvSpPr>
        <p:spPr>
          <a:xfrm>
            <a:off x="7495082" y="5381470"/>
            <a:ext cx="3267856" cy="719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break your leg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10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64"/>
    </mc:Choice>
    <mc:Fallback xmlns="">
      <p:transition spd="slow" advTm="516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638D2F5-5D68-4AC3-9E4D-7EAD6387D4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2"/>
          <a:stretch/>
        </p:blipFill>
        <p:spPr bwMode="auto">
          <a:xfrm rot="20308582">
            <a:off x="3525731" y="816163"/>
            <a:ext cx="3996911" cy="550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F35D878E-E23A-4113-A341-B205B3E3E236}"/>
              </a:ext>
            </a:extLst>
          </p:cNvPr>
          <p:cNvSpPr/>
          <p:nvPr/>
        </p:nvSpPr>
        <p:spPr>
          <a:xfrm>
            <a:off x="7075358" y="764499"/>
            <a:ext cx="3267856" cy="719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cut your finger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67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96"/>
    </mc:Choice>
    <mc:Fallback xmlns="">
      <p:transition spd="slow" advTm="409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6E1E985-9D3A-45E1-81A8-15149ED39D63}"/>
              </a:ext>
            </a:extLst>
          </p:cNvPr>
          <p:cNvSpPr/>
          <p:nvPr/>
        </p:nvSpPr>
        <p:spPr>
          <a:xfrm>
            <a:off x="5081666" y="2953062"/>
            <a:ext cx="1963711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C2DFAE3-53C2-400D-A883-EA2D09026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807" y="599608"/>
            <a:ext cx="4835034" cy="483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5AF323FF-0607-4711-A52D-CDCE0DFB956C}"/>
              </a:ext>
            </a:extLst>
          </p:cNvPr>
          <p:cNvSpPr/>
          <p:nvPr/>
        </p:nvSpPr>
        <p:spPr>
          <a:xfrm>
            <a:off x="8177841" y="1063594"/>
            <a:ext cx="3267856" cy="719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chip a tooth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1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43"/>
    </mc:Choice>
    <mc:Fallback xmlns="">
      <p:transition spd="slow" advTm="4143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D5A61796-2CC0-4C84-B7B8-66195A0E7A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856" y="757002"/>
            <a:ext cx="5399282" cy="404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7C6BFA22-76A5-4AE1-8214-226F725B1264}"/>
              </a:ext>
            </a:extLst>
          </p:cNvPr>
          <p:cNvSpPr/>
          <p:nvPr/>
        </p:nvSpPr>
        <p:spPr>
          <a:xfrm>
            <a:off x="7495082" y="5381470"/>
            <a:ext cx="3627620" cy="7195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sprain your wrist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33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61"/>
    </mc:Choice>
    <mc:Fallback xmlns="">
      <p:transition spd="slow" advTm="456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D92FAEC-04C6-4D5B-8518-9BE2ECEBBF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3" t="5334" r="13479"/>
          <a:stretch/>
        </p:blipFill>
        <p:spPr bwMode="auto">
          <a:xfrm>
            <a:off x="3429706" y="769334"/>
            <a:ext cx="5751443" cy="531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A89E5862-C4F3-41F5-B9B0-3EEEEB2C7809}"/>
              </a:ext>
            </a:extLst>
          </p:cNvPr>
          <p:cNvSpPr/>
          <p:nvPr/>
        </p:nvSpPr>
        <p:spPr>
          <a:xfrm>
            <a:off x="7547220" y="899411"/>
            <a:ext cx="3575481" cy="71952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bang your head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" name="Звук 1">
            <a:hlinkClick r:id="" action="ppaction://media"/>
            <a:extLst>
              <a:ext uri="{FF2B5EF4-FFF2-40B4-BE49-F238E27FC236}">
                <a16:creationId xmlns:a16="http://schemas.microsoft.com/office/drawing/2014/main" id="{3ACBDD02-430C-497C-B170-807874CB2BF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17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25"/>
    </mc:Choice>
    <mc:Fallback xmlns="">
      <p:transition spd="slow" advTm="50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580E7F48-91E7-46C6-809B-98C57B0079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147" y="419501"/>
            <a:ext cx="3531705" cy="577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043E1044-2E7A-4BB0-9797-255BBB415CD1}"/>
              </a:ext>
            </a:extLst>
          </p:cNvPr>
          <p:cNvSpPr/>
          <p:nvPr/>
        </p:nvSpPr>
        <p:spPr>
          <a:xfrm>
            <a:off x="7861852" y="4883046"/>
            <a:ext cx="3531705" cy="76824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twist your ankle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1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3"/>
    </mc:Choice>
    <mc:Fallback xmlns="">
      <p:transition spd="slow" advTm="4003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3167DC9F-FB75-4E3D-B966-89FA37F39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304" y="997056"/>
            <a:ext cx="6235754" cy="486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A163FB96-47BE-4EDB-A452-91F519911F9B}"/>
              </a:ext>
            </a:extLst>
          </p:cNvPr>
          <p:cNvSpPr/>
          <p:nvPr/>
        </p:nvSpPr>
        <p:spPr>
          <a:xfrm>
            <a:off x="7574877" y="5066466"/>
            <a:ext cx="3922580" cy="79447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hurt your back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1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34"/>
    </mc:Choice>
    <mc:Fallback xmlns="">
      <p:transition spd="slow" advTm="3934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4.7"/>
</p:tagLst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1073</TotalTime>
  <Words>196</Words>
  <Application>Microsoft Office PowerPoint</Application>
  <PresentationFormat>Широкоэкранный</PresentationFormat>
  <Paragraphs>33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Times New Roman</vt:lpstr>
      <vt:lpstr>Wingdings 3</vt:lpstr>
      <vt:lpstr>Легкий дым</vt:lpstr>
      <vt:lpstr>Государственное бюджетное общеобразовательное учреждение№ 320 Приморского района Санкт-Петербурга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Марианна Смирнова</dc:creator>
  <cp:lastModifiedBy>Марианна Смирнова</cp:lastModifiedBy>
  <cp:revision>70</cp:revision>
  <dcterms:created xsi:type="dcterms:W3CDTF">2021-02-07T11:41:50Z</dcterms:created>
  <dcterms:modified xsi:type="dcterms:W3CDTF">2021-06-14T19:14:56Z</dcterms:modified>
</cp:coreProperties>
</file>