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9" r:id="rId2"/>
    <p:sldId id="259" r:id="rId3"/>
    <p:sldId id="257" r:id="rId4"/>
    <p:sldId id="258" r:id="rId5"/>
    <p:sldId id="256" r:id="rId6"/>
    <p:sldId id="260" r:id="rId7"/>
    <p:sldId id="261" r:id="rId8"/>
    <p:sldId id="270" r:id="rId9"/>
    <p:sldId id="271" r:id="rId10"/>
    <p:sldId id="262" r:id="rId11"/>
    <p:sldId id="263" r:id="rId12"/>
    <p:sldId id="264" r:id="rId13"/>
    <p:sldId id="272" r:id="rId14"/>
    <p:sldId id="273" r:id="rId15"/>
    <p:sldId id="266" r:id="rId16"/>
    <p:sldId id="267" r:id="rId17"/>
    <p:sldId id="27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4368E-AB3B-4BAB-B0AA-14959CD7FEE3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FFB94-62DB-4FE2-9024-37566B017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FFB94-62DB-4FE2-9024-37566B0175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4ECC6F-FF1A-4AF9-A554-8B5677FD82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B0169F-3E4B-4C12-ABEC-D5C991B2D9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8432F-B558-44FD-B74A-262FCB99269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FDE46-6763-418E-A5B6-A1942DA835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76250"/>
            <a:ext cx="7772400" cy="1470025"/>
          </a:xfrm>
        </p:spPr>
        <p:txBody>
          <a:bodyPr/>
          <a:lstStyle/>
          <a:p>
            <a:r>
              <a:rPr lang="ru-RU" sz="4000" b="1" dirty="0">
                <a:solidFill>
                  <a:schemeClr val="accent2"/>
                </a:solidFill>
              </a:rPr>
              <a:t>Природа Краснодарского края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52738"/>
            <a:ext cx="6400800" cy="27860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 dirty="0">
                <a:solidFill>
                  <a:schemeClr val="folHlink"/>
                </a:solidFill>
              </a:rPr>
              <a:t>Водоёмы</a:t>
            </a:r>
          </a:p>
          <a:p>
            <a:pPr algn="r">
              <a:lnSpc>
                <a:spcPct val="90000"/>
              </a:lnSpc>
            </a:pPr>
            <a:r>
              <a:rPr lang="ru-RU" sz="2000" b="1" dirty="0">
                <a:solidFill>
                  <a:schemeClr val="folHlink"/>
                </a:solidFill>
              </a:rPr>
              <a:t> </a:t>
            </a:r>
          </a:p>
          <a:p>
            <a:pPr algn="r">
              <a:lnSpc>
                <a:spcPct val="90000"/>
              </a:lnSpc>
            </a:pPr>
            <a:endParaRPr lang="ru-RU" sz="2000" b="1" dirty="0">
              <a:solidFill>
                <a:schemeClr val="folHlink"/>
              </a:solidFill>
            </a:endParaRPr>
          </a:p>
          <a:p>
            <a:pPr algn="r">
              <a:lnSpc>
                <a:spcPct val="90000"/>
              </a:lnSpc>
            </a:pPr>
            <a:r>
              <a:rPr lang="ru-RU" sz="2000" b="1" dirty="0">
                <a:solidFill>
                  <a:schemeClr val="folHlink"/>
                </a:solidFill>
              </a:rPr>
              <a:t> </a:t>
            </a:r>
            <a:endParaRPr lang="ru-RU" sz="20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42852"/>
            <a:ext cx="7286676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Река Кубань</a:t>
            </a:r>
            <a:endParaRPr lang="ru-RU" sz="6600" dirty="0"/>
          </a:p>
        </p:txBody>
      </p:sp>
      <p:pic>
        <p:nvPicPr>
          <p:cNvPr id="5" name="Рисунок 4" descr="940-Kub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357298"/>
            <a:ext cx="5143504" cy="3857628"/>
          </a:xfrm>
          <a:prstGeom prst="rect">
            <a:avLst/>
          </a:prstGeom>
        </p:spPr>
      </p:pic>
      <p:pic>
        <p:nvPicPr>
          <p:cNvPr id="6" name="Рисунок 5" descr="28684788_Tamanskie_dzhung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071810"/>
            <a:ext cx="5438782" cy="3618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2071678"/>
            <a:ext cx="87868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Место слияния </a:t>
            </a:r>
            <a:r>
              <a:rPr lang="ru-RU" sz="4800" b="1" dirty="0" smtClean="0">
                <a:solidFill>
                  <a:srgbClr val="0070C0"/>
                </a:solidFill>
              </a:rPr>
              <a:t>– реки Уллу – </a:t>
            </a:r>
            <a:r>
              <a:rPr lang="ru-RU" sz="4800" b="1" dirty="0" err="1">
                <a:solidFill>
                  <a:srgbClr val="0070C0"/>
                </a:solidFill>
              </a:rPr>
              <a:t>К</a:t>
            </a:r>
            <a:r>
              <a:rPr lang="ru-RU" sz="4800" b="1" dirty="0" err="1" smtClean="0">
                <a:solidFill>
                  <a:srgbClr val="0070C0"/>
                </a:solidFill>
              </a:rPr>
              <a:t>ам</a:t>
            </a:r>
            <a:r>
              <a:rPr lang="ru-RU" sz="4800" b="1" dirty="0" smtClean="0">
                <a:solidFill>
                  <a:srgbClr val="0070C0"/>
                </a:solidFill>
              </a:rPr>
              <a:t> и Учкулан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Протяженность </a:t>
            </a:r>
            <a:r>
              <a:rPr lang="ru-RU" sz="4800" b="1" dirty="0" smtClean="0">
                <a:solidFill>
                  <a:srgbClr val="0070C0"/>
                </a:solidFill>
              </a:rPr>
              <a:t>– 870 км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На территории нашего края </a:t>
            </a:r>
            <a:r>
              <a:rPr lang="ru-RU" sz="4800" b="1" dirty="0" smtClean="0">
                <a:solidFill>
                  <a:srgbClr val="0070C0"/>
                </a:solidFill>
              </a:rPr>
              <a:t>– 700 км.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Впадает</a:t>
            </a:r>
            <a:r>
              <a:rPr lang="ru-RU" sz="4800" b="1" dirty="0" smtClean="0">
                <a:solidFill>
                  <a:srgbClr val="0070C0"/>
                </a:solidFill>
              </a:rPr>
              <a:t> в Азовское море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5" name="Picture 8" descr="2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2635894" cy="173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571504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Схема реки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Исток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Устье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Притоки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Правый берег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Левый берег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Picture 6" descr="Рисунок9"/>
          <p:cNvPicPr>
            <a:picLocks noChangeAspect="1" noChangeArrowheads="1"/>
          </p:cNvPicPr>
          <p:nvPr/>
        </p:nvPicPr>
        <p:blipFill>
          <a:blip r:embed="rId2" cstate="print"/>
          <a:srcRect l="7293" t="10281" r="8103" b="4536"/>
          <a:stretch>
            <a:fillRect/>
          </a:stretch>
        </p:blipFill>
        <p:spPr bwMode="auto">
          <a:xfrm>
            <a:off x="4857752" y="1785926"/>
            <a:ext cx="414340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77875"/>
          </a:xfrm>
        </p:spPr>
        <p:txBody>
          <a:bodyPr/>
          <a:lstStyle/>
          <a:p>
            <a:r>
              <a:rPr lang="ru-RU" sz="3600" b="1">
                <a:solidFill>
                  <a:srgbClr val="FF0066"/>
                </a:solidFill>
              </a:rPr>
              <a:t>Озеро Абрау</a:t>
            </a:r>
            <a:r>
              <a:rPr lang="ru-RU"/>
              <a:t> 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268413"/>
            <a:ext cx="4244280" cy="5256212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sz="2800" b="1" dirty="0">
                <a:solidFill>
                  <a:srgbClr val="9900CC"/>
                </a:solidFill>
              </a:rPr>
              <a:t>Это самое крупное пресноводное озеро Краснодарского края. По своим размерам оно превышает знаменитую Рицу. Его длина свыше </a:t>
            </a:r>
            <a:r>
              <a:rPr lang="ru-RU" sz="2800" b="1" dirty="0">
                <a:solidFill>
                  <a:schemeClr val="folHlink"/>
                </a:solidFill>
              </a:rPr>
              <a:t>2600 м,</a:t>
            </a:r>
            <a:r>
              <a:rPr lang="ru-RU" sz="2800" b="1" dirty="0">
                <a:solidFill>
                  <a:srgbClr val="9900CC"/>
                </a:solidFill>
              </a:rPr>
              <a:t> максимальная ширина </a:t>
            </a:r>
            <a:r>
              <a:rPr lang="ru-RU" sz="2800" b="1" dirty="0">
                <a:solidFill>
                  <a:schemeClr val="folHlink"/>
                </a:solidFill>
              </a:rPr>
              <a:t>600 м,</a:t>
            </a:r>
            <a:r>
              <a:rPr lang="ru-RU" sz="2800" b="1" dirty="0">
                <a:solidFill>
                  <a:srgbClr val="9900CC"/>
                </a:solidFill>
              </a:rPr>
              <a:t> площадь </a:t>
            </a:r>
            <a:r>
              <a:rPr lang="ru-RU" sz="2800" b="1" dirty="0">
                <a:solidFill>
                  <a:schemeClr val="folHlink"/>
                </a:solidFill>
              </a:rPr>
              <a:t>1,6 кв. км.</a:t>
            </a:r>
            <a:r>
              <a:rPr lang="ru-RU" sz="2800" dirty="0">
                <a:solidFill>
                  <a:schemeClr val="folHlink"/>
                </a:solidFill>
              </a:rPr>
              <a:t> </a:t>
            </a:r>
          </a:p>
        </p:txBody>
      </p:sp>
      <p:pic>
        <p:nvPicPr>
          <p:cNvPr id="18439" name="Picture 7" descr="фото озера абрау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628775"/>
            <a:ext cx="4038600" cy="439261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solidFill>
                  <a:schemeClr val="accent2"/>
                </a:solidFill>
              </a:rPr>
              <a:t>Искусственные водоемы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800" b="1" dirty="0"/>
          </a:p>
          <a:p>
            <a:endParaRPr lang="ru-RU" sz="1800" b="1" dirty="0"/>
          </a:p>
          <a:p>
            <a:r>
              <a:rPr lang="ru-RU" sz="3600" b="1" dirty="0">
                <a:solidFill>
                  <a:srgbClr val="FF0066"/>
                </a:solidFill>
              </a:rPr>
              <a:t>Искусственные водоемы: </a:t>
            </a:r>
            <a:r>
              <a:rPr lang="ru-RU" sz="3600" b="1" dirty="0" err="1">
                <a:solidFill>
                  <a:schemeClr val="hlink"/>
                </a:solidFill>
              </a:rPr>
              <a:t>Шапсугское</a:t>
            </a:r>
            <a:r>
              <a:rPr lang="ru-RU" sz="3600" b="1" dirty="0">
                <a:solidFill>
                  <a:schemeClr val="hlink"/>
                </a:solidFill>
              </a:rPr>
              <a:t>, Краснодарское, </a:t>
            </a:r>
            <a:r>
              <a:rPr lang="ru-RU" sz="3600" b="1" dirty="0" err="1">
                <a:solidFill>
                  <a:schemeClr val="hlink"/>
                </a:solidFill>
              </a:rPr>
              <a:t>Крюковское</a:t>
            </a:r>
            <a:r>
              <a:rPr lang="ru-RU" sz="3600" b="1" dirty="0">
                <a:solidFill>
                  <a:schemeClr val="hlink"/>
                </a:solidFill>
              </a:rPr>
              <a:t>, Варнавинское водохранилища.</a:t>
            </a:r>
          </a:p>
          <a:p>
            <a:pPr>
              <a:buFontTx/>
              <a:buNone/>
            </a:pPr>
            <a:endParaRPr lang="ru-RU" sz="2000" b="1" dirty="0">
              <a:solidFill>
                <a:schemeClr val="hlink"/>
              </a:solidFill>
            </a:endParaRPr>
          </a:p>
          <a:p>
            <a:pPr>
              <a:buFontTx/>
              <a:buNone/>
            </a:pPr>
            <a:endParaRPr lang="ru-RU" sz="2000" b="1" dirty="0">
              <a:solidFill>
                <a:srgbClr val="FF0066"/>
              </a:solidFill>
            </a:endParaRPr>
          </a:p>
          <a:p>
            <a:endParaRPr lang="ru-RU" sz="20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214290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Значение водоемов в жизни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500174"/>
            <a:ext cx="492922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Использование воды в пищу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2500306"/>
            <a:ext cx="578647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 для животных и растений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571876"/>
            <a:ext cx="4714908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Использование воды для хозяйственных нужд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5072074"/>
            <a:ext cx="5143536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 воде перевозят грузы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6000768"/>
            <a:ext cx="3071834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Место отдыха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Памятка</a:t>
            </a:r>
          </a:p>
          <a:p>
            <a:pPr marL="742950" indent="-742950" algn="ctr">
              <a:buAutoNum type="arabicPeriod"/>
            </a:pPr>
            <a:r>
              <a:rPr lang="ru-RU" sz="4400" b="1" dirty="0" smtClean="0">
                <a:solidFill>
                  <a:srgbClr val="C00000"/>
                </a:solidFill>
              </a:rPr>
              <a:t>Нельзя мыть транспорт</a:t>
            </a:r>
          </a:p>
          <a:p>
            <a:pPr marL="742950" indent="-742950" algn="ctr">
              <a:buAutoNum type="arabicPeriod"/>
            </a:pPr>
            <a:r>
              <a:rPr lang="ru-RU" sz="4400" b="1" dirty="0" smtClean="0">
                <a:solidFill>
                  <a:srgbClr val="C00000"/>
                </a:solidFill>
              </a:rPr>
              <a:t>Нельзя бросать мусор</a:t>
            </a:r>
          </a:p>
          <a:p>
            <a:pPr marL="742950" indent="-742950" algn="ctr">
              <a:buAutoNum type="arabicPeriod"/>
            </a:pPr>
            <a:r>
              <a:rPr lang="ru-RU" sz="4400" b="1" dirty="0" smtClean="0">
                <a:solidFill>
                  <a:srgbClr val="C00000"/>
                </a:solidFill>
              </a:rPr>
              <a:t>Надо следить за чистотой воды</a:t>
            </a:r>
          </a:p>
          <a:p>
            <a:pPr marL="742950" indent="-742950" algn="ctr">
              <a:buAutoNum type="arabicPeriod"/>
            </a:pPr>
            <a:r>
              <a:rPr lang="ru-RU" sz="4400" b="1" dirty="0" smtClean="0">
                <a:solidFill>
                  <a:srgbClr val="C00000"/>
                </a:solidFill>
              </a:rPr>
              <a:t>Надо расчищать ручьи и родники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i="1" dirty="0" smtClean="0">
                <a:solidFill>
                  <a:srgbClr val="00B050"/>
                </a:solidFill>
              </a:rPr>
              <a:t>Задание </a:t>
            </a:r>
            <a:r>
              <a:rPr lang="ru-RU" i="1" dirty="0" smtClean="0">
                <a:solidFill>
                  <a:srgbClr val="00B050"/>
                </a:solidFill>
              </a:rPr>
              <a:t>на дом.</a:t>
            </a:r>
            <a:endParaRPr lang="ru-RU" dirty="0" smtClean="0">
              <a:solidFill>
                <a:srgbClr val="00B050"/>
              </a:solidFill>
            </a:endParaRPr>
          </a:p>
          <a:p>
            <a:pPr indent="342900">
              <a:buNone/>
            </a:pPr>
            <a:r>
              <a:rPr lang="ru-RU" dirty="0" smtClean="0"/>
              <a:t>Нарисовать рисунки по теме, найти стихи, загадки о водоемах.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132873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Спасибо за урок!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Picture 4" descr="46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443099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43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500306"/>
            <a:ext cx="2071702" cy="251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785926"/>
            <a:ext cx="607223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Arial" charset="0"/>
              </a:rPr>
              <a:t>Сформировать представление учащихся о водоемах  нашего края, их местонахождении на карте.</a:t>
            </a:r>
            <a:endParaRPr lang="ru-RU" dirty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614366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0" i="0" dirty="0" smtClean="0">
                <a:latin typeface="Arial" charset="0"/>
              </a:rPr>
              <a:t> </a:t>
            </a:r>
            <a:r>
              <a:rPr lang="ru-RU" dirty="0" smtClean="0">
                <a:latin typeface="Arial" charset="0"/>
              </a:rPr>
              <a:t>Развивать познавательный интерес, умение использовать в работе ранее полученные знания, умение  рассуждать, анализировать, правильно выражать свои мысли.</a:t>
            </a:r>
            <a:endParaRPr lang="ru-RU" dirty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214950"/>
            <a:ext cx="592935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Arial" charset="0"/>
              </a:rPr>
              <a:t>Воспитывать любовь к природе, культуру поведения в местах отдыха на лоне природы.</a:t>
            </a:r>
            <a:endParaRPr lang="ru-RU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357166"/>
            <a:ext cx="4286280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Цели урока:</a:t>
            </a:r>
            <a:endParaRPr lang="ru-RU" sz="4400" dirty="0"/>
          </a:p>
        </p:txBody>
      </p:sp>
      <p:pic>
        <p:nvPicPr>
          <p:cNvPr id="8" name="Picture 9" descr="40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42852"/>
            <a:ext cx="216817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260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364" y="2071678"/>
            <a:ext cx="7889109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70" y="285728"/>
            <a:ext cx="45720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66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россворд</a:t>
            </a:r>
            <a:endParaRPr lang="ru-RU" sz="66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284" y="51659"/>
          <a:ext cx="8715432" cy="67349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2572"/>
                <a:gridCol w="1452572"/>
                <a:gridCol w="1452572"/>
                <a:gridCol w="1452572"/>
                <a:gridCol w="1452572"/>
                <a:gridCol w="1452572"/>
              </a:tblGrid>
              <a:tr h="561521">
                <a:tc rowSpan="4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4.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Constantia" pitchFamily="18" charset="0"/>
                        </a:rPr>
                        <a:t>5.</a:t>
                      </a:r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endParaRPr lang="ru-RU" sz="28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Constantia" pitchFamily="18" charset="0"/>
                        </a:rPr>
                        <a:t>2.</a:t>
                      </a:r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Constantia" pitchFamily="18" charset="0"/>
                        </a:rPr>
                        <a:t>3.</a:t>
                      </a:r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754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1.</a:t>
                      </a:r>
                      <a:endParaRPr lang="ru-RU" sz="36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5.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521"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521"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541"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71">
                <a:tc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36223">
                <a:tc rowSpan="2">
                  <a:txBody>
                    <a:bodyPr/>
                    <a:lstStyle/>
                    <a:p>
                      <a:endParaRPr lang="ru-RU" sz="2800" dirty="0">
                        <a:latin typeface="Constantia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552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onstantia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14348" y="2571744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4348" y="3286125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85786" y="385762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5786" y="450057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н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85786" y="514351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143108" y="71435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и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214546" y="1357298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с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143108" y="200024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т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85984" y="264318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14546" y="335756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к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643306" y="128586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643306" y="192880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643306" y="264318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72066" y="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</a:t>
            </a:r>
            <a:endParaRPr lang="ru-RU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072066" y="6429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72066" y="128586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072066" y="192880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н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072066" y="264318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143504" y="328612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072066" y="4500570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143504" y="5143512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143504" y="571501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143504" y="627322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500826" y="0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500826" y="64291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572264" y="135729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572264" y="185736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ь</a:t>
            </a:r>
            <a:endParaRPr lang="ru-RU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572264" y="264318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72462" y="2643182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72462" y="335756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072462" y="3929067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072462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Водоемы 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раснодарского края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d4902a3d008ce4ddfada43eea71929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071678"/>
            <a:ext cx="764386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голуб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42852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голуб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857232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142852"/>
            <a:ext cx="7643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Голубая планета</a:t>
            </a:r>
            <a:endParaRPr lang="ru-RU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4" descr="Рисунок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142984"/>
            <a:ext cx="5976937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голуб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0232" y="428604"/>
            <a:ext cx="464347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Водоемы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928802"/>
            <a:ext cx="328614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естественные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1928802"/>
            <a:ext cx="300039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   искусственные</a:t>
            </a:r>
            <a:endParaRPr lang="ru-RU" sz="28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071670" y="1214422"/>
            <a:ext cx="1214446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00628" y="1214422"/>
            <a:ext cx="1357322" cy="6429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8" descr="рис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786322"/>
            <a:ext cx="1717675" cy="1368425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19" descr="рис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86190"/>
            <a:ext cx="1778000" cy="1392238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5" name="Picture 20" descr="рис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929198"/>
            <a:ext cx="1821957" cy="1350963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6" name="Рисунок 15" descr="img_11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786190"/>
            <a:ext cx="1804950" cy="1357322"/>
          </a:xfrm>
          <a:prstGeom prst="rect">
            <a:avLst/>
          </a:prstGeom>
        </p:spPr>
      </p:pic>
      <p:pic>
        <p:nvPicPr>
          <p:cNvPr id="17" name="Рисунок 16" descr="diary_009_15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3786190"/>
            <a:ext cx="1807571" cy="1357322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 rot="5400000">
            <a:off x="785786" y="2643182"/>
            <a:ext cx="714380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285984" y="2500306"/>
            <a:ext cx="1857388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1643042" y="2643182"/>
            <a:ext cx="857256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1107257" y="2964653"/>
            <a:ext cx="2428892" cy="15001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-32" y="3857628"/>
            <a:ext cx="2857520" cy="1428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1" descr="рис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3714752"/>
            <a:ext cx="1873250" cy="14049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" name="Рисунок 31" descr="d4902a3d008ce4ddfada43eea719293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00760" y="4643446"/>
            <a:ext cx="2137982" cy="1598756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57158" y="335756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океан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28596" y="628652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море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571736" y="328612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озеро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928926" y="63579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река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286248" y="328612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ручей</a:t>
            </a:r>
            <a:endParaRPr lang="ru-RU" b="1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rot="16200000" flipH="1">
            <a:off x="7393801" y="2607463"/>
            <a:ext cx="500066" cy="2857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858016" y="307181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Канал</a:t>
            </a:r>
          </a:p>
          <a:p>
            <a:pPr algn="ctr"/>
            <a:r>
              <a:rPr lang="ru-RU" b="1" dirty="0" smtClean="0"/>
              <a:t>водохранилище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286512" y="628652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пруд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hlink"/>
                </a:solidFill>
              </a:rPr>
              <a:t>Естественные водоемы:</a:t>
            </a:r>
            <a:br>
              <a:rPr lang="ru-RU" sz="3600" b="1" dirty="0">
                <a:solidFill>
                  <a:schemeClr val="hlink"/>
                </a:solidFill>
              </a:rPr>
            </a:br>
            <a:r>
              <a:rPr lang="ru-RU" sz="3600" b="1" dirty="0">
                <a:solidFill>
                  <a:schemeClr val="hlink"/>
                </a:solidFill>
              </a:rPr>
              <a:t>Чёрное </a:t>
            </a:r>
            <a:r>
              <a:rPr lang="ru-RU" sz="3600" b="1" dirty="0" smtClean="0">
                <a:solidFill>
                  <a:schemeClr val="hlink"/>
                </a:solidFill>
              </a:rPr>
              <a:t>море</a:t>
            </a:r>
            <a:endParaRPr lang="ru-RU" sz="3600" b="1" dirty="0">
              <a:solidFill>
                <a:schemeClr val="hlink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600200"/>
            <a:ext cx="4172272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FF00FF"/>
                </a:solidFill>
              </a:rPr>
              <a:t>     Чёрное море </a:t>
            </a:r>
            <a:r>
              <a:rPr lang="ru-RU" sz="2400" b="1" dirty="0" smtClean="0">
                <a:solidFill>
                  <a:srgbClr val="6666FF"/>
                </a:solidFill>
              </a:rPr>
              <a:t>омывает </a:t>
            </a:r>
            <a:r>
              <a:rPr lang="ru-RU" sz="2400" b="1" dirty="0">
                <a:solidFill>
                  <a:srgbClr val="6666FF"/>
                </a:solidFill>
              </a:rPr>
              <a:t>наш край от мыса </a:t>
            </a:r>
            <a:r>
              <a:rPr lang="ru-RU" sz="2400" b="1" dirty="0" err="1">
                <a:solidFill>
                  <a:srgbClr val="6666FF"/>
                </a:solidFill>
              </a:rPr>
              <a:t>Тузлы</a:t>
            </a:r>
            <a:r>
              <a:rPr lang="ru-RU" sz="2400" b="1" dirty="0">
                <a:solidFill>
                  <a:srgbClr val="6666FF"/>
                </a:solidFill>
              </a:rPr>
              <a:t> до реки </a:t>
            </a:r>
            <a:r>
              <a:rPr lang="ru-RU" sz="2400" b="1" dirty="0" err="1">
                <a:solidFill>
                  <a:srgbClr val="6666FF"/>
                </a:solidFill>
              </a:rPr>
              <a:t>Псоу</a:t>
            </a:r>
            <a:r>
              <a:rPr lang="ru-RU" sz="2400" b="1" dirty="0">
                <a:solidFill>
                  <a:srgbClr val="6666FF"/>
                </a:solidFill>
              </a:rPr>
              <a:t>, на границе с Абхазией. Керченский пролив соединяет Черное море с Азовским, </a:t>
            </a:r>
            <a:r>
              <a:rPr lang="ru-RU" sz="2400" b="1" dirty="0" err="1">
                <a:solidFill>
                  <a:srgbClr val="6666FF"/>
                </a:solidFill>
              </a:rPr>
              <a:t>Босфорский</a:t>
            </a:r>
            <a:r>
              <a:rPr lang="ru-RU" sz="2400" b="1" dirty="0">
                <a:solidFill>
                  <a:srgbClr val="6666FF"/>
                </a:solidFill>
              </a:rPr>
              <a:t> пролив — с Мраморным. Площадь моря 422 тысячи квадратных километров. Самая большая глубина — 2210 метров. </a:t>
            </a:r>
          </a:p>
        </p:txBody>
      </p:sp>
      <p:pic>
        <p:nvPicPr>
          <p:cNvPr id="4104" name="Picture 8" descr="фото скалы Парус Чёрного моря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199" y="1700212"/>
            <a:ext cx="4191711" cy="48971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solidFill>
                  <a:srgbClr val="6666FF"/>
                </a:solidFill>
              </a:rPr>
              <a:t>Азовское море</a:t>
            </a:r>
            <a:r>
              <a:rPr lang="ru-RU"/>
              <a:t> 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1200" b="1" dirty="0"/>
          </a:p>
          <a:p>
            <a:pPr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chemeClr val="hlink"/>
                </a:solidFill>
              </a:rPr>
              <a:t>     Оно </a:t>
            </a:r>
            <a:r>
              <a:rPr lang="ru-RU" sz="2400" b="1" dirty="0">
                <a:solidFill>
                  <a:schemeClr val="hlink"/>
                </a:solidFill>
              </a:rPr>
              <a:t>резко отличается от Черного моря и находится на северо-западе нашего края. Берега его песчано-ракушечные, безлесные, невысокие. Площадь моря 38.800 квадратных километров, в 11 раз меньше Черного. Глубина не превышает 14 метров. </a:t>
            </a:r>
            <a:endParaRPr lang="ru-RU" sz="2400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1200" dirty="0">
              <a:solidFill>
                <a:schemeClr val="hlink"/>
              </a:solidFill>
            </a:endParaRPr>
          </a:p>
        </p:txBody>
      </p:sp>
      <p:pic>
        <p:nvPicPr>
          <p:cNvPr id="6152" name="Picture 8" descr="фото азовского моря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916113"/>
            <a:ext cx="4038600" cy="432119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363</Words>
  <Application>Microsoft Office PowerPoint</Application>
  <PresentationFormat>Экран (4:3)</PresentationFormat>
  <Paragraphs>99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Природа Краснодарского края</vt:lpstr>
      <vt:lpstr>Слайд 2</vt:lpstr>
      <vt:lpstr>Слайд 3</vt:lpstr>
      <vt:lpstr>Слайд 4</vt:lpstr>
      <vt:lpstr>Водоемы Краснодарского края</vt:lpstr>
      <vt:lpstr>Слайд 6</vt:lpstr>
      <vt:lpstr>Слайд 7</vt:lpstr>
      <vt:lpstr>Естественные водоемы: Чёрное море</vt:lpstr>
      <vt:lpstr>Азовское море </vt:lpstr>
      <vt:lpstr>Слайд 10</vt:lpstr>
      <vt:lpstr>Слайд 11</vt:lpstr>
      <vt:lpstr>Схема реки</vt:lpstr>
      <vt:lpstr>Озеро Абрау </vt:lpstr>
      <vt:lpstr>Искусственные водоемы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Водоемы Краснодарского края</dc:title>
  <dc:creator>school</dc:creator>
  <cp:lastModifiedBy>Оля</cp:lastModifiedBy>
  <cp:revision>16</cp:revision>
  <dcterms:created xsi:type="dcterms:W3CDTF">2008-11-13T10:37:56Z</dcterms:created>
  <dcterms:modified xsi:type="dcterms:W3CDTF">2015-04-14T06:37:38Z</dcterms:modified>
</cp:coreProperties>
</file>