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1" r:id="rId2"/>
    <p:sldId id="342" r:id="rId3"/>
    <p:sldId id="344" r:id="rId4"/>
    <p:sldId id="346" r:id="rId5"/>
    <p:sldId id="256" r:id="rId6"/>
    <p:sldId id="294" r:id="rId7"/>
    <p:sldId id="295" r:id="rId8"/>
    <p:sldId id="296" r:id="rId9"/>
    <p:sldId id="297" r:id="rId10"/>
    <p:sldId id="260" r:id="rId11"/>
    <p:sldId id="258" r:id="rId12"/>
    <p:sldId id="277" r:id="rId13"/>
    <p:sldId id="298" r:id="rId14"/>
    <p:sldId id="278" r:id="rId15"/>
    <p:sldId id="272" r:id="rId16"/>
    <p:sldId id="273" r:id="rId17"/>
    <p:sldId id="276" r:id="rId18"/>
    <p:sldId id="299" r:id="rId19"/>
    <p:sldId id="282" r:id="rId20"/>
    <p:sldId id="275" r:id="rId21"/>
    <p:sldId id="300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94"/>
  </p:normalViewPr>
  <p:slideViewPr>
    <p:cSldViewPr snapToGrid="0">
      <p:cViewPr varScale="1">
        <p:scale>
          <a:sx n="90" d="100"/>
          <a:sy n="9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260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28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956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36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748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3164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563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407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563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997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18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0B0AA-C997-4264-9DB5-781035338E76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B792-A2DE-4825-B2D6-6A057AA920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806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Объект 2">
            <a:extLst>
              <a:ext uri="{FF2B5EF4-FFF2-40B4-BE49-F238E27FC236}">
                <a16:creationId xmlns:a16="http://schemas.microsoft.com/office/drawing/2014/main" id="{59A63BFB-94F6-2A40-B7CD-726C9C48A7BC}"/>
              </a:ext>
            </a:extLst>
          </p:cNvPr>
          <p:cNvSpPr>
            <a:spLocks/>
          </p:cNvSpPr>
          <p:nvPr/>
        </p:nvSpPr>
        <p:spPr bwMode="auto">
          <a:xfrm>
            <a:off x="2135189" y="476250"/>
            <a:ext cx="7705725" cy="52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45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1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E66C7D"/>
              </a:buClr>
              <a:buSzPct val="7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6BB76D"/>
              </a:buClr>
              <a:buSzPct val="6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BB76D"/>
              </a:buClr>
              <a:buSzPct val="6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BB76D"/>
              </a:buClr>
              <a:buSzPct val="6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BB76D"/>
              </a:buClr>
              <a:buSzPct val="6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BB76D"/>
              </a:buClr>
              <a:buSzPct val="6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Верны ли утверждения о предпринимательской деятельности: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а) предпринимательскую деятельность можно вести в одиночку;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б) предпринимательская деятельность всегда позволяет повысить свои доходы?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1) Верно только </a:t>
            </a:r>
            <a:r>
              <a:rPr lang="ru-RU" altLang="ru-RU" sz="2800" i="1"/>
              <a:t>а;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2) верно только </a:t>
            </a:r>
            <a:r>
              <a:rPr lang="ru-RU" altLang="ru-RU" sz="2800" i="1"/>
              <a:t>б;</a:t>
            </a:r>
            <a:endParaRPr lang="ru-RU" altLang="ru-RU" sz="280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3) верны оба суждения;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4) оба суждения неверны.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/>
          </a:p>
        </p:txBody>
      </p:sp>
    </p:spTree>
    <p:extLst>
      <p:ext uri="{BB962C8B-B14F-4D97-AF65-F5344CB8AC3E}">
        <p14:creationId xmlns:p14="http://schemas.microsoft.com/office/powerpoint/2010/main" val="20287969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065" y="484358"/>
            <a:ext cx="7488455" cy="601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2980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resent5.com/presentation/1/145560860_293355804.pdf-img/145560860_293355804.pdf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766" y="688523"/>
            <a:ext cx="6858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389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/>
              <a:t>Налог</a:t>
            </a:r>
            <a:r>
              <a:rPr lang="ru-RU" sz="3200" dirty="0"/>
              <a:t> – обязательный платеж, взимаемый государством с каждого получателя дохода, производителя товара, владельца имущества.</a:t>
            </a:r>
          </a:p>
        </p:txBody>
      </p:sp>
      <p:pic>
        <p:nvPicPr>
          <p:cNvPr id="1026" name="Picture 2" descr="https://vestikavkaza.ru/upload/2017-01-23/f1b24f95f4ea75b6438250d53ef66ae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8834" y="1690688"/>
            <a:ext cx="7594332" cy="506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496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>
            <a:extLst>
              <a:ext uri="{FF2B5EF4-FFF2-40B4-BE49-F238E27FC236}">
                <a16:creationId xmlns:a16="http://schemas.microsoft.com/office/drawing/2014/main" id="{28C60443-F475-8D4A-BC8B-FE98C3AC7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588" y="0"/>
            <a:ext cx="55848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8589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businessxxl.ru/wp-content/uploads/1/2/d/12db5cb1e463948f9ef6ac541e4d235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505" y="422282"/>
            <a:ext cx="7939272" cy="5954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43916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66" y="723900"/>
            <a:ext cx="699795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5360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300" y="270164"/>
            <a:ext cx="5957358" cy="6498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669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0735" y="420014"/>
            <a:ext cx="4877879" cy="565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4664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0B8416EB-495C-BB40-9B48-F838D54FAC02}"/>
              </a:ext>
            </a:extLst>
          </p:cNvPr>
          <p:cNvCxnSpPr/>
          <p:nvPr/>
        </p:nvCxnSpPr>
        <p:spPr>
          <a:xfrm flipH="1">
            <a:off x="3270250" y="3676650"/>
            <a:ext cx="6350" cy="1366838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1" name="TextBox 6">
            <a:extLst>
              <a:ext uri="{FF2B5EF4-FFF2-40B4-BE49-F238E27FC236}">
                <a16:creationId xmlns:a16="http://schemas.microsoft.com/office/drawing/2014/main" id="{47529C22-CE61-9940-B8A4-32C99AB3FA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8850" y="2846388"/>
            <a:ext cx="1981200" cy="830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306F66B8-B4CF-E246-B69E-60BEB36943D7}"/>
              </a:ext>
            </a:extLst>
          </p:cNvPr>
          <p:cNvCxnSpPr>
            <a:endCxn id="27651" idx="0"/>
          </p:cNvCxnSpPr>
          <p:nvPr/>
        </p:nvCxnSpPr>
        <p:spPr>
          <a:xfrm flipH="1">
            <a:off x="3219451" y="2173288"/>
            <a:ext cx="2593975" cy="67310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3859B58F-B88F-F14B-BFA5-63D869DFA63D}"/>
              </a:ext>
            </a:extLst>
          </p:cNvPr>
          <p:cNvCxnSpPr/>
          <p:nvPr/>
        </p:nvCxnSpPr>
        <p:spPr>
          <a:xfrm>
            <a:off x="6673850" y="2190750"/>
            <a:ext cx="2698750" cy="49530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E5550FF6-0A37-014D-B0CE-33FBC99ECD93}"/>
              </a:ext>
            </a:extLst>
          </p:cNvPr>
          <p:cNvCxnSpPr>
            <a:endCxn id="27661" idx="0"/>
          </p:cNvCxnSpPr>
          <p:nvPr/>
        </p:nvCxnSpPr>
        <p:spPr>
          <a:xfrm>
            <a:off x="6248400" y="2206626"/>
            <a:ext cx="0" cy="1774825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55" name="TextBox 5">
            <a:extLst>
              <a:ext uri="{FF2B5EF4-FFF2-40B4-BE49-F238E27FC236}">
                <a16:creationId xmlns:a16="http://schemas.microsoft.com/office/drawing/2014/main" id="{67BBC3C5-374A-7944-AD8E-2571471C65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1185864"/>
            <a:ext cx="5638800" cy="9540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БЮДЖЕТ</a:t>
            </a:r>
          </a:p>
        </p:txBody>
      </p:sp>
      <p:sp>
        <p:nvSpPr>
          <p:cNvPr id="27656" name="TextBox 34">
            <a:extLst>
              <a:ext uri="{FF2B5EF4-FFF2-40B4-BE49-F238E27FC236}">
                <a16:creationId xmlns:a16="http://schemas.microsoft.com/office/drawing/2014/main" id="{A43267BA-199D-284B-9C91-D01B5B593F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5043489"/>
            <a:ext cx="2743200" cy="5238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Профицитный</a:t>
            </a:r>
          </a:p>
        </p:txBody>
      </p:sp>
      <p:sp>
        <p:nvSpPr>
          <p:cNvPr id="27657" name="TextBox 35">
            <a:extLst>
              <a:ext uri="{FF2B5EF4-FFF2-40B4-BE49-F238E27FC236}">
                <a16:creationId xmlns:a16="http://schemas.microsoft.com/office/drawing/2014/main" id="{8D3FA17E-2345-9C4A-B037-4D39FFE26C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1450" y="4876801"/>
            <a:ext cx="2590800" cy="5238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Дефицитный</a:t>
            </a:r>
          </a:p>
        </p:txBody>
      </p:sp>
      <p:sp>
        <p:nvSpPr>
          <p:cNvPr id="27658" name="TextBox 36">
            <a:extLst>
              <a:ext uri="{FF2B5EF4-FFF2-40B4-BE49-F238E27FC236}">
                <a16:creationId xmlns:a16="http://schemas.microsoft.com/office/drawing/2014/main" id="{432EB395-082A-9243-B648-7B39B621D5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6086476"/>
            <a:ext cx="3505200" cy="5238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Сбалансированный</a:t>
            </a:r>
          </a:p>
        </p:txBody>
      </p: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29D5FF35-8665-C14F-A2ED-5F7691B590E1}"/>
              </a:ext>
            </a:extLst>
          </p:cNvPr>
          <p:cNvCxnSpPr/>
          <p:nvPr/>
        </p:nvCxnSpPr>
        <p:spPr>
          <a:xfrm>
            <a:off x="9067800" y="3546476"/>
            <a:ext cx="19050" cy="1254125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>
            <a:extLst>
              <a:ext uri="{FF2B5EF4-FFF2-40B4-BE49-F238E27FC236}">
                <a16:creationId xmlns:a16="http://schemas.microsoft.com/office/drawing/2014/main" id="{F20FE2E3-23AE-4440-AF4F-1A5C210BCB39}"/>
              </a:ext>
            </a:extLst>
          </p:cNvPr>
          <p:cNvCxnSpPr>
            <a:stCxn id="27661" idx="2"/>
          </p:cNvCxnSpPr>
          <p:nvPr/>
        </p:nvCxnSpPr>
        <p:spPr>
          <a:xfrm flipH="1">
            <a:off x="6246814" y="4751388"/>
            <a:ext cx="1587" cy="1268412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661" name="TextBox 8">
            <a:extLst>
              <a:ext uri="{FF2B5EF4-FFF2-40B4-BE49-F238E27FC236}">
                <a16:creationId xmlns:a16="http://schemas.microsoft.com/office/drawing/2014/main" id="{FCCF7AC9-0B55-A24A-9471-CF98BEFA1B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3981450"/>
            <a:ext cx="1981200" cy="7699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4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7662" name="TextBox 9">
            <a:extLst>
              <a:ext uri="{FF2B5EF4-FFF2-40B4-BE49-F238E27FC236}">
                <a16:creationId xmlns:a16="http://schemas.microsoft.com/office/drawing/2014/main" id="{849FADAA-50AC-E745-A7F7-C60700FD81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9113" y="2762251"/>
            <a:ext cx="1981200" cy="70802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p:txBody>
      </p:sp>
      <p:sp>
        <p:nvSpPr>
          <p:cNvPr id="27663" name="Прямоугольник 16">
            <a:extLst>
              <a:ext uri="{FF2B5EF4-FFF2-40B4-BE49-F238E27FC236}">
                <a16:creationId xmlns:a16="http://schemas.microsoft.com/office/drawing/2014/main" id="{D57537D2-2008-7840-894D-360A36CB67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7976" y="123825"/>
            <a:ext cx="67976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Дайте определения видам бюджета.</a:t>
            </a:r>
            <a:endParaRPr lang="ru-RU" altLang="ru-RU">
              <a:solidFill>
                <a:srgbClr val="C00000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165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Прямая со стрелкой 37">
            <a:extLst>
              <a:ext uri="{FF2B5EF4-FFF2-40B4-BE49-F238E27FC236}">
                <a16:creationId xmlns:a16="http://schemas.microsoft.com/office/drawing/2014/main" id="{2DA2C895-1146-1541-A55A-40C1F71FCFE7}"/>
              </a:ext>
            </a:extLst>
          </p:cNvPr>
          <p:cNvCxnSpPr/>
          <p:nvPr/>
        </p:nvCxnSpPr>
        <p:spPr>
          <a:xfrm rot="5400000">
            <a:off x="2890044" y="4661694"/>
            <a:ext cx="7620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5" name="TextBox 6">
            <a:extLst>
              <a:ext uri="{FF2B5EF4-FFF2-40B4-BE49-F238E27FC236}">
                <a16:creationId xmlns:a16="http://schemas.microsoft.com/office/drawing/2014/main" id="{EAFC0796-3538-8C43-AE5C-1B19EC64E1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8850" y="2846388"/>
            <a:ext cx="1981200" cy="1384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</a:t>
            </a:r>
            <a:endParaRPr lang="en-US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E822FC1F-4E8A-D343-9631-B848A2945A9B}"/>
              </a:ext>
            </a:extLst>
          </p:cNvPr>
          <p:cNvCxnSpPr>
            <a:endCxn id="28675" idx="0"/>
          </p:cNvCxnSpPr>
          <p:nvPr/>
        </p:nvCxnSpPr>
        <p:spPr>
          <a:xfrm flipH="1">
            <a:off x="3219451" y="2173288"/>
            <a:ext cx="2593975" cy="67310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282F26BD-3DC8-5044-8B3F-684702032539}"/>
              </a:ext>
            </a:extLst>
          </p:cNvPr>
          <p:cNvCxnSpPr/>
          <p:nvPr/>
        </p:nvCxnSpPr>
        <p:spPr>
          <a:xfrm>
            <a:off x="6673850" y="2190750"/>
            <a:ext cx="2698750" cy="495300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id="{35FE8038-14E4-464E-9627-003B4EB188D0}"/>
              </a:ext>
            </a:extLst>
          </p:cNvPr>
          <p:cNvCxnSpPr/>
          <p:nvPr/>
        </p:nvCxnSpPr>
        <p:spPr>
          <a:xfrm flipH="1">
            <a:off x="6242050" y="2206626"/>
            <a:ext cx="6350" cy="904875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79" name="TextBox 5">
            <a:extLst>
              <a:ext uri="{FF2B5EF4-FFF2-40B4-BE49-F238E27FC236}">
                <a16:creationId xmlns:a16="http://schemas.microsoft.com/office/drawing/2014/main" id="{FEC852D8-DCE4-5948-9697-58F46B7F1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00" y="1185864"/>
            <a:ext cx="5638800" cy="95408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БЮДЖЕТ</a:t>
            </a:r>
          </a:p>
        </p:txBody>
      </p:sp>
      <p:sp>
        <p:nvSpPr>
          <p:cNvPr id="28680" name="TextBox 34">
            <a:extLst>
              <a:ext uri="{FF2B5EF4-FFF2-40B4-BE49-F238E27FC236}">
                <a16:creationId xmlns:a16="http://schemas.microsoft.com/office/drawing/2014/main" id="{3221341E-8E4D-EA4D-9FAD-06B103074E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5043489"/>
            <a:ext cx="2743200" cy="5238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Профицитный</a:t>
            </a:r>
          </a:p>
        </p:txBody>
      </p:sp>
      <p:sp>
        <p:nvSpPr>
          <p:cNvPr id="28681" name="TextBox 35">
            <a:extLst>
              <a:ext uri="{FF2B5EF4-FFF2-40B4-BE49-F238E27FC236}">
                <a16:creationId xmlns:a16="http://schemas.microsoft.com/office/drawing/2014/main" id="{1FC796E8-5888-BE4B-B821-196F90C2E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1450" y="4876801"/>
            <a:ext cx="2590800" cy="5238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Дефицитный</a:t>
            </a:r>
          </a:p>
        </p:txBody>
      </p:sp>
      <p:sp>
        <p:nvSpPr>
          <p:cNvPr id="28682" name="TextBox 36">
            <a:extLst>
              <a:ext uri="{FF2B5EF4-FFF2-40B4-BE49-F238E27FC236}">
                <a16:creationId xmlns:a16="http://schemas.microsoft.com/office/drawing/2014/main" id="{6A17A864-3A55-3946-8389-E407D72347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8200" y="6086476"/>
            <a:ext cx="3505200" cy="523875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Сбалансированный</a:t>
            </a:r>
          </a:p>
        </p:txBody>
      </p:sp>
      <p:cxnSp>
        <p:nvCxnSpPr>
          <p:cNvPr id="52" name="Прямая со стрелкой 51">
            <a:extLst>
              <a:ext uri="{FF2B5EF4-FFF2-40B4-BE49-F238E27FC236}">
                <a16:creationId xmlns:a16="http://schemas.microsoft.com/office/drawing/2014/main" id="{0CC88278-A057-CF47-B20C-A0CE9BBBADC9}"/>
              </a:ext>
            </a:extLst>
          </p:cNvPr>
          <p:cNvCxnSpPr/>
          <p:nvPr/>
        </p:nvCxnSpPr>
        <p:spPr>
          <a:xfrm rot="5400000">
            <a:off x="8782844" y="4495006"/>
            <a:ext cx="6096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>
            <a:extLst>
              <a:ext uri="{FF2B5EF4-FFF2-40B4-BE49-F238E27FC236}">
                <a16:creationId xmlns:a16="http://schemas.microsoft.com/office/drawing/2014/main" id="{9F74FC51-B8FD-CD45-B411-7763A4A769DE}"/>
              </a:ext>
            </a:extLst>
          </p:cNvPr>
          <p:cNvCxnSpPr/>
          <p:nvPr/>
        </p:nvCxnSpPr>
        <p:spPr>
          <a:xfrm rot="5400000">
            <a:off x="5523707" y="5295107"/>
            <a:ext cx="1447800" cy="1587"/>
          </a:xfrm>
          <a:prstGeom prst="straightConnector1">
            <a:avLst/>
          </a:prstGeom>
          <a:ln w="254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685" name="TextBox 8">
            <a:extLst>
              <a:ext uri="{FF2B5EF4-FFF2-40B4-BE49-F238E27FC236}">
                <a16:creationId xmlns:a16="http://schemas.microsoft.com/office/drawing/2014/main" id="{49A878F6-1E02-5242-BB2B-463EED781F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6688" y="3068638"/>
            <a:ext cx="1981200" cy="13843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равны</a:t>
            </a:r>
            <a:endParaRPr lang="en-US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расходам</a:t>
            </a:r>
          </a:p>
        </p:txBody>
      </p:sp>
      <p:sp>
        <p:nvSpPr>
          <p:cNvPr id="28686" name="TextBox 9">
            <a:extLst>
              <a:ext uri="{FF2B5EF4-FFF2-40B4-BE49-F238E27FC236}">
                <a16:creationId xmlns:a16="http://schemas.microsoft.com/office/drawing/2014/main" id="{2AACB300-94E0-8846-A32E-1E2945C4CE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39113" y="2762250"/>
            <a:ext cx="1981200" cy="13843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Доходы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меньше</a:t>
            </a:r>
            <a:endParaRPr lang="en-US" alt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расходов</a:t>
            </a:r>
          </a:p>
        </p:txBody>
      </p:sp>
      <p:sp>
        <p:nvSpPr>
          <p:cNvPr id="28687" name="Прямоугольник 1">
            <a:extLst>
              <a:ext uri="{FF2B5EF4-FFF2-40B4-BE49-F238E27FC236}">
                <a16:creationId xmlns:a16="http://schemas.microsoft.com/office/drawing/2014/main" id="{F0AC7635-6A57-4F48-A218-59A4CC985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5489" y="149226"/>
            <a:ext cx="34877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Виды  бюджета.</a:t>
            </a:r>
            <a:endParaRPr lang="ru-RU" altLang="ru-RU" sz="36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6449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Объект 2">
            <a:extLst>
              <a:ext uri="{FF2B5EF4-FFF2-40B4-BE49-F238E27FC236}">
                <a16:creationId xmlns:a16="http://schemas.microsoft.com/office/drawing/2014/main" id="{5633085F-A067-0940-8E26-878B88166DE5}"/>
              </a:ext>
            </a:extLst>
          </p:cNvPr>
          <p:cNvSpPr>
            <a:spLocks/>
          </p:cNvSpPr>
          <p:nvPr/>
        </p:nvSpPr>
        <p:spPr bwMode="auto">
          <a:xfrm>
            <a:off x="2208213" y="476250"/>
            <a:ext cx="80645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4450" eaLnBrk="0" hangingPunct="0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  <a:defRPr sz="2100">
                <a:solidFill>
                  <a:schemeClr val="tx1"/>
                </a:solidFill>
                <a:latin typeface="Tw Cen MT" panose="020B0602020104020603" pitchFamily="34" charset="0"/>
              </a:defRPr>
            </a:lvl1pPr>
            <a:lvl2pPr marL="742950" indent="-285750" eaLnBrk="0" hangingPunct="0">
              <a:spcBef>
                <a:spcPts val="550"/>
              </a:spcBef>
              <a:buClr>
                <a:schemeClr val="accent1"/>
              </a:buClr>
              <a:buSzPct val="70000"/>
              <a:buFont typeface="Wingdings 2" pitchFamily="2" charset="2"/>
              <a:buChar char=""/>
              <a:defRPr sz="2000">
                <a:solidFill>
                  <a:schemeClr val="tx1"/>
                </a:solidFill>
                <a:latin typeface="Tw Cen MT" panose="020B0602020104020603" pitchFamily="34" charset="0"/>
              </a:defRPr>
            </a:lvl2pPr>
            <a:lvl3pPr marL="1143000" indent="-228600" eaLnBrk="0" hangingPunct="0">
              <a:spcBef>
                <a:spcPts val="500"/>
              </a:spcBef>
              <a:buClr>
                <a:schemeClr val="accent2"/>
              </a:buClr>
              <a:buSzPct val="75000"/>
              <a:buFont typeface="Wingdings" pitchFamily="2" charset="2"/>
              <a:buChar char=""/>
              <a:defRPr>
                <a:solidFill>
                  <a:schemeClr val="tx1"/>
                </a:solidFill>
                <a:latin typeface="Tw Cen MT" panose="020B0602020104020603" pitchFamily="34" charset="0"/>
              </a:defRPr>
            </a:lvl3pPr>
            <a:lvl4pPr marL="1600200" indent="-228600" eaLnBrk="0" hangingPunct="0">
              <a:spcBef>
                <a:spcPts val="400"/>
              </a:spcBef>
              <a:buClr>
                <a:srgbClr val="E66C7D"/>
              </a:buClr>
              <a:buSzPct val="7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4pPr>
            <a:lvl5pPr marL="2057400" indent="-228600" eaLnBrk="0" hangingPunct="0">
              <a:spcBef>
                <a:spcPts val="400"/>
              </a:spcBef>
              <a:buClr>
                <a:srgbClr val="6BB76D"/>
              </a:buClr>
              <a:buSzPct val="6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5pPr>
            <a:lvl6pPr marL="25146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BB76D"/>
              </a:buClr>
              <a:buSzPct val="6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6pPr>
            <a:lvl7pPr marL="29718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BB76D"/>
              </a:buClr>
              <a:buSzPct val="6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7pPr>
            <a:lvl8pPr marL="34290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BB76D"/>
              </a:buClr>
              <a:buSzPct val="6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8pPr>
            <a:lvl9pPr marL="3886200" indent="-228600" eaLnBrk="0" fontAlgn="base" hangingPunct="0">
              <a:spcBef>
                <a:spcPts val="400"/>
              </a:spcBef>
              <a:spcAft>
                <a:spcPct val="0"/>
              </a:spcAft>
              <a:buClr>
                <a:srgbClr val="6BB76D"/>
              </a:buClr>
              <a:buSzPct val="65000"/>
              <a:buFont typeface="Wingdings" pitchFamily="2" charset="2"/>
              <a:buChar char=""/>
              <a:defRPr sz="1600">
                <a:solidFill>
                  <a:schemeClr val="tx1"/>
                </a:solidFill>
                <a:latin typeface="Tw Cen MT" panose="020B0602020104020603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Верны ли суждения о малом предпринимательстве: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а) малое предпринимательство позволяет исключить риск банкротства;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б) малое предпринимательство имеет незначительные расходы на аппарат управления?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1) Верно только </a:t>
            </a:r>
            <a:r>
              <a:rPr lang="ru-RU" altLang="ru-RU" sz="2800" i="1"/>
              <a:t>а;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2) верно только </a:t>
            </a:r>
            <a:r>
              <a:rPr lang="ru-RU" altLang="ru-RU" sz="2800" i="1"/>
              <a:t>б;</a:t>
            </a:r>
            <a:endParaRPr lang="ru-RU" altLang="ru-RU" sz="2800"/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3) верны оба суждения;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800"/>
              <a:t>4) оба суждения неверны.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z="2800"/>
          </a:p>
        </p:txBody>
      </p:sp>
    </p:spTree>
    <p:extLst>
      <p:ext uri="{BB962C8B-B14F-4D97-AF65-F5344CB8AC3E}">
        <p14:creationId xmlns:p14="http://schemas.microsoft.com/office/powerpoint/2010/main" val="15073774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75" y="1181100"/>
            <a:ext cx="10848372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0046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9B7509-3443-BD4B-9292-42C8B3393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ru-RU">
                <a:solidFill>
                  <a:srgbClr val="FFFFFF"/>
                </a:solidFill>
              </a:rPr>
              <a:t>Задания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50EA61B-B945-EB4E-A9F8-D03B52A0D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708" y="169333"/>
            <a:ext cx="6525220" cy="668866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Составьте перечень налогов, которые платит ваша семья.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(Например: подоходный налог – с зарплаты, налог на имущество – налог на квартиру и т.д.). Как вы думаете, много это или мало?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Объясните смысл высказывания: «Т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о, что государство дает, оно сначала должно забрать». (Д.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Коулман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9762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Объект 2">
            <a:extLst>
              <a:ext uri="{FF2B5EF4-FFF2-40B4-BE49-F238E27FC236}">
                <a16:creationId xmlns:a16="http://schemas.microsoft.com/office/drawing/2014/main" id="{3C62E7BA-EC68-AF48-9B5A-D66C13EB048C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1703389" y="731839"/>
            <a:ext cx="8785225" cy="4784725"/>
          </a:xfrm>
        </p:spPr>
        <p:txBody>
          <a:bodyPr/>
          <a:lstStyle/>
          <a:p>
            <a:pPr indent="-182563">
              <a:buNone/>
            </a:pPr>
            <a:r>
              <a:rPr lang="ru-RU" altLang="ru-RU" b="1">
                <a:latin typeface="Arial" panose="020B0604020202020204" pitchFamily="34" charset="0"/>
              </a:rPr>
              <a:t>  </a:t>
            </a:r>
            <a:r>
              <a:rPr lang="ru-RU" altLang="ru-RU" b="1">
                <a:latin typeface="Tw Cen MT" panose="020B0602020104020603" pitchFamily="34" charset="0"/>
              </a:rPr>
              <a:t>Ниже приведён перечень терминов. </a:t>
            </a:r>
            <a:r>
              <a:rPr lang="ru-RU" altLang="ru-RU" b="1">
                <a:latin typeface="Arial" panose="020B0604020202020204" pitchFamily="34" charset="0"/>
              </a:rPr>
              <a:t> </a:t>
            </a:r>
            <a:r>
              <a:rPr lang="ru-RU" altLang="ru-RU" b="1">
                <a:latin typeface="Tw Cen MT" panose="020B0602020104020603" pitchFamily="34" charset="0"/>
              </a:rPr>
              <a:t>Все они, за исключением одного, характеризуют понятие «юридическое лицо».</a:t>
            </a:r>
          </a:p>
          <a:p>
            <a:pPr indent="-182563">
              <a:buNone/>
            </a:pPr>
            <a:endParaRPr lang="ru-RU" altLang="ru-RU">
              <a:latin typeface="Tw Cen MT" panose="020B0602020104020603" pitchFamily="34" charset="0"/>
            </a:endParaRPr>
          </a:p>
          <a:p>
            <a:pPr indent="-182563">
              <a:buNone/>
            </a:pPr>
            <a:r>
              <a:rPr lang="ru-RU" altLang="ru-RU">
                <a:latin typeface="Arial" panose="020B0604020202020204" pitchFamily="34" charset="0"/>
              </a:rPr>
              <a:t>  </a:t>
            </a:r>
            <a:r>
              <a:rPr lang="ru-RU" altLang="ru-RU">
                <a:latin typeface="Tw Cen MT" panose="020B0602020104020603" pitchFamily="34" charset="0"/>
              </a:rPr>
              <a:t>Товарищество, индивидуальный</a:t>
            </a:r>
            <a:r>
              <a:rPr lang="ru-RU" altLang="ru-RU">
                <a:latin typeface="Arial" panose="020B0604020202020204" pitchFamily="34" charset="0"/>
              </a:rPr>
              <a:t> </a:t>
            </a:r>
            <a:r>
              <a:rPr lang="ru-RU" altLang="ru-RU">
                <a:latin typeface="Tw Cen MT" panose="020B0602020104020603" pitchFamily="34" charset="0"/>
              </a:rPr>
              <a:t>предприниматель, акционерное общество, потребительский кооператив.</a:t>
            </a:r>
          </a:p>
        </p:txBody>
      </p:sp>
    </p:spTree>
    <p:extLst>
      <p:ext uri="{BB962C8B-B14F-4D97-AF65-F5344CB8AC3E}">
        <p14:creationId xmlns:p14="http://schemas.microsoft.com/office/powerpoint/2010/main" val="356207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Объект 2">
            <a:extLst>
              <a:ext uri="{FF2B5EF4-FFF2-40B4-BE49-F238E27FC236}">
                <a16:creationId xmlns:a16="http://schemas.microsoft.com/office/drawing/2014/main" id="{BCBF016E-11B6-E848-A7BD-A24BBA3E2D29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2063751" y="333375"/>
            <a:ext cx="7777163" cy="1079500"/>
          </a:xfrm>
        </p:spPr>
        <p:txBody>
          <a:bodyPr/>
          <a:lstStyle/>
          <a:p>
            <a:pPr indent="-182563">
              <a:buNone/>
            </a:pPr>
            <a:r>
              <a:rPr lang="ru-RU" altLang="ru-RU">
                <a:latin typeface="Tw Cen MT" panose="020B0602020104020603" pitchFamily="34" charset="0"/>
              </a:rPr>
              <a:t>Проанализируйте виды ресурсов с помощью таблицы.</a:t>
            </a:r>
          </a:p>
        </p:txBody>
      </p:sp>
      <p:graphicFrame>
        <p:nvGraphicFramePr>
          <p:cNvPr id="65612" name="Group 76">
            <a:extLst>
              <a:ext uri="{FF2B5EF4-FFF2-40B4-BE49-F238E27FC236}">
                <a16:creationId xmlns:a16="http://schemas.microsoft.com/office/drawing/2014/main" id="{1D6B61B1-33BF-E640-8817-5C648665A189}"/>
              </a:ext>
            </a:extLst>
          </p:cNvPr>
          <p:cNvGraphicFramePr>
            <a:graphicFrameLocks noGrp="1"/>
          </p:cNvGraphicFramePr>
          <p:nvPr/>
        </p:nvGraphicFramePr>
        <p:xfrm>
          <a:off x="1992314" y="1233488"/>
          <a:ext cx="8351837" cy="5591493"/>
        </p:xfrm>
        <a:graphic>
          <a:graphicData uri="http://schemas.openxmlformats.org/drawingml/2006/table">
            <a:tbl>
              <a:tblPr/>
              <a:tblGrid>
                <a:gridCol w="1670050">
                  <a:extLst>
                    <a:ext uri="{9D8B030D-6E8A-4147-A177-3AD203B41FA5}">
                      <a16:colId xmlns:a16="http://schemas.microsoft.com/office/drawing/2014/main" val="2286422167"/>
                    </a:ext>
                  </a:extLst>
                </a:gridCol>
                <a:gridCol w="1068387">
                  <a:extLst>
                    <a:ext uri="{9D8B030D-6E8A-4147-A177-3AD203B41FA5}">
                      <a16:colId xmlns:a16="http://schemas.microsoft.com/office/drawing/2014/main" val="355984441"/>
                    </a:ext>
                  </a:extLst>
                </a:gridCol>
                <a:gridCol w="1047750">
                  <a:extLst>
                    <a:ext uri="{9D8B030D-6E8A-4147-A177-3AD203B41FA5}">
                      <a16:colId xmlns:a16="http://schemas.microsoft.com/office/drawing/2014/main" val="2835514863"/>
                    </a:ext>
                  </a:extLst>
                </a:gridCol>
                <a:gridCol w="1290638">
                  <a:extLst>
                    <a:ext uri="{9D8B030D-6E8A-4147-A177-3AD203B41FA5}">
                      <a16:colId xmlns:a16="http://schemas.microsoft.com/office/drawing/2014/main" val="3953596135"/>
                    </a:ext>
                  </a:extLst>
                </a:gridCol>
                <a:gridCol w="3275012">
                  <a:extLst>
                    <a:ext uri="{9D8B030D-6E8A-4147-A177-3AD203B41FA5}">
                      <a16:colId xmlns:a16="http://schemas.microsoft.com/office/drawing/2014/main" val="2296835578"/>
                    </a:ext>
                  </a:extLst>
                </a:gridCol>
              </a:tblGrid>
              <a:tr h="717550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Земля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Труд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Капитал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Предпринимательские способности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474647"/>
                  </a:ext>
                </a:extLst>
              </a:tr>
              <a:tr h="403225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Деньги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331051"/>
                  </a:ext>
                </a:extLst>
              </a:tr>
              <a:tr h="717550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Наёмный работник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1774566"/>
                  </a:ext>
                </a:extLst>
              </a:tr>
              <a:tr h="403225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Пашня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769683"/>
                  </a:ext>
                </a:extLst>
              </a:tr>
              <a:tr h="403225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Станки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31813"/>
                  </a:ext>
                </a:extLst>
              </a:tr>
              <a:tr h="1033463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Машинист электровоза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778868"/>
                  </a:ext>
                </a:extLst>
              </a:tr>
              <a:tr h="403225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Акции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753395"/>
                  </a:ext>
                </a:extLst>
              </a:tr>
              <a:tr h="717550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Принятие решений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875608"/>
                  </a:ext>
                </a:extLst>
              </a:tr>
              <a:tr h="717550"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w Cen MT" panose="020B0602020104020603" pitchFamily="34" charset="0"/>
                          <a:cs typeface="Arial" panose="020B0604020202020204" pitchFamily="34" charset="0"/>
                        </a:rPr>
                        <a:t>Горная река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ts val="700"/>
                        </a:spcBef>
                        <a:buClr>
                          <a:schemeClr val="accent2"/>
                        </a:buClr>
                        <a:buSzPct val="60000"/>
                        <a:buFont typeface="Wingdings" pitchFamily="2" charset="2"/>
                        <a:defRPr sz="25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1pPr>
                      <a:lvl2pPr marL="742950" indent="-285750" eaLnBrk="0" hangingPunct="0">
                        <a:spcBef>
                          <a:spcPts val="550"/>
                        </a:spcBef>
                        <a:buClr>
                          <a:schemeClr val="accent1"/>
                        </a:buClr>
                        <a:buSzPct val="70000"/>
                        <a:buFont typeface="Wingdings 2" pitchFamily="2" charset="2"/>
                        <a:defRPr sz="22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2pPr>
                      <a:lvl3pPr marL="1143000" indent="-228600" eaLnBrk="0" hangingPunct="0">
                        <a:spcBef>
                          <a:spcPts val="500"/>
                        </a:spcBef>
                        <a:buClr>
                          <a:schemeClr val="accent2"/>
                        </a:buClr>
                        <a:buSzPct val="75000"/>
                        <a:buFont typeface="Wingdings" pitchFamily="2" charset="2"/>
                        <a:defRPr sz="2100"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3pPr>
                      <a:lvl4pPr marL="1600200" indent="-228600" eaLnBrk="0" hangingPunct="0">
                        <a:spcBef>
                          <a:spcPts val="400"/>
                        </a:spcBef>
                        <a:buClr>
                          <a:srgbClr val="E66C7D"/>
                        </a:buClr>
                        <a:buSzPct val="7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4pPr>
                      <a:lvl5pPr marL="2057400" indent="-228600" eaLnBrk="0" hangingPunct="0">
                        <a:spcBef>
                          <a:spcPts val="400"/>
                        </a:spcBef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ts val="400"/>
                        </a:spcBef>
                        <a:spcAft>
                          <a:spcPct val="0"/>
                        </a:spcAft>
                        <a:buClr>
                          <a:srgbClr val="6BB76D"/>
                        </a:buClr>
                        <a:buSzPct val="65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Tw Cen MT" panose="020B0602020104020603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w Cen MT" panose="020B0602020104020603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056416"/>
                  </a:ext>
                </a:extLst>
              </a:tr>
            </a:tbl>
          </a:graphicData>
        </a:graphic>
      </p:graphicFrame>
      <p:sp>
        <p:nvSpPr>
          <p:cNvPr id="5" name="Плюс 4">
            <a:extLst>
              <a:ext uri="{FF2B5EF4-FFF2-40B4-BE49-F238E27FC236}">
                <a16:creationId xmlns:a16="http://schemas.microsoft.com/office/drawing/2014/main" id="{F009390D-52F5-ED47-A6DF-050CA3944018}"/>
              </a:ext>
            </a:extLst>
          </p:cNvPr>
          <p:cNvSpPr/>
          <p:nvPr/>
        </p:nvSpPr>
        <p:spPr>
          <a:xfrm>
            <a:off x="6059488" y="1989138"/>
            <a:ext cx="360362" cy="36036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6" name="Плюс 5">
            <a:extLst>
              <a:ext uri="{FF2B5EF4-FFF2-40B4-BE49-F238E27FC236}">
                <a16:creationId xmlns:a16="http://schemas.microsoft.com/office/drawing/2014/main" id="{5111C155-B2E8-7944-B1D9-148BF06DC943}"/>
              </a:ext>
            </a:extLst>
          </p:cNvPr>
          <p:cNvSpPr/>
          <p:nvPr/>
        </p:nvSpPr>
        <p:spPr>
          <a:xfrm>
            <a:off x="5087938" y="2492376"/>
            <a:ext cx="360362" cy="36036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7" name="Плюс 6">
            <a:extLst>
              <a:ext uri="{FF2B5EF4-FFF2-40B4-BE49-F238E27FC236}">
                <a16:creationId xmlns:a16="http://schemas.microsoft.com/office/drawing/2014/main" id="{BC9D2436-F798-8443-A1A3-6B86A0801CB5}"/>
              </a:ext>
            </a:extLst>
          </p:cNvPr>
          <p:cNvSpPr/>
          <p:nvPr/>
        </p:nvSpPr>
        <p:spPr>
          <a:xfrm>
            <a:off x="4224338" y="3141663"/>
            <a:ext cx="360362" cy="36036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Плюс 7">
            <a:extLst>
              <a:ext uri="{FF2B5EF4-FFF2-40B4-BE49-F238E27FC236}">
                <a16:creationId xmlns:a16="http://schemas.microsoft.com/office/drawing/2014/main" id="{106847A6-6DBA-3C48-8169-7495B1CF1D02}"/>
              </a:ext>
            </a:extLst>
          </p:cNvPr>
          <p:cNvSpPr/>
          <p:nvPr/>
        </p:nvSpPr>
        <p:spPr>
          <a:xfrm>
            <a:off x="6240463" y="3500438"/>
            <a:ext cx="360362" cy="36036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9" name="Плюс 8">
            <a:extLst>
              <a:ext uri="{FF2B5EF4-FFF2-40B4-BE49-F238E27FC236}">
                <a16:creationId xmlns:a16="http://schemas.microsoft.com/office/drawing/2014/main" id="{96A22385-0FB9-884B-AE0D-21DE52505489}"/>
              </a:ext>
            </a:extLst>
          </p:cNvPr>
          <p:cNvSpPr/>
          <p:nvPr/>
        </p:nvSpPr>
        <p:spPr>
          <a:xfrm>
            <a:off x="5159376" y="4149726"/>
            <a:ext cx="360363" cy="360363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0" name="Плюс 9">
            <a:extLst>
              <a:ext uri="{FF2B5EF4-FFF2-40B4-BE49-F238E27FC236}">
                <a16:creationId xmlns:a16="http://schemas.microsoft.com/office/drawing/2014/main" id="{51C6A33D-E531-5342-9108-8FA4FF26F2B1}"/>
              </a:ext>
            </a:extLst>
          </p:cNvPr>
          <p:cNvSpPr/>
          <p:nvPr/>
        </p:nvSpPr>
        <p:spPr>
          <a:xfrm>
            <a:off x="6240463" y="5013326"/>
            <a:ext cx="360362" cy="3587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1" name="Плюс 10">
            <a:extLst>
              <a:ext uri="{FF2B5EF4-FFF2-40B4-BE49-F238E27FC236}">
                <a16:creationId xmlns:a16="http://schemas.microsoft.com/office/drawing/2014/main" id="{D167D10E-771E-AC41-92B8-256F051FE1C2}"/>
              </a:ext>
            </a:extLst>
          </p:cNvPr>
          <p:cNvSpPr/>
          <p:nvPr/>
        </p:nvSpPr>
        <p:spPr>
          <a:xfrm>
            <a:off x="8256588" y="5589588"/>
            <a:ext cx="360362" cy="36036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2" name="Плюс 11">
            <a:extLst>
              <a:ext uri="{FF2B5EF4-FFF2-40B4-BE49-F238E27FC236}">
                <a16:creationId xmlns:a16="http://schemas.microsoft.com/office/drawing/2014/main" id="{B8A3C73D-80A3-974A-A867-C289B7789BFF}"/>
              </a:ext>
            </a:extLst>
          </p:cNvPr>
          <p:cNvSpPr/>
          <p:nvPr/>
        </p:nvSpPr>
        <p:spPr>
          <a:xfrm>
            <a:off x="4008438" y="6308726"/>
            <a:ext cx="360362" cy="35877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19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Роль государства в экономике</a:t>
            </a:r>
          </a:p>
        </p:txBody>
      </p:sp>
      <p:pic>
        <p:nvPicPr>
          <p:cNvPr id="1026" name="Picture 2" descr="https://im0-tub-ru.yandex.net/i?id=a19a2f8ad434b45aff74f11480408217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243" y="1508108"/>
            <a:ext cx="7429500" cy="417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166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Объект 4">
            <a:extLst>
              <a:ext uri="{FF2B5EF4-FFF2-40B4-BE49-F238E27FC236}">
                <a16:creationId xmlns:a16="http://schemas.microsoft.com/office/drawing/2014/main" id="{B4D178E4-2A63-7B47-B0E6-5753DBA736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16088" y="228601"/>
            <a:ext cx="8915400" cy="4525963"/>
          </a:xfrm>
        </p:spPr>
        <p:txBody>
          <a:bodyPr/>
          <a:lstStyle/>
          <a:p>
            <a:pPr algn="just"/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управлять экономикой?</a:t>
            </a:r>
          </a:p>
          <a:p>
            <a:pPr algn="just"/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оплачивает предоставляемую нам бесплатно медицинскую помощь, образование и другие блага?</a:t>
            </a:r>
          </a:p>
          <a:p>
            <a:pPr algn="just"/>
            <a:r>
              <a:rPr lang="ru-RU" alt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Откуда берутся средства на эти услуги?</a:t>
            </a:r>
          </a:p>
          <a:p>
            <a:pPr algn="just"/>
            <a:endParaRPr lang="ru-RU" alt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Рисунок 1">
            <a:extLst>
              <a:ext uri="{FF2B5EF4-FFF2-40B4-BE49-F238E27FC236}">
                <a16:creationId xmlns:a16="http://schemas.microsoft.com/office/drawing/2014/main" id="{4E33AD2C-0CAF-F74B-843E-47A6F95AD5B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05200" y="3290888"/>
            <a:ext cx="5181600" cy="2927350"/>
          </a:xfrm>
          <a:noFill/>
        </p:spPr>
      </p:pic>
    </p:spTree>
    <p:extLst>
      <p:ext uri="{BB962C8B-B14F-4D97-AF65-F5344CB8AC3E}">
        <p14:creationId xmlns:p14="http://schemas.microsoft.com/office/powerpoint/2010/main" val="1448396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953A38-462C-D74C-A7D4-503E70449F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64614" y="1783959"/>
            <a:ext cx="4087306" cy="288911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altLang="ru-RU" sz="2200" dirty="0" err="1"/>
              <a:t>Великие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нации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никогда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не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беднеют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из-за</a:t>
            </a:r>
            <a:r>
              <a:rPr lang="en-US" altLang="ru-RU" sz="2200" dirty="0"/>
              <a:t> </a:t>
            </a:r>
            <a:r>
              <a:rPr lang="en-US" altLang="ru-RU" sz="2200" dirty="0" err="1"/>
              <a:t>расточительства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и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неблагоразумия</a:t>
            </a:r>
            <a:r>
              <a:rPr lang="en-US" altLang="ru-RU" sz="2200" dirty="0"/>
              <a:t> </a:t>
            </a:r>
            <a:r>
              <a:rPr lang="en-US" altLang="ru-RU" sz="2200" dirty="0" err="1"/>
              <a:t>частных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лиц</a:t>
            </a:r>
            <a:r>
              <a:rPr lang="en-US" altLang="ru-RU" sz="2200" dirty="0"/>
              <a:t>, </a:t>
            </a:r>
            <a:r>
              <a:rPr lang="en-US" altLang="ru-RU" sz="2200" dirty="0" err="1"/>
              <a:t>но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они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нередко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беднеют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в</a:t>
            </a:r>
            <a:r>
              <a:rPr lang="en-US" altLang="ru-RU" sz="2200" dirty="0"/>
              <a:t> </a:t>
            </a:r>
            <a:r>
              <a:rPr lang="en-US" altLang="ru-RU" sz="2200" dirty="0" err="1"/>
              <a:t>результате</a:t>
            </a:r>
            <a:r>
              <a:rPr lang="en-US" altLang="ru-RU" sz="2200" dirty="0"/>
              <a:t> </a:t>
            </a:r>
            <a:r>
              <a:rPr lang="en-US" altLang="ru-RU" sz="2200" dirty="0" err="1"/>
              <a:t>расточительства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и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неблагоразумия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государственной</a:t>
            </a:r>
            <a:r>
              <a:rPr lang="en-US" altLang="ru-RU" sz="2200" dirty="0"/>
              <a:t> </a:t>
            </a:r>
            <a:r>
              <a:rPr lang="en-US" altLang="ru-RU" sz="2200" dirty="0" err="1"/>
              <a:t>власти</a:t>
            </a:r>
            <a:br>
              <a:rPr lang="en-US" altLang="ru-RU" sz="2200" dirty="0"/>
            </a:br>
            <a:br>
              <a:rPr lang="en-US" altLang="ru-RU" sz="2200" dirty="0"/>
            </a:br>
            <a:r>
              <a:rPr lang="en-US" altLang="ru-RU" sz="2200" dirty="0" err="1"/>
              <a:t>Адам</a:t>
            </a:r>
            <a:r>
              <a:rPr lang="en-US" altLang="ru-RU" sz="2200" dirty="0"/>
              <a:t> </a:t>
            </a:r>
            <a:r>
              <a:rPr lang="en-US" altLang="ru-RU" sz="2200" dirty="0" err="1"/>
              <a:t>Смит</a:t>
            </a:r>
            <a:endParaRPr lang="en-US" sz="22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8" descr="http://www.metallos.be/sites/default/files/imagecache/full640x480/images/adam_smith.jpg">
            <a:extLst>
              <a:ext uri="{FF2B5EF4-FFF2-40B4-BE49-F238E27FC236}">
                <a16:creationId xmlns:a16="http://schemas.microsoft.com/office/drawing/2014/main" id="{D0969458-A1D9-CE4C-9938-CBDD7D4D198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19991"/>
          <a:stretch/>
        </p:blipFill>
        <p:spPr>
          <a:xfrm>
            <a:off x="1" y="10"/>
            <a:ext cx="7028495" cy="6857990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13780774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6A1473A6-3F22-483E-8A30-80B9D2B145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A1375E3-3E53-4D75-BAB7-E5929BFCB2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534368" y="563918"/>
            <a:ext cx="4119932" cy="5978614"/>
            <a:chOff x="7513372" y="803186"/>
            <a:chExt cx="4163968" cy="5978614"/>
          </a:xfrm>
        </p:grpSpPr>
        <p:sp>
          <p:nvSpPr>
            <p:cNvPr id="21" name="Freeform 6">
              <a:extLst>
                <a:ext uri="{FF2B5EF4-FFF2-40B4-BE49-F238E27FC236}">
                  <a16:creationId xmlns:a16="http://schemas.microsoft.com/office/drawing/2014/main" id="{0BBEEF67-3DDF-46CF-8CD5-EA5F0E4FB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9586" y="1070835"/>
              <a:ext cx="687754" cy="5710965"/>
            </a:xfrm>
            <a:custGeom>
              <a:avLst/>
              <a:gdLst>
                <a:gd name="T0" fmla="*/ 414 w 414"/>
                <a:gd name="T1" fmla="*/ 2447 h 2447"/>
                <a:gd name="T2" fmla="*/ 0 w 414"/>
                <a:gd name="T3" fmla="*/ 2247 h 2447"/>
                <a:gd name="T4" fmla="*/ 0 w 414"/>
                <a:gd name="T5" fmla="*/ 0 h 2447"/>
                <a:gd name="T6" fmla="*/ 414 w 414"/>
                <a:gd name="T7" fmla="*/ 200 h 2447"/>
                <a:gd name="T8" fmla="*/ 414 w 414"/>
                <a:gd name="T9" fmla="*/ 2447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4" h="2447">
                  <a:moveTo>
                    <a:pt x="414" y="2447"/>
                  </a:moveTo>
                  <a:lnTo>
                    <a:pt x="0" y="2247"/>
                  </a:lnTo>
                  <a:lnTo>
                    <a:pt x="0" y="0"/>
                  </a:lnTo>
                  <a:lnTo>
                    <a:pt x="414" y="200"/>
                  </a:lnTo>
                  <a:lnTo>
                    <a:pt x="414" y="244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>
              <a:extLst>
                <a:ext uri="{FF2B5EF4-FFF2-40B4-BE49-F238E27FC236}">
                  <a16:creationId xmlns:a16="http://schemas.microsoft.com/office/drawing/2014/main" id="{8FAC1C95-F817-487C-B8B2-CF141FBB1C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88949" y="803186"/>
              <a:ext cx="409371" cy="5521414"/>
            </a:xfrm>
            <a:custGeom>
              <a:avLst/>
              <a:gdLst>
                <a:gd name="T0" fmla="*/ 209 w 209"/>
                <a:gd name="T1" fmla="*/ 2246 h 2358"/>
                <a:gd name="T2" fmla="*/ 0 w 209"/>
                <a:gd name="T3" fmla="*/ 2358 h 2358"/>
                <a:gd name="T4" fmla="*/ 0 w 209"/>
                <a:gd name="T5" fmla="*/ 111 h 2358"/>
                <a:gd name="T6" fmla="*/ 209 w 209"/>
                <a:gd name="T7" fmla="*/ 0 h 2358"/>
                <a:gd name="T8" fmla="*/ 209 w 209"/>
                <a:gd name="T9" fmla="*/ 224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2358">
                  <a:moveTo>
                    <a:pt x="209" y="2246"/>
                  </a:moveTo>
                  <a:lnTo>
                    <a:pt x="0" y="2358"/>
                  </a:lnTo>
                  <a:lnTo>
                    <a:pt x="0" y="111"/>
                  </a:lnTo>
                  <a:lnTo>
                    <a:pt x="209" y="0"/>
                  </a:lnTo>
                  <a:lnTo>
                    <a:pt x="209" y="2246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8">
              <a:extLst>
                <a:ext uri="{FF2B5EF4-FFF2-40B4-BE49-F238E27FC236}">
                  <a16:creationId xmlns:a16="http://schemas.microsoft.com/office/drawing/2014/main" id="{C2C5363A-D941-4AA1-8D38-D7E44A1E2E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rrowheads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7513372" y="804101"/>
              <a:ext cx="3880238" cy="525164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29FB01-A256-9F46-9505-94C560BDFA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8468" y="885651"/>
            <a:ext cx="3229803" cy="4624603"/>
          </a:xfrm>
        </p:spPr>
        <p:txBody>
          <a:bodyPr>
            <a:normAutofit/>
          </a:bodyPr>
          <a:lstStyle/>
          <a:p>
            <a:r>
              <a:rPr lang="ru-RU" sz="3700" dirty="0">
                <a:solidFill>
                  <a:srgbClr val="FFFFFF"/>
                </a:solidFill>
              </a:rPr>
              <a:t>Перечислите основные функции государства современным языком, по </a:t>
            </a:r>
            <a:br>
              <a:rPr lang="ru-RU" sz="3700" dirty="0">
                <a:solidFill>
                  <a:srgbClr val="FFFFFF"/>
                </a:solidFill>
              </a:rPr>
            </a:br>
            <a:r>
              <a:rPr lang="ru-RU" sz="3700" dirty="0">
                <a:solidFill>
                  <a:srgbClr val="FFFFFF"/>
                </a:solidFill>
              </a:rPr>
              <a:t>А. Смиту.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B3D105-45E8-894D-B47C-DE6D525F6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8708" y="372533"/>
            <a:ext cx="6525220" cy="6316134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«Согласно системе естественной свободы, государю надлежит выполнять только три обязанности, они действительно весьма важного значения, но ясные и понятные для обычного разумения: во-первых, обязанность ограждать общество от насилия и вторжения других независимых обществ; во-вторых, обязанность ограждать по мере возможности каждого члена общества от несправедливости и угнетения со стороны других его членов, или обязанность установить строгое отправление правосудия, и, в-третьих, обязанность создавать и содержать определенные общественные сооружения и учреждения, создание и содержание которых не может быть в интересах отдельных лиц или небольших групп, потому что прибыль от них не сможет никогда оплатить издержки отдельному лицу или небольшой группе, хотя и сможет часто с излишком оплатить их большому обществу».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91579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1" name="Isosceles Triangle 80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72AC8205-E482-4444-BD60-0E69A8F22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81957" y="643467"/>
            <a:ext cx="7428086" cy="557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5676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461</Words>
  <Application>Microsoft Macintosh PowerPoint</Application>
  <PresentationFormat>Широкоэкранный</PresentationFormat>
  <Paragraphs>67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Calibri Light</vt:lpstr>
      <vt:lpstr>Tahoma</vt:lpstr>
      <vt:lpstr>Times New Roman</vt:lpstr>
      <vt:lpstr>Tw Cen MT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Роль государства в экономике</vt:lpstr>
      <vt:lpstr>Презентация PowerPoint</vt:lpstr>
      <vt:lpstr>Великие нации никогда не беднеют из-за расточительства и неблагоразумия частных лиц, но они нередко беднеют в результате расточительства и неблагоразумия государственной власти  Адам Смит</vt:lpstr>
      <vt:lpstr>Перечислите основные функции государства современным языком, по  А. Смиту.</vt:lpstr>
      <vt:lpstr>Презентация PowerPoint</vt:lpstr>
      <vt:lpstr>Презентация PowerPoint</vt:lpstr>
      <vt:lpstr>Презентация PowerPoint</vt:lpstr>
      <vt:lpstr>Налог – обязательный платеж, взимаемый государством с каждого получателя дохода, производителя товара, владельца имущества.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Дарья Дарья</dc:creator>
  <cp:lastModifiedBy>Дарья Дарья</cp:lastModifiedBy>
  <cp:revision>1</cp:revision>
  <dcterms:created xsi:type="dcterms:W3CDTF">2021-04-20T11:56:48Z</dcterms:created>
  <dcterms:modified xsi:type="dcterms:W3CDTF">2021-04-20T11:59:09Z</dcterms:modified>
</cp:coreProperties>
</file>