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5" r:id="rId1"/>
  </p:sldMasterIdLst>
  <p:notesMasterIdLst>
    <p:notesMasterId r:id="rId100"/>
  </p:notesMasterIdLst>
  <p:handoutMasterIdLst>
    <p:handoutMasterId r:id="rId101"/>
  </p:handoutMasterIdLst>
  <p:sldIdLst>
    <p:sldId id="493" r:id="rId2"/>
    <p:sldId id="495" r:id="rId3"/>
    <p:sldId id="496" r:id="rId4"/>
    <p:sldId id="497" r:id="rId5"/>
    <p:sldId id="498" r:id="rId6"/>
    <p:sldId id="499" r:id="rId7"/>
    <p:sldId id="500" r:id="rId8"/>
    <p:sldId id="501" r:id="rId9"/>
    <p:sldId id="502" r:id="rId10"/>
    <p:sldId id="503" r:id="rId11"/>
    <p:sldId id="506" r:id="rId12"/>
    <p:sldId id="507" r:id="rId13"/>
    <p:sldId id="508" r:id="rId14"/>
    <p:sldId id="510" r:id="rId15"/>
    <p:sldId id="424" r:id="rId16"/>
    <p:sldId id="485" r:id="rId17"/>
    <p:sldId id="473" r:id="rId18"/>
    <p:sldId id="476" r:id="rId19"/>
    <p:sldId id="477" r:id="rId20"/>
    <p:sldId id="481" r:id="rId21"/>
    <p:sldId id="483" r:id="rId22"/>
    <p:sldId id="484" r:id="rId23"/>
    <p:sldId id="492" r:id="rId24"/>
    <p:sldId id="487" r:id="rId25"/>
    <p:sldId id="488" r:id="rId26"/>
    <p:sldId id="489" r:id="rId27"/>
    <p:sldId id="491" r:id="rId28"/>
    <p:sldId id="511" r:id="rId29"/>
    <p:sldId id="552" r:id="rId30"/>
    <p:sldId id="518" r:id="rId31"/>
    <p:sldId id="514" r:id="rId32"/>
    <p:sldId id="614" r:id="rId33"/>
    <p:sldId id="615" r:id="rId34"/>
    <p:sldId id="616" r:id="rId35"/>
    <p:sldId id="617" r:id="rId36"/>
    <p:sldId id="618" r:id="rId37"/>
    <p:sldId id="619" r:id="rId38"/>
    <p:sldId id="620" r:id="rId39"/>
    <p:sldId id="520" r:id="rId40"/>
    <p:sldId id="521" r:id="rId41"/>
    <p:sldId id="524" r:id="rId42"/>
    <p:sldId id="525" r:id="rId43"/>
    <p:sldId id="529" r:id="rId44"/>
    <p:sldId id="611" r:id="rId45"/>
    <p:sldId id="612" r:id="rId46"/>
    <p:sldId id="526" r:id="rId47"/>
    <p:sldId id="547" r:id="rId48"/>
    <p:sldId id="532" r:id="rId49"/>
    <p:sldId id="533" r:id="rId50"/>
    <p:sldId id="534" r:id="rId51"/>
    <p:sldId id="535" r:id="rId52"/>
    <p:sldId id="539" r:id="rId53"/>
    <p:sldId id="548" r:id="rId54"/>
    <p:sldId id="549" r:id="rId55"/>
    <p:sldId id="550" r:id="rId56"/>
    <p:sldId id="540" r:id="rId57"/>
    <p:sldId id="542" r:id="rId58"/>
    <p:sldId id="543" r:id="rId59"/>
    <p:sldId id="544" r:id="rId60"/>
    <p:sldId id="545" r:id="rId61"/>
    <p:sldId id="551" r:id="rId62"/>
    <p:sldId id="554" r:id="rId63"/>
    <p:sldId id="556" r:id="rId64"/>
    <p:sldId id="560" r:id="rId65"/>
    <p:sldId id="564" r:id="rId66"/>
    <p:sldId id="566" r:id="rId67"/>
    <p:sldId id="568" r:id="rId68"/>
    <p:sldId id="569" r:id="rId69"/>
    <p:sldId id="570" r:id="rId70"/>
    <p:sldId id="571" r:id="rId71"/>
    <p:sldId id="573" r:id="rId72"/>
    <p:sldId id="574" r:id="rId73"/>
    <p:sldId id="575" r:id="rId74"/>
    <p:sldId id="576" r:id="rId75"/>
    <p:sldId id="577" r:id="rId76"/>
    <p:sldId id="613" r:id="rId77"/>
    <p:sldId id="598" r:id="rId78"/>
    <p:sldId id="600" r:id="rId79"/>
    <p:sldId id="601" r:id="rId80"/>
    <p:sldId id="603" r:id="rId81"/>
    <p:sldId id="604" r:id="rId82"/>
    <p:sldId id="605" r:id="rId83"/>
    <p:sldId id="599" r:id="rId84"/>
    <p:sldId id="578" r:id="rId85"/>
    <p:sldId id="587" r:id="rId86"/>
    <p:sldId id="588" r:id="rId87"/>
    <p:sldId id="579" r:id="rId88"/>
    <p:sldId id="580" r:id="rId89"/>
    <p:sldId id="581" r:id="rId90"/>
    <p:sldId id="591" r:id="rId91"/>
    <p:sldId id="582" r:id="rId92"/>
    <p:sldId id="584" r:id="rId93"/>
    <p:sldId id="590" r:id="rId94"/>
    <p:sldId id="585" r:id="rId95"/>
    <p:sldId id="586" r:id="rId96"/>
    <p:sldId id="592" r:id="rId97"/>
    <p:sldId id="594" r:id="rId98"/>
    <p:sldId id="597" r:id="rId99"/>
  </p:sldIdLst>
  <p:sldSz cx="12192000" cy="6858000"/>
  <p:notesSz cx="6858000" cy="9144000"/>
  <p:defaultTextStyle>
    <a:defPPr>
      <a:defRPr lang="en-US"/>
    </a:defPPr>
    <a:lvl1pPr marL="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ull Slide here" id="{705054ED-DB56-FA4C-BB16-D35BDEFFF4C1}">
          <p14:sldIdLst/>
        </p14:section>
        <p14:section name="Free Slides" id="{3138D0C9-815B-4821-BA3A-ABB0E9C27787}">
          <p14:sldIdLst>
            <p14:sldId id="493"/>
            <p14:sldId id="495"/>
            <p14:sldId id="496"/>
            <p14:sldId id="497"/>
            <p14:sldId id="498"/>
            <p14:sldId id="499"/>
            <p14:sldId id="500"/>
            <p14:sldId id="501"/>
            <p14:sldId id="502"/>
            <p14:sldId id="503"/>
            <p14:sldId id="506"/>
            <p14:sldId id="507"/>
            <p14:sldId id="508"/>
            <p14:sldId id="510"/>
            <p14:sldId id="424"/>
            <p14:sldId id="485"/>
            <p14:sldId id="473"/>
            <p14:sldId id="476"/>
            <p14:sldId id="477"/>
            <p14:sldId id="481"/>
            <p14:sldId id="483"/>
            <p14:sldId id="484"/>
            <p14:sldId id="492"/>
            <p14:sldId id="487"/>
            <p14:sldId id="488"/>
            <p14:sldId id="489"/>
            <p14:sldId id="491"/>
            <p14:sldId id="511"/>
            <p14:sldId id="552"/>
            <p14:sldId id="518"/>
            <p14:sldId id="514"/>
            <p14:sldId id="614"/>
            <p14:sldId id="615"/>
            <p14:sldId id="616"/>
            <p14:sldId id="617"/>
            <p14:sldId id="618"/>
            <p14:sldId id="619"/>
            <p14:sldId id="620"/>
            <p14:sldId id="520"/>
            <p14:sldId id="521"/>
            <p14:sldId id="524"/>
            <p14:sldId id="525"/>
            <p14:sldId id="529"/>
            <p14:sldId id="611"/>
            <p14:sldId id="612"/>
            <p14:sldId id="526"/>
            <p14:sldId id="547"/>
            <p14:sldId id="532"/>
            <p14:sldId id="533"/>
            <p14:sldId id="534"/>
            <p14:sldId id="535"/>
            <p14:sldId id="539"/>
            <p14:sldId id="548"/>
            <p14:sldId id="549"/>
            <p14:sldId id="550"/>
            <p14:sldId id="540"/>
            <p14:sldId id="542"/>
            <p14:sldId id="543"/>
            <p14:sldId id="544"/>
            <p14:sldId id="545"/>
            <p14:sldId id="551"/>
            <p14:sldId id="554"/>
            <p14:sldId id="556"/>
            <p14:sldId id="560"/>
            <p14:sldId id="564"/>
            <p14:sldId id="566"/>
            <p14:sldId id="568"/>
            <p14:sldId id="569"/>
            <p14:sldId id="570"/>
            <p14:sldId id="571"/>
            <p14:sldId id="573"/>
            <p14:sldId id="574"/>
            <p14:sldId id="575"/>
            <p14:sldId id="576"/>
            <p14:sldId id="577"/>
            <p14:sldId id="613"/>
            <p14:sldId id="598"/>
            <p14:sldId id="600"/>
            <p14:sldId id="601"/>
            <p14:sldId id="603"/>
            <p14:sldId id="604"/>
            <p14:sldId id="605"/>
            <p14:sldId id="599"/>
            <p14:sldId id="578"/>
            <p14:sldId id="587"/>
            <p14:sldId id="588"/>
            <p14:sldId id="579"/>
            <p14:sldId id="580"/>
            <p14:sldId id="581"/>
            <p14:sldId id="591"/>
            <p14:sldId id="582"/>
            <p14:sldId id="584"/>
            <p14:sldId id="590"/>
            <p14:sldId id="585"/>
            <p14:sldId id="586"/>
            <p14:sldId id="592"/>
            <p14:sldId id="594"/>
            <p14:sldId id="59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B47E"/>
    <a:srgbClr val="FFDBB7"/>
    <a:srgbClr val="D96974"/>
    <a:srgbClr val="486D84"/>
    <a:srgbClr val="C6A98C"/>
    <a:srgbClr val="E0848D"/>
    <a:srgbClr val="EE7954"/>
    <a:srgbClr val="3B3B3B"/>
    <a:srgbClr val="323232"/>
    <a:srgbClr val="F1C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71"/>
    <p:restoredTop sz="96535"/>
  </p:normalViewPr>
  <p:slideViewPr>
    <p:cSldViewPr snapToGrid="0" snapToObjects="1">
      <p:cViewPr>
        <p:scale>
          <a:sx n="94" d="100"/>
          <a:sy n="94" d="100"/>
        </p:scale>
        <p:origin x="-10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5344" y="17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0EBAF-D955-C443-AB02-2BCBC7797572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1DC8B-0A09-DC4E-ABCE-FAAA12F0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74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A641A-FC50-3840-A830-42D90553FE8C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96355-3DDC-9949-861F-AD0908BFC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96355-3DDC-9949-861F-AD0908BFCC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34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075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EEB6CE9-D962-46FF-9E7A-2391CD75AE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3B1A856-5214-4FC5-9C87-E1F4F2F92D0D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17574D7-7592-45AB-8139-E18CBC913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0646CC-E651-4536-8649-7C73267C3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D205E-34E0-4D4E-B6CF-D546C5444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53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500438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759448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927944"/>
            <a:ext cx="12192000" cy="293005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98607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866900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5317671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8768443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1979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90600" y="1181100"/>
            <a:ext cx="7326086" cy="56769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16707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3415887" y="1055732"/>
            <a:ext cx="5360225" cy="353012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868627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328840" y="2671851"/>
            <a:ext cx="6031600" cy="1546400"/>
          </a:xfrm>
          <a:prstGeom prst="rect">
            <a:avLst/>
          </a:prstGeom>
        </p:spPr>
        <p:txBody>
          <a:bodyPr spcFirstLastPara="1" wrap="square" lIns="121897" tIns="121897" rIns="121897" bIns="121897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-8033" y="4902016"/>
            <a:ext cx="12216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12;p2"/>
          <p:cNvSpPr/>
          <p:nvPr/>
        </p:nvSpPr>
        <p:spPr>
          <a:xfrm>
            <a:off x="1490600" y="4524000"/>
            <a:ext cx="756000" cy="7560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121897" tIns="121897" rIns="121897" bIns="121897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97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chemeClr val="tx1">
              <a:lumMod val="10000"/>
              <a:lumOff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6900" y="994934"/>
            <a:ext cx="9753600" cy="1487862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/>
          <a:p>
            <a:r>
              <a:rPr lang="en-US" dirty="0"/>
              <a:t>YOUR TITLE HERE</a:t>
            </a: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 b="0" i="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1866900" y="2514600"/>
            <a:ext cx="9753600" cy="311044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985480" y="0"/>
            <a:ext cx="0" cy="685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8887" y="3262747"/>
            <a:ext cx="0" cy="3449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16593" y="3262747"/>
            <a:ext cx="0" cy="3449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18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0" r:id="rId2"/>
    <p:sldLayoutId id="2147484011" r:id="rId3"/>
    <p:sldLayoutId id="2147484012" r:id="rId4"/>
    <p:sldLayoutId id="2147484014" r:id="rId5"/>
    <p:sldLayoutId id="2147484032" r:id="rId6"/>
    <p:sldLayoutId id="2147484038" r:id="rId7"/>
    <p:sldLayoutId id="2147484039" r:id="rId8"/>
    <p:sldLayoutId id="2147484040" r:id="rId9"/>
    <p:sldLayoutId id="2147484041" r:id="rId10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4400" kern="1200" spc="-151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18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28" pos="624" userDrawn="1">
          <p15:clr>
            <a:srgbClr val="F26B43"/>
          </p15:clr>
        </p15:guide>
        <p15:guide id="29" pos="7320" userDrawn="1">
          <p15:clr>
            <a:srgbClr val="F26B43"/>
          </p15:clr>
        </p15:guide>
        <p15:guide id="48" pos="1176" userDrawn="1">
          <p15:clr>
            <a:srgbClr val="F26B43"/>
          </p15:clr>
        </p15:guide>
        <p15:guide id="51" orient="horz" pos="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9571" y="32325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ЭКОНОМИКА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>
                <a:latin typeface="Century Gothic" panose="020B0502020202020204" pitchFamily="34" charset="0"/>
              </a:rPr>
              <a:t>страницы </a:t>
            </a:r>
            <a:r>
              <a:rPr lang="ru-RU" sz="2000" dirty="0">
                <a:solidFill>
                  <a:srgbClr val="D96974"/>
                </a:solidFill>
                <a:latin typeface="Century Gothic" panose="020B0502020202020204" pitchFamily="34" charset="0"/>
              </a:rPr>
              <a:t>116-125</a:t>
            </a:r>
            <a:r>
              <a:rPr lang="ru-RU" sz="2000" dirty="0">
                <a:latin typeface="Century Gothic" panose="020B0502020202020204" pitchFamily="34" charset="0"/>
              </a:rPr>
              <a:t> в справочнике Баранова.</a:t>
            </a:r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13" name="Shape 3598"/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209571" y="1485213"/>
            <a:ext cx="11128743" cy="246221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Экономика. Производство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Типы экономических систем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Экономический цикл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Экономический рост (ВВП, ВНП)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Предпринимательство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Рынок и рыночный механизм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Деньги. Инфляция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Банковская система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Денежно-кредитная политика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Спрос и предложение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Государственное участие в экономике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Государственный бюджет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Налоги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Мировая экономика</a:t>
            </a:r>
          </a:p>
          <a:p>
            <a:pPr algn="ctr"/>
            <a:r>
              <a:rPr lang="ru-RU" sz="1400" dirty="0">
                <a:solidFill>
                  <a:srgbClr val="D96974"/>
                </a:solidFill>
                <a:latin typeface="Century Gothic" panose="020B0502020202020204" pitchFamily="34" charset="0"/>
              </a:rPr>
              <a:t>Рынок труда. Безработица</a:t>
            </a:r>
          </a:p>
          <a:p>
            <a:pPr algn="ctr"/>
            <a:endParaRPr lang="ru-RU" sz="1400" dirty="0">
              <a:solidFill>
                <a:srgbClr val="D96974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13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Прямоугольник 50"/>
          <p:cNvSpPr/>
          <p:nvPr/>
        </p:nvSpPr>
        <p:spPr>
          <a:xfrm>
            <a:off x="0" y="0"/>
            <a:ext cx="795339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9344034" y="3101358"/>
            <a:ext cx="2693773" cy="3452025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ФИНАНСОВЫЕ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денежные средства 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400" kern="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400" kern="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en-US" sz="2400" kern="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</p:txBody>
      </p:sp>
      <p:sp>
        <p:nvSpPr>
          <p:cNvPr id="74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6431294" y="3101359"/>
            <a:ext cx="2693773" cy="3452025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ТРУДОВЫЕ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трудоспособ-ное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население (знания, умения, навыки людей)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РЕСУРСЫ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4415" y="1174173"/>
            <a:ext cx="11023392" cy="1384995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Ресурсы </a:t>
            </a:r>
            <a:r>
              <a:rPr lang="ru-RU" sz="2800" b="1" dirty="0">
                <a:solidFill>
                  <a:srgbClr val="EAB47E"/>
                </a:solidFill>
                <a:latin typeface="Century Gothic" panose="020B0502020202020204" pitchFamily="34" charset="0"/>
              </a:rPr>
              <a:t>исчерпаемы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rgbClr val="EAB47E"/>
                </a:solidFill>
                <a:latin typeface="Century Gothic" panose="020B0502020202020204" pitchFamily="34" charset="0"/>
              </a:rPr>
              <a:t>и </a:t>
            </a:r>
            <a:r>
              <a:rPr lang="ru-RU" sz="2800" b="1" dirty="0">
                <a:solidFill>
                  <a:srgbClr val="EAB47E"/>
                </a:solidFill>
                <a:latin typeface="Century Gothic" panose="020B0502020202020204" pitchFamily="34" charset="0"/>
              </a:rPr>
              <a:t>невозобновимы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, удовлетворить все потребности невозможно =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&gt;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 необходим выбор наилучшего использования ресурсов.</a:t>
            </a:r>
          </a:p>
        </p:txBody>
      </p:sp>
      <p:sp>
        <p:nvSpPr>
          <p:cNvPr id="28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795339" y="3101359"/>
            <a:ext cx="2533519" cy="3452025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ПРИРОДНЫЕ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(земля, полезные ископаемые, леса, вода, воздух и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др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).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</a:t>
            </a:r>
            <a:endParaRPr lang="en-US" sz="2400" kern="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</p:txBody>
      </p:sp>
      <p:sp>
        <p:nvSpPr>
          <p:cNvPr id="67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1817537" y="3013130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10557571" y="3013130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3531851" y="3101359"/>
            <a:ext cx="2693773" cy="3452025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с 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800" b="1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800" b="1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МАТЕРИАЛЬНЫЕ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все созданные человеком средства производства (станки, оборудование)</a:t>
            </a:r>
          </a:p>
        </p:txBody>
      </p:sp>
      <p:sp>
        <p:nvSpPr>
          <p:cNvPr id="71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4693706" y="3013130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7644831" y="3013130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Прямая со стрелкой 78"/>
          <p:cNvCxnSpPr/>
          <p:nvPr/>
        </p:nvCxnSpPr>
        <p:spPr>
          <a:xfrm>
            <a:off x="1950887" y="2559168"/>
            <a:ext cx="0" cy="453962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>
            <a:off x="4827056" y="2559168"/>
            <a:ext cx="0" cy="453962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>
            <a:off x="7778181" y="2559168"/>
            <a:ext cx="0" cy="453962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>
            <a:off x="10690920" y="2559168"/>
            <a:ext cx="0" cy="453962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5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39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4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80770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4" grpId="0" animBg="1"/>
      <p:bldP spid="28" grpId="0" animBg="1"/>
      <p:bldP spid="67" grpId="0" animBg="1"/>
      <p:bldP spid="69" grpId="0" animBg="1"/>
      <p:bldP spid="70" grpId="0" animBg="1"/>
      <p:bldP spid="71" grpId="0" animBg="1"/>
      <p:bldP spid="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795339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9307914" y="4824592"/>
            <a:ext cx="2225531" cy="1167417"/>
          </a:xfrm>
          <a:prstGeom prst="rect">
            <a:avLst/>
          </a:prstGeom>
          <a:solidFill>
            <a:srgbClr val="E084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tx1"/>
                </a:solidFill>
                <a:latin typeface="Century Gothic" panose="020B0502020202020204" pitchFamily="34" charset="0"/>
              </a:rPr>
              <a:t>ПРИБЫЛЬ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– </a:t>
            </a:r>
            <a:r>
              <a:rPr lang="ru-RU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разница между выручкой и издержками.</a:t>
            </a:r>
            <a:endParaRPr lang="ru-RU" sz="16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6507957" y="4824592"/>
            <a:ext cx="2220204" cy="1167417"/>
          </a:xfrm>
          <a:prstGeom prst="rect">
            <a:avLst/>
          </a:prstGeom>
          <a:solidFill>
            <a:srgbClr val="E084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ЗАРАБОТНАЯ ПЛАТА</a:t>
            </a:r>
          </a:p>
        </p:txBody>
      </p:sp>
      <p:sp>
        <p:nvSpPr>
          <p:cNvPr id="112" name="Прямоугольник 111"/>
          <p:cNvSpPr/>
          <p:nvPr/>
        </p:nvSpPr>
        <p:spPr>
          <a:xfrm>
            <a:off x="3916277" y="4824591"/>
            <a:ext cx="2220204" cy="1167418"/>
          </a:xfrm>
          <a:prstGeom prst="rect">
            <a:avLst/>
          </a:prstGeom>
          <a:solidFill>
            <a:srgbClr val="E084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ПРОЦЕНТ 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(ДИВИДЕНД)</a:t>
            </a:r>
            <a:endParaRPr lang="ru-RU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85877" y="4824591"/>
            <a:ext cx="2220204" cy="1167418"/>
          </a:xfrm>
          <a:prstGeom prst="rect">
            <a:avLst/>
          </a:prstGeom>
          <a:solidFill>
            <a:srgbClr val="E084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tx1"/>
                </a:solidFill>
                <a:latin typeface="Century Gothic" panose="020B0502020202020204" pitchFamily="34" charset="0"/>
              </a:rPr>
              <a:t>РЕНТА</a:t>
            </a:r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– плата за аренду.</a:t>
            </a:r>
            <a:endParaRPr lang="ru-RU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ФАКТОРЫ ПРОИЗВОДСТВА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5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9307913" y="2547260"/>
            <a:ext cx="2225532" cy="2277331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ПРЕДПРИНИМА-ТЕЛЬСКИЕ 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СПОСОБНОСТИ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000" kern="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en-US" sz="2400" kern="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</p:txBody>
      </p:sp>
      <p:sp>
        <p:nvSpPr>
          <p:cNvPr id="86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6507957" y="2603941"/>
            <a:ext cx="2220204" cy="2220651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ТРУД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рабочая сила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87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1285877" y="2589355"/>
            <a:ext cx="2220204" cy="2220649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ЗЕМЛЯ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земля, полезные ископаемые и т.д.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</a:t>
            </a:r>
            <a:endParaRPr lang="en-US" sz="2000" kern="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</p:txBody>
      </p:sp>
      <p:sp>
        <p:nvSpPr>
          <p:cNvPr id="88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2267466" y="2424669"/>
            <a:ext cx="257026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10287329" y="2425819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3916277" y="2589355"/>
            <a:ext cx="2220204" cy="2220650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КАПИТАЛ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финансы, здания, оборудование, станки, техника</a:t>
            </a:r>
          </a:p>
        </p:txBody>
      </p:sp>
      <p:sp>
        <p:nvSpPr>
          <p:cNvPr id="93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4893029" y="2424670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7484709" y="2470591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Прямая со стрелкой 97"/>
          <p:cNvCxnSpPr/>
          <p:nvPr/>
        </p:nvCxnSpPr>
        <p:spPr>
          <a:xfrm>
            <a:off x="2395979" y="1970707"/>
            <a:ext cx="0" cy="453962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>
            <a:off x="5024178" y="1970707"/>
            <a:ext cx="0" cy="453962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>
            <a:off x="7632107" y="1970707"/>
            <a:ext cx="0" cy="490513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 стрелкой 105"/>
          <p:cNvCxnSpPr/>
          <p:nvPr/>
        </p:nvCxnSpPr>
        <p:spPr>
          <a:xfrm>
            <a:off x="10420679" y="1971857"/>
            <a:ext cx="0" cy="453962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1285876" y="6263878"/>
            <a:ext cx="10612081" cy="523220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entury Gothic" panose="020B0502020202020204" pitchFamily="34" charset="0"/>
              </a:rPr>
              <a:t>ФАКТОРНЫЕ                          ДОХОДЫ</a:t>
            </a:r>
          </a:p>
        </p:txBody>
      </p:sp>
      <p:grpSp>
        <p:nvGrpSpPr>
          <p:cNvPr id="43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44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48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51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22083" y="341267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17479" y="298682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014415" y="1044377"/>
            <a:ext cx="10987084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ФАКТОРЫ ПРОИЗВОДСТВА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– ресурсы, вовлечённые в производство экономических благ.</a:t>
            </a:r>
          </a:p>
        </p:txBody>
      </p:sp>
      <p:cxnSp>
        <p:nvCxnSpPr>
          <p:cNvPr id="81" name="Прямая со стрелкой 80"/>
          <p:cNvCxnSpPr>
            <a:endCxn id="13" idx="2"/>
          </p:cNvCxnSpPr>
          <p:nvPr/>
        </p:nvCxnSpPr>
        <p:spPr>
          <a:xfrm flipH="1" flipV="1">
            <a:off x="2395979" y="5992009"/>
            <a:ext cx="2" cy="271870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 стрелкой 114"/>
          <p:cNvCxnSpPr>
            <a:endCxn id="112" idx="2"/>
          </p:cNvCxnSpPr>
          <p:nvPr/>
        </p:nvCxnSpPr>
        <p:spPr>
          <a:xfrm flipV="1">
            <a:off x="5026379" y="5992009"/>
            <a:ext cx="0" cy="271869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 flipV="1">
            <a:off x="7632107" y="5992009"/>
            <a:ext cx="0" cy="271869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>
            <a:endCxn id="114" idx="2"/>
          </p:cNvCxnSpPr>
          <p:nvPr/>
        </p:nvCxnSpPr>
        <p:spPr>
          <a:xfrm flipV="1">
            <a:off x="10420680" y="5992009"/>
            <a:ext cx="0" cy="271870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23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113" grpId="0" animBg="1"/>
      <p:bldP spid="112" grpId="0" animBg="1"/>
      <p:bldP spid="13" grpId="0" animBg="1"/>
      <p:bldP spid="10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2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ЭКОНОМИКА КАК НАУКА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8227" y="1044377"/>
            <a:ext cx="10963272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МИКРОЭКОНОМИКА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раздел экономической науки, изучающая проблемы малых субъектов экономики (потребители, фирмы).</a:t>
            </a:r>
          </a:p>
        </p:txBody>
      </p:sp>
      <p:grpSp>
        <p:nvGrpSpPr>
          <p:cNvPr id="27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2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3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39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22083" y="341267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17479" y="298682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062040" y="2736502"/>
            <a:ext cx="10916867" cy="2677656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Исследует: </a:t>
            </a:r>
          </a:p>
          <a:p>
            <a:r>
              <a:rPr lang="ru-RU" sz="2800" dirty="0">
                <a:latin typeface="Century Gothic" panose="020B0502020202020204" pitchFamily="34" charset="0"/>
              </a:rPr>
              <a:t>влияние соотношения цены/качества на выбор потребителя; </a:t>
            </a:r>
          </a:p>
          <a:p>
            <a:endParaRPr lang="ru-RU" sz="2800" dirty="0">
              <a:latin typeface="Century Gothic" panose="020B0502020202020204" pitchFamily="34" charset="0"/>
            </a:endParaRPr>
          </a:p>
          <a:p>
            <a:r>
              <a:rPr lang="ru-RU" sz="2800" dirty="0">
                <a:latin typeface="Century Gothic" panose="020B0502020202020204" pitchFamily="34" charset="0"/>
              </a:rPr>
              <a:t>выбор эффективного способа управления производством и др.</a:t>
            </a:r>
          </a:p>
        </p:txBody>
      </p:sp>
    </p:spTree>
    <p:extLst>
      <p:ext uri="{BB962C8B-B14F-4D97-AF65-F5344CB8AC3E}">
        <p14:creationId xmlns:p14="http://schemas.microsoft.com/office/powerpoint/2010/main" val="125318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2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ЭКОНОМИКА КАК НАУКА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8227" y="1044377"/>
            <a:ext cx="10963272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МАКРОЭКОНОМИКА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раздел экономической науки, изучающий международные экономические отношения и  экономические процессы в масштабе страны.</a:t>
            </a:r>
          </a:p>
        </p:txBody>
      </p:sp>
      <p:grpSp>
        <p:nvGrpSpPr>
          <p:cNvPr id="27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2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3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39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22083" y="341267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17479" y="298682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062040" y="2736502"/>
            <a:ext cx="10916867" cy="3539430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Исследует: </a:t>
            </a:r>
          </a:p>
          <a:p>
            <a:r>
              <a:rPr lang="ru-RU" sz="2800" dirty="0">
                <a:latin typeface="Century Gothic" panose="020B0502020202020204" pitchFamily="34" charset="0"/>
              </a:rPr>
              <a:t>инфляцию, </a:t>
            </a:r>
          </a:p>
          <a:p>
            <a:endParaRPr lang="ru-RU" sz="2800" dirty="0">
              <a:latin typeface="Century Gothic" panose="020B0502020202020204" pitchFamily="34" charset="0"/>
            </a:endParaRPr>
          </a:p>
          <a:p>
            <a:r>
              <a:rPr lang="ru-RU" sz="2800" dirty="0">
                <a:latin typeface="Century Gothic" panose="020B0502020202020204" pitchFamily="34" charset="0"/>
              </a:rPr>
              <a:t>безработицу, </a:t>
            </a:r>
          </a:p>
          <a:p>
            <a:endParaRPr lang="ru-RU" sz="2800" dirty="0">
              <a:latin typeface="Century Gothic" panose="020B0502020202020204" pitchFamily="34" charset="0"/>
            </a:endParaRPr>
          </a:p>
          <a:p>
            <a:r>
              <a:rPr lang="ru-RU" sz="2800" dirty="0">
                <a:latin typeface="Century Gothic" panose="020B0502020202020204" pitchFamily="34" charset="0"/>
              </a:rPr>
              <a:t>экономический цикл, </a:t>
            </a:r>
          </a:p>
          <a:p>
            <a:endParaRPr lang="ru-RU" sz="2800" dirty="0">
              <a:latin typeface="Century Gothic" panose="020B0502020202020204" pitchFamily="34" charset="0"/>
            </a:endParaRPr>
          </a:p>
          <a:p>
            <a:r>
              <a:rPr lang="ru-RU" sz="2800" dirty="0">
                <a:latin typeface="Century Gothic" panose="020B0502020202020204" pitchFamily="34" charset="0"/>
              </a:rPr>
              <a:t>формирование государственного бюджета. </a:t>
            </a:r>
          </a:p>
        </p:txBody>
      </p:sp>
    </p:spTree>
    <p:extLst>
      <p:ext uri="{BB962C8B-B14F-4D97-AF65-F5344CB8AC3E}">
        <p14:creationId xmlns:p14="http://schemas.microsoft.com/office/powerpoint/2010/main" val="267982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985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9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ФУНКЦИИ ЭКОНОМИКИ КАК НАУКИ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271463" y="1667683"/>
            <a:ext cx="2968917" cy="169277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Познавательная </a:t>
            </a:r>
            <a:r>
              <a:rPr lang="ru-RU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(</a:t>
            </a:r>
            <a:r>
              <a:rPr lang="ru-RU" sz="2200" dirty="0">
                <a:solidFill>
                  <a:srgbClr val="D96974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сбор, изучение, анализ сведений об экономических процессах</a:t>
            </a:r>
            <a:r>
              <a:rPr lang="ru-RU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)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271464" y="4762456"/>
            <a:ext cx="2968917" cy="169277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Методологическая </a:t>
            </a:r>
            <a:r>
              <a:rPr lang="ru-RU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(</a:t>
            </a:r>
            <a:r>
              <a:rPr lang="ru-RU" sz="2200" dirty="0">
                <a:solidFill>
                  <a:srgbClr val="D96974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разрабатывает методы хозяйственной деятельности</a:t>
            </a:r>
            <a:r>
              <a:rPr lang="ru-RU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)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71817119-359C-4840-83A3-48BCE44E5CA8}"/>
              </a:ext>
            </a:extLst>
          </p:cNvPr>
          <p:cNvSpPr txBox="1"/>
          <p:nvPr/>
        </p:nvSpPr>
        <p:spPr>
          <a:xfrm>
            <a:off x="3548063" y="1163921"/>
            <a:ext cx="721655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b="1" dirty="0">
                <a:solidFill>
                  <a:srgbClr val="D96974"/>
                </a:solidFill>
                <a:latin typeface="+mj-lt"/>
              </a:rPr>
              <a:t>3</a:t>
            </a:r>
            <a:endParaRPr lang="id-ID" sz="2800" b="1" dirty="0">
              <a:solidFill>
                <a:srgbClr val="D96974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3548061" y="1667683"/>
            <a:ext cx="3436939" cy="135421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Прогностическая </a:t>
            </a:r>
            <a:r>
              <a:rPr lang="ru-RU" sz="2200" dirty="0">
                <a:solidFill>
                  <a:srgbClr val="D96974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(позволяет предвидеть кризис или рост в экономике)</a:t>
            </a:r>
            <a:endParaRPr lang="en-US" sz="2200" dirty="0">
              <a:solidFill>
                <a:srgbClr val="D96974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71817119-359C-4840-83A3-48BCE44E5CA8}"/>
              </a:ext>
            </a:extLst>
          </p:cNvPr>
          <p:cNvSpPr txBox="1"/>
          <p:nvPr/>
        </p:nvSpPr>
        <p:spPr>
          <a:xfrm>
            <a:off x="3548062" y="4331570"/>
            <a:ext cx="721655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b="1" dirty="0">
                <a:solidFill>
                  <a:srgbClr val="D96974"/>
                </a:solidFill>
                <a:latin typeface="+mj-lt"/>
              </a:rPr>
              <a:t>4</a:t>
            </a:r>
            <a:endParaRPr lang="id-ID" sz="2800" b="1" dirty="0">
              <a:solidFill>
                <a:srgbClr val="D96974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3548061" y="4814652"/>
            <a:ext cx="3436939" cy="169277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Образовательная</a:t>
            </a:r>
          </a:p>
          <a:p>
            <a:r>
              <a:rPr lang="ru-RU" sz="2200" dirty="0">
                <a:solidFill>
                  <a:srgbClr val="D96974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(передача знаний об экономической теории и практике)</a:t>
            </a:r>
            <a:endParaRPr lang="en-US" sz="2200" dirty="0">
              <a:solidFill>
                <a:srgbClr val="D96974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endParaRPr lang="en-US" sz="22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71817119-359C-4840-83A3-48BCE44E5CA8}"/>
              </a:ext>
            </a:extLst>
          </p:cNvPr>
          <p:cNvSpPr txBox="1"/>
          <p:nvPr/>
        </p:nvSpPr>
        <p:spPr>
          <a:xfrm>
            <a:off x="271463" y="1163921"/>
            <a:ext cx="721655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b="1" dirty="0">
                <a:solidFill>
                  <a:srgbClr val="D96974"/>
                </a:solidFill>
                <a:latin typeface="+mj-lt"/>
              </a:rPr>
              <a:t>1</a:t>
            </a:r>
            <a:endParaRPr lang="id-ID" sz="2800" b="1" dirty="0">
              <a:solidFill>
                <a:srgbClr val="D96974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71817119-359C-4840-83A3-48BCE44E5CA8}"/>
              </a:ext>
            </a:extLst>
          </p:cNvPr>
          <p:cNvSpPr txBox="1"/>
          <p:nvPr/>
        </p:nvSpPr>
        <p:spPr>
          <a:xfrm>
            <a:off x="271462" y="4331569"/>
            <a:ext cx="721655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b="1" dirty="0">
                <a:solidFill>
                  <a:srgbClr val="D96974"/>
                </a:solidFill>
                <a:latin typeface="+mj-lt"/>
              </a:rPr>
              <a:t>2</a:t>
            </a:r>
            <a:endParaRPr lang="id-ID" sz="2800" b="1" dirty="0">
              <a:solidFill>
                <a:srgbClr val="D96974"/>
              </a:solidFill>
              <a:latin typeface="+mj-lt"/>
            </a:endParaRPr>
          </a:p>
        </p:txBody>
      </p:sp>
      <p:grpSp>
        <p:nvGrpSpPr>
          <p:cNvPr id="70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1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74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lowchart: Off-page Connector 87">
            <a:extLst>
              <a:ext uri="{FF2B5EF4-FFF2-40B4-BE49-F238E27FC236}">
                <a16:creationId xmlns:a16="http://schemas.microsoft.com/office/drawing/2014/main" xmlns="" id="{26FAB33C-62D3-4A52-BE7D-1A09C8418715}"/>
              </a:ext>
            </a:extLst>
          </p:cNvPr>
          <p:cNvSpPr/>
          <p:nvPr/>
        </p:nvSpPr>
        <p:spPr>
          <a:xfrm>
            <a:off x="7632699" y="1163919"/>
            <a:ext cx="4134864" cy="1726012"/>
          </a:xfrm>
          <a:prstGeom prst="flowChartOffpageConnector">
            <a:avLst/>
          </a:prstGeom>
          <a:solidFill>
            <a:srgbClr val="F6D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3200" dirty="0">
                <a:solidFill>
                  <a:srgbClr val="404040"/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Главная проблема экономики:</a:t>
            </a:r>
            <a:endParaRPr lang="en-US" sz="3200" kern="0" dirty="0">
              <a:solidFill>
                <a:srgbClr val="404040"/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</p:txBody>
      </p:sp>
      <p:sp>
        <p:nvSpPr>
          <p:cNvPr id="31" name="Oval 8">
            <a:extLst>
              <a:ext uri="{FF2B5EF4-FFF2-40B4-BE49-F238E27FC236}">
                <a16:creationId xmlns:a16="http://schemas.microsoft.com/office/drawing/2014/main" xmlns="" id="{C4EF579C-E89C-441B-BF71-0981B93F406E}"/>
              </a:ext>
            </a:extLst>
          </p:cNvPr>
          <p:cNvSpPr/>
          <p:nvPr/>
        </p:nvSpPr>
        <p:spPr>
          <a:xfrm>
            <a:off x="7669287" y="2909929"/>
            <a:ext cx="4061688" cy="3948073"/>
          </a:xfrm>
          <a:prstGeom prst="ellipse">
            <a:avLst/>
          </a:prstGeom>
          <a:solidFill>
            <a:srgbClr val="F6D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8135709" y="3704119"/>
            <a:ext cx="3128844" cy="2585323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удовлетворить </a:t>
            </a:r>
            <a:r>
              <a:rPr lang="ru-RU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неограниченные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потребности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с помощью </a:t>
            </a:r>
            <a:r>
              <a:rPr lang="ru-RU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ограниченных ресурсов</a:t>
            </a:r>
            <a:endParaRPr lang="en-US" sz="2800" b="1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81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7" grpId="0"/>
      <p:bldP spid="49" grpId="0"/>
      <p:bldP spid="51" grpId="0"/>
      <p:bldP spid="30" grpId="0" animBg="1"/>
      <p:bldP spid="31" grpId="0" animBg="1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9571" y="921922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ЭКОНОМИЧЕСКИЕ</a:t>
            </a:r>
            <a:b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СИСТЕМЫ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>
                <a:latin typeface="Century Gothic" panose="020B0502020202020204" pitchFamily="34" charset="0"/>
              </a:rPr>
              <a:t>страницы </a:t>
            </a:r>
            <a:r>
              <a:rPr lang="ru-RU" sz="2000" dirty="0">
                <a:solidFill>
                  <a:srgbClr val="D96974"/>
                </a:solidFill>
                <a:latin typeface="Century Gothic" panose="020B0502020202020204" pitchFamily="34" charset="0"/>
              </a:rPr>
              <a:t>123-127</a:t>
            </a:r>
            <a:r>
              <a:rPr lang="ru-RU" sz="2000" dirty="0">
                <a:latin typeface="Century Gothic" panose="020B0502020202020204" pitchFamily="34" charset="0"/>
              </a:rPr>
              <a:t> в справочнике Баранова.</a:t>
            </a:r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13" name="Shape 3598"/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9594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3 ГЛАВНЫХ ВОПРОСА ЭКОНОМИКИ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Title 2"/>
          <p:cNvSpPr txBox="1">
            <a:spLocks/>
          </p:cNvSpPr>
          <p:nvPr/>
        </p:nvSpPr>
        <p:spPr>
          <a:xfrm>
            <a:off x="1062040" y="1295465"/>
            <a:ext cx="11008606" cy="1336524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 Любое общество в любой стадии развития решает </a:t>
            </a:r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3 главных вопроса  экономики:</a:t>
            </a:r>
            <a:endParaRPr lang="en-US" sz="2000" b="1" dirty="0">
              <a:solidFill>
                <a:srgbClr val="E5986D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3149067" y="3013293"/>
            <a:ext cx="3929449" cy="75551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 </a:t>
            </a:r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ЧТО</a:t>
            </a:r>
            <a:r>
              <a:rPr lang="ru-RU" sz="2800" dirty="0">
                <a:solidFill>
                  <a:srgbClr val="008080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latin typeface="Century Gothic" panose="020B0502020202020204" pitchFamily="34" charset="0"/>
              </a:rPr>
              <a:t>ПРОИЗВОДИТЬ?</a:t>
            </a:r>
            <a:endParaRPr lang="en-US" sz="2000" b="1" dirty="0">
              <a:solidFill>
                <a:srgbClr val="009999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Title 2"/>
          <p:cNvSpPr txBox="1">
            <a:spLocks/>
          </p:cNvSpPr>
          <p:nvPr/>
        </p:nvSpPr>
        <p:spPr>
          <a:xfrm>
            <a:off x="3149067" y="4080093"/>
            <a:ext cx="3929449" cy="75551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 </a:t>
            </a:r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КАК</a:t>
            </a:r>
            <a:r>
              <a:rPr lang="ru-RU" sz="2800" dirty="0">
                <a:solidFill>
                  <a:srgbClr val="FF9966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latin typeface="Century Gothic" panose="020B0502020202020204" pitchFamily="34" charset="0"/>
              </a:rPr>
              <a:t>ПРОИЗВОДИТЬ?</a:t>
            </a:r>
            <a:endParaRPr lang="en-US" sz="2000" b="1" dirty="0">
              <a:solidFill>
                <a:srgbClr val="009999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Title 2"/>
          <p:cNvSpPr txBox="1">
            <a:spLocks/>
          </p:cNvSpPr>
          <p:nvPr/>
        </p:nvSpPr>
        <p:spPr>
          <a:xfrm>
            <a:off x="3149067" y="5175118"/>
            <a:ext cx="4584357" cy="75551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 </a:t>
            </a:r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ДЛЯ КОГО </a:t>
            </a:r>
            <a:r>
              <a:rPr lang="ru-RU" sz="2800" dirty="0">
                <a:latin typeface="Century Gothic" panose="020B0502020202020204" pitchFamily="34" charset="0"/>
              </a:rPr>
              <a:t>ПРОИЗВОДИТЬ?</a:t>
            </a:r>
            <a:endParaRPr lang="en-US" sz="2000" b="1" dirty="0">
              <a:solidFill>
                <a:srgbClr val="009999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7869349" y="2832637"/>
            <a:ext cx="4201295" cy="698431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i="1" dirty="0">
                <a:latin typeface="Century Gothic" panose="020B0502020202020204" pitchFamily="34" charset="0"/>
              </a:rPr>
              <a:t>т.е. какой товар или услугу  предприниматель выбирает производить</a:t>
            </a:r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7869348" y="4030665"/>
            <a:ext cx="4201295" cy="698431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i="1" dirty="0">
                <a:latin typeface="Century Gothic" panose="020B0502020202020204" pitchFamily="34" charset="0"/>
              </a:rPr>
              <a:t>т.е. какие ресурсы и технологии он будет использовать</a:t>
            </a:r>
          </a:p>
        </p:txBody>
      </p:sp>
      <p:sp>
        <p:nvSpPr>
          <p:cNvPr id="33" name="Title 2"/>
          <p:cNvSpPr txBox="1">
            <a:spLocks/>
          </p:cNvSpPr>
          <p:nvPr/>
        </p:nvSpPr>
        <p:spPr>
          <a:xfrm>
            <a:off x="7869351" y="5125690"/>
            <a:ext cx="4201295" cy="698431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i="1" dirty="0">
                <a:latin typeface="Century Gothic" panose="020B0502020202020204" pitchFamily="34" charset="0"/>
              </a:rPr>
              <a:t>т.е. кто будет покупать этот товар или услугу</a:t>
            </a:r>
          </a:p>
        </p:txBody>
      </p:sp>
      <p:cxnSp>
        <p:nvCxnSpPr>
          <p:cNvPr id="34" name="Соединительная линия уступом 33"/>
          <p:cNvCxnSpPr>
            <a:endCxn id="27" idx="1"/>
          </p:cNvCxnSpPr>
          <p:nvPr/>
        </p:nvCxnSpPr>
        <p:spPr>
          <a:xfrm>
            <a:off x="1851608" y="2631989"/>
            <a:ext cx="1297459" cy="759063"/>
          </a:xfrm>
          <a:prstGeom prst="bentConnector3">
            <a:avLst>
              <a:gd name="adj1" fmla="val 476"/>
            </a:avLst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Соединительная линия уступом 34"/>
          <p:cNvCxnSpPr>
            <a:endCxn id="29" idx="1"/>
          </p:cNvCxnSpPr>
          <p:nvPr/>
        </p:nvCxnSpPr>
        <p:spPr>
          <a:xfrm rot="16200000" flipH="1">
            <a:off x="1587406" y="2896190"/>
            <a:ext cx="1825863" cy="1297459"/>
          </a:xfrm>
          <a:prstGeom prst="bentConnector2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оединительная линия уступом 35"/>
          <p:cNvCxnSpPr>
            <a:endCxn id="30" idx="1"/>
          </p:cNvCxnSpPr>
          <p:nvPr/>
        </p:nvCxnSpPr>
        <p:spPr>
          <a:xfrm rot="16200000" flipH="1">
            <a:off x="1039892" y="3443702"/>
            <a:ext cx="2920890" cy="1297459"/>
          </a:xfrm>
          <a:prstGeom prst="bentConnector2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315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ПОНЯТИЕ ЭКОНОМИЧЕСКОЙ СИСТЕМЫ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Title 2"/>
          <p:cNvSpPr txBox="1">
            <a:spLocks/>
          </p:cNvSpPr>
          <p:nvPr/>
        </p:nvSpPr>
        <p:spPr>
          <a:xfrm>
            <a:off x="1062039" y="1295465"/>
            <a:ext cx="10936371" cy="1336524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Решение этих вопросов обеспечивает </a:t>
            </a:r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экономическая система</a:t>
            </a:r>
            <a:r>
              <a:rPr lang="ru-RU" sz="2800" dirty="0">
                <a:latin typeface="Century Gothic" panose="020B0502020202020204" pitchFamily="34" charset="0"/>
              </a:rPr>
              <a:t>. В </a:t>
            </a:r>
          </a:p>
          <a:p>
            <a:pPr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каждой экономической системе </a:t>
            </a:r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эти вопросы решаются по-разному</a:t>
            </a:r>
            <a:r>
              <a:rPr lang="ru-RU" sz="2800" dirty="0">
                <a:latin typeface="Century Gothic" panose="020B0502020202020204" pitchFamily="34" charset="0"/>
              </a:rPr>
              <a:t>.</a:t>
            </a:r>
            <a:endParaRPr lang="en-US" sz="2000" b="1" dirty="0">
              <a:solidFill>
                <a:srgbClr val="008080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2040" y="3095441"/>
            <a:ext cx="10898977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ЭКОНОМИЧЕСКАЯ СИСТЕМА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 совокупность механизмов распределения ограниченных ресурсов для удовлетворения потребностей людей.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08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ТИПЫ ЭКОНОМИЧЕСКИХ СИСТЕМ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199585"/>
              </p:ext>
            </p:extLst>
          </p:nvPr>
        </p:nvGraphicFramePr>
        <p:xfrm>
          <a:off x="0" y="1088285"/>
          <a:ext cx="12192004" cy="5769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5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699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457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33869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Что сравнивается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Традиционная экономика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Командная (плановая, административная) экономика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Рыночная </a:t>
                      </a:r>
                    </a:p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экономика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7502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Century Gothic" panose="020B0502020202020204" pitchFamily="34" charset="0"/>
                        </a:rPr>
                        <a:t>Основная</a:t>
                      </a:r>
                      <a:r>
                        <a:rPr lang="ru-RU" sz="2000" b="1" baseline="0" dirty="0">
                          <a:latin typeface="Century Gothic" panose="020B0502020202020204" pitchFamily="34" charset="0"/>
                        </a:rPr>
                        <a:t> о</a:t>
                      </a:r>
                      <a:r>
                        <a:rPr lang="ru-RU" sz="2000" b="1" dirty="0">
                          <a:latin typeface="Century Gothic" panose="020B0502020202020204" pitchFamily="34" charset="0"/>
                        </a:rPr>
                        <a:t>собенность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- первая по своему появлению;</a:t>
                      </a:r>
                    </a:p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- натуральное</a:t>
                      </a:r>
                      <a:r>
                        <a:rPr lang="ru-RU" sz="2000" b="0" baseline="0" dirty="0">
                          <a:latin typeface="Century Gothic" panose="020B0502020202020204" pitchFamily="34" charset="0"/>
                        </a:rPr>
                        <a:t> хозяйство </a:t>
                      </a:r>
                      <a:r>
                        <a:rPr lang="ru-RU" sz="1800" b="0" baseline="0" dirty="0">
                          <a:latin typeface="Century Gothic" panose="020B0502020202020204" pitchFamily="34" charset="0"/>
                        </a:rPr>
                        <a:t>(продукты производятся лишь для собственного потребления, не для продажи)</a:t>
                      </a:r>
                      <a:endParaRPr lang="ru-RU" sz="18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entury Gothic" panose="020B0502020202020204" pitchFamily="34" charset="0"/>
                        </a:rPr>
                        <a:t>отсутствие</a:t>
                      </a:r>
                      <a:r>
                        <a:rPr lang="ru-RU" sz="2000" baseline="0" dirty="0">
                          <a:latin typeface="Century Gothic" panose="020B0502020202020204" pitchFamily="34" charset="0"/>
                        </a:rPr>
                        <a:t> свободы производителя и покупателя: полная монополия государства</a:t>
                      </a:r>
                      <a:endParaRPr lang="ru-RU" sz="2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entury Gothic" panose="020B0502020202020204" pitchFamily="34" charset="0"/>
                        </a:rPr>
                        <a:t>экономическая</a:t>
                      </a:r>
                      <a:r>
                        <a:rPr lang="ru-RU" sz="2000" baseline="0" dirty="0">
                          <a:latin typeface="Century Gothic" panose="020B0502020202020204" pitchFamily="34" charset="0"/>
                        </a:rPr>
                        <a:t> свобода всех участников рынка</a:t>
                      </a:r>
                      <a:endParaRPr lang="ru-RU" sz="2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60825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Century Gothic" panose="020B0502020202020204" pitchFamily="34" charset="0"/>
                        </a:rPr>
                        <a:t>Кто решает, что и как производить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обычаи и традиции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государство (составляет</a:t>
                      </a:r>
                      <a:r>
                        <a:rPr lang="ru-RU" sz="2000" b="0" baseline="0" dirty="0">
                          <a:latin typeface="Century Gothic" panose="020B0502020202020204" pitchFamily="34" charset="0"/>
                        </a:rPr>
                        <a:t> план на определённый период)</a:t>
                      </a:r>
                      <a:endParaRPr lang="ru-RU" sz="20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сам предприниматель, покупатель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7253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оветские пятилет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848" y="2284689"/>
            <a:ext cx="6725456" cy="4573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СОВЕТСКИЕ ПЯТИЛЕТКИ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28" name="Picture 4" descr="У вас депрессия, а у нас пятилет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4" y="968350"/>
            <a:ext cx="4288401" cy="588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02816" y="914400"/>
            <a:ext cx="7197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entury Gothic" panose="020B0502020202020204" pitchFamily="34" charset="0"/>
              </a:rPr>
              <a:t>В СССР для быстрого развития экономики централизованно  специально созданным органом (Госпланом СССР) </a:t>
            </a:r>
            <a:r>
              <a:rPr lang="ru-RU" sz="2400" dirty="0" err="1">
                <a:latin typeface="Century Gothic" panose="020B0502020202020204" pitchFamily="34" charset="0"/>
              </a:rPr>
              <a:t>разраба</a:t>
            </a:r>
            <a:r>
              <a:rPr lang="ru-RU" sz="2400" dirty="0">
                <a:latin typeface="Century Gothic" panose="020B0502020202020204" pitchFamily="34" charset="0"/>
              </a:rPr>
              <a:t>-</a:t>
            </a:r>
          </a:p>
          <a:p>
            <a:r>
              <a:rPr lang="ru-RU" sz="2400" dirty="0" err="1">
                <a:latin typeface="Century Gothic" panose="020B0502020202020204" pitchFamily="34" charset="0"/>
              </a:rPr>
              <a:t>тывались</a:t>
            </a:r>
            <a:r>
              <a:rPr lang="ru-RU" sz="2400" dirty="0">
                <a:latin typeface="Century Gothic" panose="020B0502020202020204" pitchFamily="34" charset="0"/>
              </a:rPr>
              <a:t> пятилетние планы (пятилетки).</a:t>
            </a:r>
          </a:p>
        </p:txBody>
      </p:sp>
    </p:spTree>
    <p:extLst>
      <p:ext uri="{BB962C8B-B14F-4D97-AF65-F5344CB8AC3E}">
        <p14:creationId xmlns:p14="http://schemas.microsoft.com/office/powerpoint/2010/main" val="1007645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ПОНЯТИЕ ЭКОНОМИКИ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373466" y="2888673"/>
            <a:ext cx="3949436" cy="769441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Century Gothic" panose="020B0502020202020204" pitchFamily="34" charset="0"/>
              </a:rPr>
              <a:t>Экономика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25262" y="1517072"/>
            <a:ext cx="10045843" cy="954107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entury Gothic" panose="020B0502020202020204" pitchFamily="34" charset="0"/>
              </a:rPr>
              <a:t>прямой перевод </a:t>
            </a:r>
            <a:r>
              <a:rPr lang="ru-RU" sz="2800" dirty="0">
                <a:latin typeface="Century Gothic" panose="020B0502020202020204" pitchFamily="34" charset="0"/>
              </a:rPr>
              <a:t>(от греч. </a:t>
            </a:r>
            <a:r>
              <a:rPr lang="en-US" sz="2800" dirty="0" err="1">
                <a:latin typeface="Century Gothic" panose="020B0502020202020204" pitchFamily="34" charset="0"/>
              </a:rPr>
              <a:t>oikos</a:t>
            </a:r>
            <a:r>
              <a:rPr lang="en-US" sz="2800" dirty="0">
                <a:latin typeface="Century Gothic" panose="020B0502020202020204" pitchFamily="34" charset="0"/>
              </a:rPr>
              <a:t> </a:t>
            </a:r>
            <a:r>
              <a:rPr lang="ru-RU" sz="2800" dirty="0">
                <a:latin typeface="Century Gothic" panose="020B0502020202020204" pitchFamily="34" charset="0"/>
              </a:rPr>
              <a:t>– дом, хозяйство и </a:t>
            </a:r>
            <a:r>
              <a:rPr lang="en-US" sz="2800" dirty="0" err="1">
                <a:latin typeface="Century Gothic" panose="020B0502020202020204" pitchFamily="34" charset="0"/>
              </a:rPr>
              <a:t>nomos</a:t>
            </a:r>
            <a:r>
              <a:rPr lang="en-US" sz="2800" dirty="0">
                <a:latin typeface="Century Gothic" panose="020B0502020202020204" pitchFamily="34" charset="0"/>
              </a:rPr>
              <a:t> </a:t>
            </a:r>
            <a:r>
              <a:rPr lang="ru-RU" sz="2800" dirty="0">
                <a:latin typeface="Century Gothic" panose="020B0502020202020204" pitchFamily="34" charset="0"/>
              </a:rPr>
              <a:t>– правило, закон) – </a:t>
            </a:r>
            <a:r>
              <a:rPr lang="ru-RU" sz="2800" i="1" dirty="0">
                <a:latin typeface="Century Gothic" panose="020B0502020202020204" pitchFamily="34" charset="0"/>
              </a:rPr>
              <a:t>искусство вести хозяйство</a:t>
            </a:r>
          </a:p>
        </p:txBody>
      </p:sp>
      <p:cxnSp>
        <p:nvCxnSpPr>
          <p:cNvPr id="19" name="Прямая со стрелкой 18"/>
          <p:cNvCxnSpPr>
            <a:stCxn id="16" idx="0"/>
            <a:endCxn id="17" idx="2"/>
          </p:cNvCxnSpPr>
          <p:nvPr/>
        </p:nvCxnSpPr>
        <p:spPr>
          <a:xfrm flipV="1">
            <a:off x="6348184" y="2471179"/>
            <a:ext cx="0" cy="417494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1183340" y="4149638"/>
            <a:ext cx="4771829" cy="2246769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наука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о законах развития хозяйства в условиях  ограниченности ресурсов.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7196866" y="4149637"/>
            <a:ext cx="4822881" cy="2677656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хозяйство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страны, в котором производство обеспечивает общество материальными и нематериальными благами.</a:t>
            </a:r>
          </a:p>
        </p:txBody>
      </p:sp>
      <p:cxnSp>
        <p:nvCxnSpPr>
          <p:cNvPr id="167" name="Прямая со стрелкой 166"/>
          <p:cNvCxnSpPr>
            <a:stCxn id="16" idx="2"/>
            <a:endCxn id="164" idx="0"/>
          </p:cNvCxnSpPr>
          <p:nvPr/>
        </p:nvCxnSpPr>
        <p:spPr>
          <a:xfrm flipH="1">
            <a:off x="3569255" y="3658114"/>
            <a:ext cx="2778929" cy="491524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Прямая со стрелкой 167"/>
          <p:cNvCxnSpPr>
            <a:stCxn id="16" idx="2"/>
            <a:endCxn id="166" idx="0"/>
          </p:cNvCxnSpPr>
          <p:nvPr/>
        </p:nvCxnSpPr>
        <p:spPr>
          <a:xfrm>
            <a:off x="6348184" y="3658114"/>
            <a:ext cx="3260123" cy="491523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9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4" grpId="0" animBg="1"/>
      <p:bldP spid="16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ТИПЫ ЭКОНОМИЧЕСКИХ СИСТЕМ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982889"/>
              </p:ext>
            </p:extLst>
          </p:nvPr>
        </p:nvGraphicFramePr>
        <p:xfrm>
          <a:off x="0" y="1088286"/>
          <a:ext cx="12192004" cy="5769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5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699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457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58331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Что сравнивается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Традиционная экономика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Командная (плановая, административная) экономика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Рыночная </a:t>
                      </a:r>
                    </a:p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экономика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10782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Century Gothic" panose="020B0502020202020204" pitchFamily="34" charset="0"/>
                        </a:rPr>
                        <a:t>Форма собственности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преобладает коллективная (общинная)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государственная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все</a:t>
                      </a:r>
                      <a:r>
                        <a:rPr lang="ru-RU" sz="2000" b="0" baseline="0" dirty="0">
                          <a:latin typeface="Century Gothic" panose="020B0502020202020204" pitchFamily="34" charset="0"/>
                        </a:rPr>
                        <a:t>, преобладает частная</a:t>
                      </a:r>
                      <a:endParaRPr lang="ru-RU" sz="20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79038">
                <a:tc>
                  <a:txBody>
                    <a:bodyPr/>
                    <a:lstStyle/>
                    <a:p>
                      <a:r>
                        <a:rPr lang="ru-RU" sz="2000" b="1" dirty="0" err="1">
                          <a:latin typeface="Century Gothic" panose="020B0502020202020204" pitchFamily="34" charset="0"/>
                        </a:rPr>
                        <a:t>Ценообразо-вание</a:t>
                      </a:r>
                      <a:endParaRPr lang="ru-RU" sz="20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назначает производитель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централизованное (решает государство)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согласно спросу и предложению (чем выше спрос, тем выше цена)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10782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Century Gothic" panose="020B0502020202020204" pitchFamily="34" charset="0"/>
                        </a:rPr>
                        <a:t>Конкуренция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отсутствует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есть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10782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Century Gothic" panose="020B0502020202020204" pitchFamily="34" charset="0"/>
                        </a:rPr>
                        <a:t>Безработица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отсутствует, согласно</a:t>
                      </a:r>
                      <a:r>
                        <a:rPr lang="ru-RU" sz="2000" b="0" baseline="0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ru-RU" sz="2000" b="0" baseline="0" dirty="0" err="1">
                          <a:latin typeface="Century Gothic" panose="020B0502020202020204" pitchFamily="34" charset="0"/>
                        </a:rPr>
                        <a:t>госплану</a:t>
                      </a:r>
                      <a:r>
                        <a:rPr lang="ru-RU" sz="2000" b="0" baseline="0" dirty="0">
                          <a:latin typeface="Century Gothic" panose="020B0502020202020204" pitchFamily="34" charset="0"/>
                        </a:rPr>
                        <a:t> заняты все</a:t>
                      </a:r>
                      <a:endParaRPr lang="ru-RU" sz="20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есть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405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ТИПЫ ЭКОНОМИЧЕСКИХ СИСТЕМ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494878"/>
              </p:ext>
            </p:extLst>
          </p:nvPr>
        </p:nvGraphicFramePr>
        <p:xfrm>
          <a:off x="0" y="1088289"/>
          <a:ext cx="12192004" cy="60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5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699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457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07728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Что сравнивается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Традиционная экономика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Командная (плановая, административная) экономика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Рыночная </a:t>
                      </a:r>
                    </a:p>
                    <a:p>
                      <a:pPr algn="ctr"/>
                      <a:r>
                        <a:rPr lang="ru-RU" sz="2000" dirty="0">
                          <a:latin typeface="Century Gothic" panose="020B0502020202020204" pitchFamily="34" charset="0"/>
                        </a:rPr>
                        <a:t>экономика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58143">
                <a:tc>
                  <a:txBody>
                    <a:bodyPr/>
                    <a:lstStyle/>
                    <a:p>
                      <a:r>
                        <a:rPr lang="ru-RU" sz="2000" b="1" dirty="0" err="1">
                          <a:latin typeface="Century Gothic" panose="020B0502020202020204" pitchFamily="34" charset="0"/>
                        </a:rPr>
                        <a:t>Положитель-ные</a:t>
                      </a:r>
                      <a:r>
                        <a:rPr lang="ru-RU" sz="2000" b="1" baseline="0" dirty="0">
                          <a:latin typeface="Century Gothic" panose="020B0502020202020204" pitchFamily="34" charset="0"/>
                        </a:rPr>
                        <a:t> черты</a:t>
                      </a:r>
                      <a:endParaRPr lang="ru-RU" sz="20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</a:t>
                      </a:r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устойчивость общества;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000" b="0" dirty="0">
                        <a:latin typeface="Century Gothic" panose="020B0502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</a:t>
                      </a:r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высокое качество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производимых товаров.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отсутствие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экономических кризисов;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высокая социальная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обеспеченность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населения;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000" b="0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отсутствует безработица.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экономическая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свобода покупателя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и предпринимателя;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000" b="0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широкий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ассортимент товаров и услуг;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000" b="0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их высокое качество.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08005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Century Gothic" panose="020B0502020202020204" pitchFamily="34" charset="0"/>
                        </a:rPr>
                        <a:t>Отрицатель-</a:t>
                      </a:r>
                      <a:r>
                        <a:rPr lang="ru-RU" sz="2000" b="1" dirty="0" err="1">
                          <a:latin typeface="Century Gothic" panose="020B0502020202020204" pitchFamily="34" charset="0"/>
                        </a:rPr>
                        <a:t>ные</a:t>
                      </a:r>
                      <a:r>
                        <a:rPr lang="ru-RU" sz="2000" b="1" dirty="0">
                          <a:latin typeface="Century Gothic" panose="020B0502020202020204" pitchFamily="34" charset="0"/>
                        </a:rPr>
                        <a:t> черты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i="0" dirty="0">
                          <a:latin typeface="Century Gothic" panose="020B0502020202020204" pitchFamily="34" charset="0"/>
                        </a:rPr>
                        <a:t>-</a:t>
                      </a:r>
                      <a:r>
                        <a:rPr lang="ru-RU" sz="2000" b="0" i="0" baseline="0" dirty="0">
                          <a:latin typeface="Century Gothic" panose="020B0502020202020204" pitchFamily="34" charset="0"/>
                        </a:rPr>
                        <a:t> отсутствие технического прогресса;</a:t>
                      </a:r>
                    </a:p>
                    <a:p>
                      <a:endParaRPr lang="ru-RU" sz="2000" b="0" i="0" baseline="0" dirty="0">
                        <a:latin typeface="Century Gothic" panose="020B0502020202020204" pitchFamily="34" charset="0"/>
                      </a:endParaRPr>
                    </a:p>
                    <a:p>
                      <a:r>
                        <a:rPr lang="ru-RU" sz="2000" b="0" i="0" dirty="0">
                          <a:latin typeface="Century Gothic" panose="020B0502020202020204" pitchFamily="34" charset="0"/>
                        </a:rPr>
                        <a:t>-</a:t>
                      </a:r>
                      <a:r>
                        <a:rPr lang="ru-RU" sz="2000" b="0" i="0" baseline="0" dirty="0">
                          <a:latin typeface="Century Gothic" panose="020B0502020202020204" pitchFamily="34" charset="0"/>
                        </a:rPr>
                        <a:t> ограниченность производимых благ.</a:t>
                      </a:r>
                      <a:endParaRPr lang="ru-RU" sz="2000" b="0" i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</a:t>
                      </a:r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дефицит товаров;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endParaRPr lang="ru-RU" sz="2000" b="0" dirty="0">
                        <a:latin typeface="Century Gothic" panose="020B0502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</a:t>
                      </a:r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гос-во не исследует</a:t>
                      </a:r>
                      <a:endParaRPr lang="ru-RU" sz="2000" b="0" baseline="0" dirty="0">
                        <a:latin typeface="Century Gothic" panose="020B0502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baseline="0" dirty="0">
                          <a:latin typeface="Century Gothic" panose="020B0502020202020204" pitchFamily="34" charset="0"/>
                        </a:rPr>
                        <a:t>спрос в регионах;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000" b="0" baseline="0" dirty="0">
                        <a:latin typeface="Century Gothic" panose="020B0502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</a:t>
                      </a:r>
                      <a:r>
                        <a:rPr lang="ru-RU" sz="2000" b="0" baseline="0" dirty="0">
                          <a:latin typeface="Century Gothic" panose="020B0502020202020204" pitchFamily="34" charset="0"/>
                        </a:rPr>
                        <a:t>приводит к застою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baseline="0" dirty="0">
                          <a:latin typeface="Century Gothic" panose="020B0502020202020204" pitchFamily="34" charset="0"/>
                        </a:rPr>
                        <a:t>экономики.</a:t>
                      </a:r>
                      <a:endParaRPr lang="ru-RU" sz="20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</a:t>
                      </a:r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подверженность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latin typeface="Century Gothic" panose="020B0502020202020204" pitchFamily="34" charset="0"/>
                        </a:rPr>
                        <a:t>экономическим кризисам;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000" b="0" dirty="0">
                        <a:latin typeface="Century Gothic" panose="020B0502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</a:t>
                      </a:r>
                      <a:r>
                        <a:rPr lang="ru-RU" sz="2000" b="0" i="0" dirty="0">
                          <a:latin typeface="Century Gothic" panose="020B0502020202020204" pitchFamily="34" charset="0"/>
                        </a:rPr>
                        <a:t>социальное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b="0" i="0" dirty="0">
                          <a:latin typeface="Century Gothic" panose="020B0502020202020204" pitchFamily="34" charset="0"/>
                        </a:rPr>
                        <a:t>неравенство.</a:t>
                      </a:r>
                      <a:endParaRPr lang="ru-RU" sz="2000" b="1" i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DB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236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ТИПЫ ЭКОНОМИЧЕСКИХ СИСТЕМ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Title 2"/>
          <p:cNvSpPr txBox="1">
            <a:spLocks/>
          </p:cNvSpPr>
          <p:nvPr/>
        </p:nvSpPr>
        <p:spPr>
          <a:xfrm>
            <a:off x="1024646" y="1009538"/>
            <a:ext cx="10936371" cy="1336524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В большинстве современных стран встречается </a:t>
            </a:r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смешанный</a:t>
            </a:r>
            <a:r>
              <a:rPr lang="ru-RU" sz="2800" dirty="0">
                <a:latin typeface="Century Gothic" panose="020B0502020202020204" pitchFamily="34" charset="0"/>
              </a:rPr>
              <a:t> тип экономики, в которой механизм рынка </a:t>
            </a:r>
            <a:r>
              <a:rPr lang="ru-RU" sz="2800" dirty="0">
                <a:solidFill>
                  <a:srgbClr val="E5986D"/>
                </a:solidFill>
                <a:latin typeface="Century Gothic" panose="020B0502020202020204" pitchFamily="34" charset="0"/>
              </a:rPr>
              <a:t>дополняется активной ролью государства</a:t>
            </a:r>
            <a:r>
              <a:rPr lang="ru-RU" sz="2800" dirty="0">
                <a:latin typeface="Century Gothic" panose="020B0502020202020204" pitchFamily="34" charset="0"/>
              </a:rPr>
              <a:t>.</a:t>
            </a:r>
            <a:endParaRPr lang="en-US" sz="2800" b="1" dirty="0">
              <a:solidFill>
                <a:srgbClr val="008080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062040" y="2736502"/>
            <a:ext cx="10898977" cy="2246769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СМЕШАННАЯ ЭКОНОМИЧЕСКАЯ СИСТЕМА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 способ организации экономической жизни, при котором факторы производства находятся в частной собственности, а распределение ресурсов осуществляется при значительном участии государства.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78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РОЛЬ ГОСУДАРСТВА В ЭКОНОМИКЕ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Title 2"/>
          <p:cNvSpPr txBox="1">
            <a:spLocks/>
          </p:cNvSpPr>
          <p:nvPr/>
        </p:nvSpPr>
        <p:spPr>
          <a:xfrm>
            <a:off x="1024646" y="1009538"/>
            <a:ext cx="10936371" cy="1336524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1. Создаёт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общественные блага</a:t>
            </a:r>
            <a:r>
              <a:rPr lang="ru-RU" sz="2400" dirty="0">
                <a:solidFill>
                  <a:srgbClr val="E0848D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>
                <a:latin typeface="Century Gothic" panose="020B0502020202020204" pitchFamily="34" charset="0"/>
              </a:rPr>
              <a:t>(дороги, образование, здравоохранение, оборона);</a:t>
            </a:r>
          </a:p>
          <a:p>
            <a:pPr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2. Создаёт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условия</a:t>
            </a:r>
            <a:r>
              <a:rPr lang="ru-RU" sz="2400" dirty="0">
                <a:solidFill>
                  <a:srgbClr val="E0848D"/>
                </a:solidFill>
                <a:latin typeface="Century Gothic" panose="020B0502020202020204" pitchFamily="34" charset="0"/>
              </a:rPr>
              <a:t>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экономической</a:t>
            </a:r>
            <a:r>
              <a:rPr lang="ru-RU" sz="2400" dirty="0">
                <a:solidFill>
                  <a:srgbClr val="E0848D"/>
                </a:solidFill>
                <a:latin typeface="Century Gothic" panose="020B0502020202020204" pitchFamily="34" charset="0"/>
              </a:rPr>
              <a:t>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свободы</a:t>
            </a:r>
            <a:r>
              <a:rPr lang="ru-RU" sz="2400" dirty="0">
                <a:latin typeface="Century Gothic" panose="020B050202020202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3. Обеспечивает экономический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рост</a:t>
            </a:r>
            <a:r>
              <a:rPr lang="ru-RU" sz="2400" dirty="0">
                <a:solidFill>
                  <a:srgbClr val="E0848D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>
                <a:latin typeface="Century Gothic" panose="020B0502020202020204" pitchFamily="34" charset="0"/>
              </a:rPr>
              <a:t>и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эффективность</a:t>
            </a:r>
            <a:r>
              <a:rPr lang="ru-RU" sz="2400" dirty="0">
                <a:latin typeface="Century Gothic" panose="020B050202020202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4. Регулирует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денежное</a:t>
            </a:r>
            <a:r>
              <a:rPr lang="ru-RU" sz="2400" dirty="0">
                <a:solidFill>
                  <a:srgbClr val="E0848D"/>
                </a:solidFill>
                <a:latin typeface="Century Gothic" panose="020B0502020202020204" pitchFamily="34" charset="0"/>
              </a:rPr>
              <a:t>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обращение</a:t>
            </a:r>
            <a:r>
              <a:rPr lang="ru-RU" sz="2400" dirty="0">
                <a:latin typeface="Century Gothic" panose="020B0502020202020204" pitchFamily="34" charset="0"/>
              </a:rPr>
              <a:t>, отношения между работником и работодателем.</a:t>
            </a:r>
          </a:p>
          <a:p>
            <a:pPr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5.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Перераспределяет</a:t>
            </a:r>
            <a:r>
              <a:rPr lang="ru-RU" sz="2400" dirty="0">
                <a:latin typeface="Century Gothic" panose="020B0502020202020204" pitchFamily="34" charset="0"/>
              </a:rPr>
              <a:t> доходы (с помощью налогов).</a:t>
            </a:r>
          </a:p>
          <a:p>
            <a:pPr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Регулирование может быть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прямым</a:t>
            </a:r>
            <a:r>
              <a:rPr lang="ru-RU" sz="2400" dirty="0">
                <a:solidFill>
                  <a:srgbClr val="E0848D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>
                <a:latin typeface="Century Gothic" panose="020B0502020202020204" pitchFamily="34" charset="0"/>
              </a:rPr>
              <a:t>и </a:t>
            </a:r>
            <a:r>
              <a:rPr lang="ru-RU" sz="2400" b="1" dirty="0">
                <a:solidFill>
                  <a:srgbClr val="E0848D"/>
                </a:solidFill>
                <a:latin typeface="Century Gothic" panose="020B0502020202020204" pitchFamily="34" charset="0"/>
              </a:rPr>
              <a:t>косвенным</a:t>
            </a:r>
            <a:r>
              <a:rPr lang="ru-RU" sz="2400" dirty="0">
                <a:latin typeface="Century Gothic" panose="020B0502020202020204" pitchFamily="34" charset="0"/>
              </a:rPr>
              <a:t>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791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СОДЕРЖАНИЕ ПРАВА СОБСТВЕННОСТИ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62040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СОБСТВЕННОСТЬ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принадлежность вещей и духовных </a:t>
            </a:r>
          </a:p>
          <a:p>
            <a:pPr>
              <a:lnSpc>
                <a:spcPct val="100000"/>
              </a:lnSpc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ценностей определённым лицам.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3579486" y="2309209"/>
            <a:ext cx="5723907" cy="698431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Содержание права собственности</a:t>
            </a:r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1014416" y="3396114"/>
            <a:ext cx="3051960" cy="689147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право владения</a:t>
            </a:r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29" name="Title 2"/>
          <p:cNvSpPr txBox="1">
            <a:spLocks/>
          </p:cNvSpPr>
          <p:nvPr/>
        </p:nvSpPr>
        <p:spPr>
          <a:xfrm>
            <a:off x="4636390" y="3393981"/>
            <a:ext cx="3277589" cy="691280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право пользования</a:t>
            </a:r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30" name="Title 2"/>
          <p:cNvSpPr txBox="1">
            <a:spLocks/>
          </p:cNvSpPr>
          <p:nvPr/>
        </p:nvSpPr>
        <p:spPr>
          <a:xfrm>
            <a:off x="8483678" y="3391849"/>
            <a:ext cx="3116021" cy="689147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право распоряжения</a:t>
            </a:r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1014415" y="4183531"/>
            <a:ext cx="3051961" cy="2340476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т.е. юридически закреплённое </a:t>
            </a:r>
            <a:r>
              <a:rPr lang="ru-RU" sz="20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фактическое обладание</a:t>
            </a:r>
            <a:endParaRPr lang="en-US" sz="1600" b="1" dirty="0">
              <a:solidFill>
                <a:srgbClr val="E5986D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4790768" y="4183531"/>
            <a:ext cx="2968831" cy="2340476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т.е. </a:t>
            </a:r>
            <a:r>
              <a:rPr lang="ru-RU" sz="20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извлечение полезных свойств </a:t>
            </a:r>
            <a:r>
              <a:rPr lang="ru-RU" sz="2000" dirty="0">
                <a:latin typeface="Century Gothic" panose="020B0502020202020204" pitchFamily="34" charset="0"/>
              </a:rPr>
              <a:t>из имущества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33" name="Title 2"/>
          <p:cNvSpPr txBox="1">
            <a:spLocks/>
          </p:cNvSpPr>
          <p:nvPr/>
        </p:nvSpPr>
        <p:spPr>
          <a:xfrm>
            <a:off x="8557271" y="4183531"/>
            <a:ext cx="2968831" cy="2340476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т.е. возможность </a:t>
            </a:r>
            <a:r>
              <a:rPr lang="ru-RU" sz="20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изменять</a:t>
            </a:r>
            <a:r>
              <a:rPr lang="ru-RU" sz="2000" dirty="0">
                <a:solidFill>
                  <a:srgbClr val="E5986D"/>
                </a:solidFill>
                <a:latin typeface="Century Gothic" panose="020B0502020202020204" pitchFamily="34" charset="0"/>
              </a:rPr>
              <a:t> </a:t>
            </a:r>
            <a:r>
              <a:rPr lang="ru-RU" sz="20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состояние</a:t>
            </a:r>
            <a:r>
              <a:rPr lang="ru-RU" sz="2000" dirty="0">
                <a:solidFill>
                  <a:srgbClr val="FF9966"/>
                </a:solidFill>
                <a:latin typeface="Century Gothic" panose="020B0502020202020204" pitchFamily="34" charset="0"/>
              </a:rPr>
              <a:t> </a:t>
            </a:r>
            <a:r>
              <a:rPr lang="ru-RU" sz="2000" dirty="0">
                <a:latin typeface="Century Gothic" panose="020B0502020202020204" pitchFamily="34" charset="0"/>
              </a:rPr>
              <a:t>имущества </a:t>
            </a:r>
          </a:p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и его принадлежность</a:t>
            </a:r>
            <a:r>
              <a:rPr lang="ru-RU" sz="2000" dirty="0">
                <a:solidFill>
                  <a:srgbClr val="E5986D"/>
                </a:solidFill>
                <a:latin typeface="Century Gothic" panose="020B0502020202020204" pitchFamily="34" charset="0"/>
              </a:rPr>
              <a:t> </a:t>
            </a:r>
            <a:r>
              <a:rPr lang="ru-RU" sz="2000" dirty="0">
                <a:latin typeface="Century Gothic" panose="020B0502020202020204" pitchFamily="34" charset="0"/>
              </a:rPr>
              <a:t>(продажа, дарение, мена, передача по наследству, сдача в аренду и т. д.)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 flipH="1">
            <a:off x="2540396" y="3007640"/>
            <a:ext cx="3901044" cy="388474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6441440" y="3007640"/>
            <a:ext cx="0" cy="388474"/>
          </a:xfrm>
          <a:prstGeom prst="straightConnector1">
            <a:avLst/>
          </a:prstGeom>
          <a:ln w="19050">
            <a:solidFill>
              <a:srgbClr val="EAB47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441440" y="3007640"/>
            <a:ext cx="3600249" cy="384209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034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42871"/>
            <a:ext cx="9636124" cy="4001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600" dirty="0">
                <a:solidFill>
                  <a:schemeClr val="bg1"/>
                </a:solidFill>
                <a:latin typeface="Century Gothic" panose="020B0502020202020204" pitchFamily="34" charset="0"/>
              </a:rPr>
              <a:t>ОСНОВАНИЯ ПРИОБРЕТЕНИЯ ПРАВА СОБСТВЕННОСТИ</a:t>
            </a:r>
            <a:endParaRPr lang="id-ID" sz="2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" name="Title 2"/>
          <p:cNvSpPr txBox="1">
            <a:spLocks/>
          </p:cNvSpPr>
          <p:nvPr/>
        </p:nvSpPr>
        <p:spPr>
          <a:xfrm>
            <a:off x="1187532" y="1150461"/>
            <a:ext cx="10822790" cy="698431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800" b="1" dirty="0">
                <a:latin typeface="Century Gothic" panose="020B0502020202020204" pitchFamily="34" charset="0"/>
              </a:rPr>
              <a:t>Основания приобретения права собственности:</a:t>
            </a:r>
          </a:p>
          <a:p>
            <a:pPr algn="ctr">
              <a:lnSpc>
                <a:spcPct val="100000"/>
              </a:lnSpc>
            </a:pPr>
            <a:endParaRPr lang="ru-RU" sz="2800" dirty="0">
              <a:latin typeface="Century Gothic" panose="020B0502020202020204" pitchFamily="34" charset="0"/>
            </a:endParaRPr>
          </a:p>
          <a:p>
            <a:pPr marL="457200" indent="-457200">
              <a:lnSpc>
                <a:spcPct val="100000"/>
              </a:lnSpc>
              <a:buClr>
                <a:srgbClr val="C6A98C"/>
              </a:buClr>
              <a:buFont typeface="Arial" panose="020B0604020202020204" pitchFamily="34" charset="0"/>
              <a:buChar char="•"/>
            </a:pPr>
            <a:r>
              <a:rPr lang="ru-RU" sz="2800" dirty="0">
                <a:latin typeface="Century Gothic" panose="020B0502020202020204" pitchFamily="34" charset="0"/>
              </a:rPr>
              <a:t>изготовление вещи;</a:t>
            </a:r>
          </a:p>
          <a:p>
            <a:pPr marL="457200" indent="-457200">
              <a:lnSpc>
                <a:spcPct val="100000"/>
              </a:lnSpc>
              <a:buClr>
                <a:srgbClr val="C6A98C"/>
              </a:buClr>
              <a:buFont typeface="Arial" panose="020B0604020202020204" pitchFamily="34" charset="0"/>
              <a:buChar char="•"/>
            </a:pPr>
            <a:r>
              <a:rPr lang="ru-RU" sz="2800" dirty="0">
                <a:latin typeface="Century Gothic" panose="020B0502020202020204" pitchFamily="34" charset="0"/>
              </a:rPr>
              <a:t>покупка;</a:t>
            </a:r>
          </a:p>
          <a:p>
            <a:pPr marL="457200" indent="-457200">
              <a:lnSpc>
                <a:spcPct val="100000"/>
              </a:lnSpc>
              <a:buClr>
                <a:srgbClr val="C6A98C"/>
              </a:buClr>
              <a:buFont typeface="Arial" panose="020B0604020202020204" pitchFamily="34" charset="0"/>
              <a:buChar char="•"/>
            </a:pPr>
            <a:r>
              <a:rPr lang="ru-RU" sz="2800" dirty="0">
                <a:latin typeface="Century Gothic" panose="020B0502020202020204" pitchFamily="34" charset="0"/>
              </a:rPr>
              <a:t>мена;</a:t>
            </a:r>
          </a:p>
          <a:p>
            <a:pPr marL="457200" indent="-457200">
              <a:lnSpc>
                <a:spcPct val="100000"/>
              </a:lnSpc>
              <a:buClr>
                <a:srgbClr val="C6A98C"/>
              </a:buClr>
              <a:buFont typeface="Arial" panose="020B0604020202020204" pitchFamily="34" charset="0"/>
              <a:buChar char="•"/>
            </a:pPr>
            <a:r>
              <a:rPr lang="ru-RU" sz="2800" dirty="0">
                <a:latin typeface="Century Gothic" panose="020B0502020202020204" pitchFamily="34" charset="0"/>
              </a:rPr>
              <a:t>дарение;</a:t>
            </a:r>
          </a:p>
          <a:p>
            <a:pPr marL="457200" indent="-457200">
              <a:lnSpc>
                <a:spcPct val="100000"/>
              </a:lnSpc>
              <a:buClr>
                <a:srgbClr val="C6A98C"/>
              </a:buClr>
              <a:buFont typeface="Arial" panose="020B0604020202020204" pitchFamily="34" charset="0"/>
              <a:buChar char="•"/>
            </a:pPr>
            <a:r>
              <a:rPr lang="ru-RU" sz="2800" dirty="0">
                <a:latin typeface="Century Gothic" panose="020B0502020202020204" pitchFamily="34" charset="0"/>
              </a:rPr>
              <a:t>наследование;</a:t>
            </a:r>
          </a:p>
          <a:p>
            <a:pPr marL="457200" indent="-457200">
              <a:lnSpc>
                <a:spcPct val="100000"/>
              </a:lnSpc>
              <a:buClr>
                <a:srgbClr val="C6A98C"/>
              </a:buClr>
              <a:buFont typeface="Arial" panose="020B0604020202020204" pitchFamily="34" charset="0"/>
              <a:buChar char="•"/>
            </a:pPr>
            <a:r>
              <a:rPr lang="ru-RU" sz="2800" dirty="0">
                <a:latin typeface="Century Gothic" panose="020B0502020202020204" pitchFamily="34" charset="0"/>
              </a:rPr>
              <a:t>находка;</a:t>
            </a:r>
          </a:p>
          <a:p>
            <a:pPr marL="457200" indent="-457200">
              <a:lnSpc>
                <a:spcPct val="100000"/>
              </a:lnSpc>
              <a:buClr>
                <a:srgbClr val="C6A98C"/>
              </a:buClr>
              <a:buFont typeface="Arial" panose="020B0604020202020204" pitchFamily="34" charset="0"/>
              <a:buChar char="•"/>
            </a:pPr>
            <a:r>
              <a:rPr lang="ru-RU" sz="2800" dirty="0">
                <a:latin typeface="Century Gothic" panose="020B0502020202020204" pitchFamily="34" charset="0"/>
              </a:rPr>
              <a:t>клад.</a:t>
            </a:r>
          </a:p>
        </p:txBody>
      </p:sp>
      <p:sp>
        <p:nvSpPr>
          <p:cNvPr id="21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458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151068" y="342871"/>
            <a:ext cx="9770933" cy="4001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600" dirty="0">
                <a:solidFill>
                  <a:schemeClr val="bg1"/>
                </a:solidFill>
                <a:latin typeface="Century Gothic" panose="020B0502020202020204" pitchFamily="34" charset="0"/>
              </a:rPr>
              <a:t>ФОРМЫ СОБСТВЕННОСТИ В РОССИЙСКОЙ ФЕДЕРАЦИИ</a:t>
            </a:r>
            <a:endParaRPr lang="id-ID" sz="2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Title 2"/>
          <p:cNvSpPr txBox="1">
            <a:spLocks/>
          </p:cNvSpPr>
          <p:nvPr/>
        </p:nvSpPr>
        <p:spPr>
          <a:xfrm>
            <a:off x="5313404" y="1150461"/>
            <a:ext cx="6696917" cy="698431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800" b="1" dirty="0">
                <a:latin typeface="Century Gothic" panose="020B0502020202020204" pitchFamily="34" charset="0"/>
              </a:rPr>
              <a:t>По Конституции РФ:</a:t>
            </a:r>
          </a:p>
          <a:p>
            <a:pPr algn="ctr">
              <a:lnSpc>
                <a:spcPct val="100000"/>
              </a:lnSpc>
            </a:pPr>
            <a:endParaRPr lang="ru-RU" sz="2800" b="1" dirty="0">
              <a:latin typeface="Century Gothic" panose="020B0502020202020204" pitchFamily="34" charset="0"/>
            </a:endParaRPr>
          </a:p>
          <a:p>
            <a:pPr algn="ctr"/>
            <a:r>
              <a:rPr lang="ru-RU" sz="2800" i="1" dirty="0">
                <a:latin typeface="Century Gothic" panose="020B0502020202020204" pitchFamily="34" charset="0"/>
              </a:rPr>
              <a:t>статья 8</a:t>
            </a:r>
          </a:p>
          <a:p>
            <a:pPr algn="ctr"/>
            <a:endParaRPr lang="ru-RU" sz="2800" dirty="0">
              <a:latin typeface="Century Gothic" panose="020B0502020202020204" pitchFamily="34" charset="0"/>
            </a:endParaRPr>
          </a:p>
          <a:p>
            <a:r>
              <a:rPr lang="ru-RU" sz="2800" dirty="0">
                <a:latin typeface="Century Gothic" panose="020B0502020202020204" pitchFamily="34" charset="0"/>
              </a:rPr>
              <a:t>1. В Российской Федерации гарантируются … поддержка конкуренции, свобода экономической деятельности.</a:t>
            </a:r>
          </a:p>
          <a:p>
            <a:endParaRPr lang="ru-RU" sz="2800" dirty="0">
              <a:latin typeface="Century Gothic" panose="020B0502020202020204" pitchFamily="34" charset="0"/>
            </a:endParaRPr>
          </a:p>
          <a:p>
            <a:r>
              <a:rPr lang="ru-RU" sz="2800" dirty="0">
                <a:latin typeface="Century Gothic" panose="020B0502020202020204" pitchFamily="34" charset="0"/>
              </a:rPr>
              <a:t>2. В Российской Федерации </a:t>
            </a:r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признаются и защищаются равным образом </a:t>
            </a:r>
            <a:r>
              <a:rPr lang="ru-RU" sz="2800" dirty="0">
                <a:latin typeface="Century Gothic" panose="020B0502020202020204" pitchFamily="34" charset="0"/>
              </a:rPr>
              <a:t>частная, государственная, муниципальная и иные формы собственности.</a:t>
            </a:r>
          </a:p>
          <a:p>
            <a:pPr algn="ctr">
              <a:lnSpc>
                <a:spcPct val="100000"/>
              </a:lnSpc>
            </a:pPr>
            <a:endParaRPr lang="ru-RU" sz="2800" b="1" dirty="0"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ru-RU" sz="2800" dirty="0">
              <a:latin typeface="Century Gothic" panose="020B0502020202020204" pitchFamily="34" charset="0"/>
            </a:endParaRPr>
          </a:p>
        </p:txBody>
      </p:sp>
      <p:pic>
        <p:nvPicPr>
          <p:cNvPr id="22" name="Picture 2" descr="Конституция Российской Федерации с изм. и доп. на 2020 г. • , купить книгу  по низкой цене, читать отзывы в Book24.ru • Эксмо • ISBN 978-5-04-105399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5" y="1007313"/>
            <a:ext cx="4085475" cy="557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36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ФОРМЫ ПРЕОБРАЗОВАНИЯ СОБСТВЕННОСТИ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062040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ПРИВАТИЗАЦИЯ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(от лат. </a:t>
            </a:r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privatus —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частный) – переход государственной собственности в частные руки.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Title 2"/>
          <p:cNvSpPr txBox="1">
            <a:spLocks/>
          </p:cNvSpPr>
          <p:nvPr/>
        </p:nvSpPr>
        <p:spPr>
          <a:xfrm>
            <a:off x="1062039" y="2133451"/>
            <a:ext cx="10929069" cy="709745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D14754"/>
                </a:solidFill>
                <a:latin typeface="Century Gothic" panose="020B0502020202020204" pitchFamily="34" charset="0"/>
              </a:rPr>
              <a:t>	После распада СССР в 1991 году государственная собственность распродаётся частным лицам. Например, кондитерская фабрика «Красный октябрь» была в госсобственности, а в 1992 году стала акционерным предприятием.</a:t>
            </a:r>
            <a:endParaRPr lang="en-US" sz="2400" b="1" dirty="0">
              <a:solidFill>
                <a:srgbClr val="D14754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2041" y="3962599"/>
            <a:ext cx="10929068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НАЦИОНАЛИЗАЦИЯ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(от лат. </a:t>
            </a:r>
            <a:r>
              <a:rPr lang="en-US" sz="28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natio</a:t>
            </a:r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—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народ) – переход частной собственности в государственную (общую).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Title 2"/>
          <p:cNvSpPr txBox="1">
            <a:spLocks/>
          </p:cNvSpPr>
          <p:nvPr/>
        </p:nvSpPr>
        <p:spPr>
          <a:xfrm>
            <a:off x="1062041" y="4812617"/>
            <a:ext cx="10929068" cy="709745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D14754"/>
                </a:solidFill>
                <a:latin typeface="Century Gothic" panose="020B0502020202020204" pitchFamily="34" charset="0"/>
              </a:rPr>
              <a:t>	Частная собственность объявляется государственной и отнимается у владельцев. Например, парфюмерная фабрика «</a:t>
            </a:r>
            <a:r>
              <a:rPr lang="ru-RU" sz="2400" dirty="0" err="1">
                <a:solidFill>
                  <a:srgbClr val="D14754"/>
                </a:solidFill>
                <a:latin typeface="Century Gothic" panose="020B0502020202020204" pitchFamily="34" charset="0"/>
              </a:rPr>
              <a:t>Брокар</a:t>
            </a:r>
            <a:r>
              <a:rPr lang="ru-RU" sz="2400" dirty="0">
                <a:solidFill>
                  <a:srgbClr val="D14754"/>
                </a:solidFill>
                <a:latin typeface="Century Gothic" panose="020B0502020202020204" pitchFamily="34" charset="0"/>
              </a:rPr>
              <a:t> и Ко» была в собственности создателей, а после революции национализирована и стала называться парфюмерно-</a:t>
            </a:r>
            <a:r>
              <a:rPr lang="ru-RU" sz="2400" dirty="0" err="1">
                <a:solidFill>
                  <a:srgbClr val="D14754"/>
                </a:solidFill>
                <a:latin typeface="Century Gothic" panose="020B0502020202020204" pitchFamily="34" charset="0"/>
              </a:rPr>
              <a:t>мыловарный</a:t>
            </a:r>
            <a:r>
              <a:rPr lang="ru-RU" sz="2400" dirty="0">
                <a:solidFill>
                  <a:srgbClr val="D14754"/>
                </a:solidFill>
                <a:latin typeface="Century Gothic" panose="020B0502020202020204" pitchFamily="34" charset="0"/>
              </a:rPr>
              <a:t> комбинат № 5 «</a:t>
            </a:r>
            <a:r>
              <a:rPr lang="ru-RU" sz="2400" dirty="0" err="1">
                <a:solidFill>
                  <a:srgbClr val="D14754"/>
                </a:solidFill>
                <a:latin typeface="Century Gothic" panose="020B0502020202020204" pitchFamily="34" charset="0"/>
              </a:rPr>
              <a:t>Жиркость</a:t>
            </a:r>
            <a:r>
              <a:rPr lang="ru-RU" sz="2400" dirty="0">
                <a:solidFill>
                  <a:srgbClr val="D14754"/>
                </a:solidFill>
                <a:latin typeface="Century Gothic" panose="020B0502020202020204" pitchFamily="34" charset="0"/>
              </a:rPr>
              <a:t>».</a:t>
            </a:r>
            <a:endParaRPr lang="en-US" sz="2400" b="1" dirty="0">
              <a:solidFill>
                <a:srgbClr val="D14754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2711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9571" y="921922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РЫНОК И ЕГО ФУНКЦИИ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>
                <a:latin typeface="Century Gothic" panose="020B0502020202020204" pitchFamily="34" charset="0"/>
              </a:rPr>
              <a:t>страницы </a:t>
            </a:r>
            <a:r>
              <a:rPr lang="ru-RU" sz="2000" dirty="0">
                <a:solidFill>
                  <a:srgbClr val="D96974"/>
                </a:solidFill>
                <a:latin typeface="Century Gothic" panose="020B0502020202020204" pitchFamily="34" charset="0"/>
              </a:rPr>
              <a:t>131-137</a:t>
            </a:r>
            <a:r>
              <a:rPr lang="ru-RU" sz="2000" dirty="0">
                <a:latin typeface="Century Gothic" panose="020B0502020202020204" pitchFamily="34" charset="0"/>
              </a:rPr>
              <a:t> в справочнике Баранова.</a:t>
            </a:r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13" name="Shape 3598"/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0330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ВИДЫ РЫНКОВ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62040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РЫНОК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совокупность всех отношений, возникающих в результате купли-продажи товаров и услуг.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xmlns="" id="{DC290D4E-8E72-4A5A-B508-172F3DB4E3CF}"/>
              </a:ext>
            </a:extLst>
          </p:cNvPr>
          <p:cNvSpPr txBox="1">
            <a:spLocks/>
          </p:cNvSpPr>
          <p:nvPr/>
        </p:nvSpPr>
        <p:spPr>
          <a:xfrm>
            <a:off x="1285877" y="2376117"/>
            <a:ext cx="10404393" cy="4347412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numCol="2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254000" algn="l"/>
            <a:r>
              <a:rPr lang="ru-RU" sz="2400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1) Рынок по объекту продаж:</a:t>
            </a:r>
          </a:p>
          <a:p>
            <a:pPr indent="254000" algn="l"/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- рынок товаров;</a:t>
            </a:r>
          </a:p>
          <a:p>
            <a:pPr marL="342900" indent="-342900" algn="l">
              <a:buFontTx/>
              <a:buChar char="-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рынок услуг;</a:t>
            </a:r>
          </a:p>
          <a:p>
            <a:pPr marL="342900" indent="-342900" algn="l">
              <a:buFontTx/>
              <a:buChar char="-"/>
            </a:pP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сырья;</a:t>
            </a:r>
          </a:p>
          <a:p>
            <a:pPr marL="342900" indent="-342900" algn="l">
              <a:buFontTx/>
              <a:buChar char="-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недвижимости;</a:t>
            </a:r>
          </a:p>
          <a:p>
            <a:pPr marL="342900" indent="-342900" algn="l">
              <a:buFontTx/>
              <a:buChar char="-"/>
            </a:pP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интеллектуальной собственности.</a:t>
            </a:r>
            <a:endParaRPr lang="ru-RU" sz="2400" b="0" i="0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pPr indent="254000" algn="l"/>
            <a:endParaRPr lang="ru-RU" sz="2400" b="0" i="0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pPr indent="254000" algn="l"/>
            <a:r>
              <a:rPr lang="ru-RU" sz="2400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2) Финансовый рынок:</a:t>
            </a:r>
          </a:p>
          <a:p>
            <a:pPr indent="254000" algn="l"/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- фондовый рынок (ценных бумаг);</a:t>
            </a:r>
          </a:p>
          <a:p>
            <a:pPr indent="254000" algn="l"/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- денежный рынок (депозитов, валюты);</a:t>
            </a:r>
          </a:p>
          <a:p>
            <a:pPr indent="254000" algn="l"/>
            <a:endParaRPr lang="ru-RU" sz="2400" b="0" i="0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pPr indent="254000" algn="l"/>
            <a:endParaRPr lang="ru-RU" sz="24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indent="254000" algn="l"/>
            <a:endParaRPr lang="ru-RU" sz="2400" b="0" i="0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pPr indent="254000" algn="l"/>
            <a:r>
              <a:rPr lang="ru-RU" sz="2400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3) По пространственному признаку:</a:t>
            </a:r>
          </a:p>
          <a:p>
            <a:pPr indent="254000" algn="l"/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1) локальный или местный рынок;</a:t>
            </a:r>
          </a:p>
          <a:p>
            <a:pPr indent="254000" algn="l"/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2) региональный рынок;</a:t>
            </a:r>
          </a:p>
          <a:p>
            <a:pPr indent="254000" algn="l"/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3) межрегиональный рынок;</a:t>
            </a:r>
          </a:p>
          <a:p>
            <a:pPr indent="254000" algn="l"/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4) национальный рынок;</a:t>
            </a:r>
          </a:p>
          <a:p>
            <a:pPr indent="254000" algn="l"/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5) международный рынок;</a:t>
            </a:r>
          </a:p>
          <a:p>
            <a:pPr indent="254000" algn="l"/>
            <a:r>
              <a:rPr lang="ru-RU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6) мировой рынок.</a:t>
            </a:r>
          </a:p>
        </p:txBody>
      </p:sp>
    </p:spTree>
    <p:extLst>
      <p:ext uri="{BB962C8B-B14F-4D97-AF65-F5344CB8AC3E}">
        <p14:creationId xmlns:p14="http://schemas.microsoft.com/office/powerpoint/2010/main" val="2067039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Прямоугольник 86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2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СТАДИИ ЭКОНОМИЧЕСКОЙ ДЕЯТЕЛЬНОСТИ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2" name="Group 55">
            <a:extLst>
              <a:ext uri="{FF2B5EF4-FFF2-40B4-BE49-F238E27FC236}">
                <a16:creationId xmlns:a16="http://schemas.microsoft.com/office/drawing/2014/main" xmlns="" id="{F0D019F8-C1BA-48DB-B2B8-A358E8E28118}"/>
              </a:ext>
            </a:extLst>
          </p:cNvPr>
          <p:cNvGrpSpPr/>
          <p:nvPr/>
        </p:nvGrpSpPr>
        <p:grpSpPr>
          <a:xfrm>
            <a:off x="1397875" y="2309541"/>
            <a:ext cx="9358060" cy="3379873"/>
            <a:chOff x="858738" y="2289249"/>
            <a:chExt cx="10575973" cy="2697962"/>
          </a:xfrm>
        </p:grpSpPr>
        <p:sp>
          <p:nvSpPr>
            <p:cNvPr id="36" name="Arc 114">
              <a:extLst>
                <a:ext uri="{FF2B5EF4-FFF2-40B4-BE49-F238E27FC236}">
                  <a16:creationId xmlns:a16="http://schemas.microsoft.com/office/drawing/2014/main" xmlns="" id="{4A4D991A-9F30-465C-A043-071DEE20140F}"/>
                </a:ext>
              </a:extLst>
            </p:cNvPr>
            <p:cNvSpPr/>
            <p:nvPr/>
          </p:nvSpPr>
          <p:spPr>
            <a:xfrm>
              <a:off x="8223082" y="2289250"/>
              <a:ext cx="3211629" cy="2689036"/>
            </a:xfrm>
            <a:prstGeom prst="arc">
              <a:avLst>
                <a:gd name="adj1" fmla="val 16200000"/>
                <a:gd name="adj2" fmla="val 5293620"/>
              </a:avLst>
            </a:prstGeom>
            <a:ln w="2540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cxnSp>
          <p:nvCxnSpPr>
            <p:cNvPr id="37" name="Straight Connector 115">
              <a:extLst>
                <a:ext uri="{FF2B5EF4-FFF2-40B4-BE49-F238E27FC236}">
                  <a16:creationId xmlns:a16="http://schemas.microsoft.com/office/drawing/2014/main" xmlns="" id="{9CDA01D4-F872-4C31-BE6C-3EBB998BA78B}"/>
                </a:ext>
              </a:extLst>
            </p:cNvPr>
            <p:cNvCxnSpPr>
              <a:cxnSpLocks/>
              <a:endCxn id="36" idx="0"/>
            </p:cNvCxnSpPr>
            <p:nvPr/>
          </p:nvCxnSpPr>
          <p:spPr>
            <a:xfrm flipV="1">
              <a:off x="2211572" y="2289250"/>
              <a:ext cx="7617323" cy="17850"/>
            </a:xfrm>
            <a:prstGeom prst="line">
              <a:avLst/>
            </a:prstGeom>
            <a:ln w="2540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116">
              <a:extLst>
                <a:ext uri="{FF2B5EF4-FFF2-40B4-BE49-F238E27FC236}">
                  <a16:creationId xmlns:a16="http://schemas.microsoft.com/office/drawing/2014/main" xmlns="" id="{B0104A5B-E162-4906-A27A-7A4D485A688A}"/>
                </a:ext>
              </a:extLst>
            </p:cNvPr>
            <p:cNvCxnSpPr>
              <a:cxnSpLocks/>
              <a:endCxn id="44" idx="1"/>
            </p:cNvCxnSpPr>
            <p:nvPr/>
          </p:nvCxnSpPr>
          <p:spPr>
            <a:xfrm>
              <a:off x="2211572" y="4978286"/>
              <a:ext cx="8006594" cy="4459"/>
            </a:xfrm>
            <a:prstGeom prst="line">
              <a:avLst/>
            </a:prstGeom>
            <a:ln w="2540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Arc 117">
              <a:extLst>
                <a:ext uri="{FF2B5EF4-FFF2-40B4-BE49-F238E27FC236}">
                  <a16:creationId xmlns:a16="http://schemas.microsoft.com/office/drawing/2014/main" xmlns="" id="{102BFA80-E0C7-441C-95DB-3101C595C7F6}"/>
                </a:ext>
              </a:extLst>
            </p:cNvPr>
            <p:cNvSpPr/>
            <p:nvPr/>
          </p:nvSpPr>
          <p:spPr>
            <a:xfrm rot="10800000">
              <a:off x="858738" y="2289249"/>
              <a:ext cx="3316912" cy="2697962"/>
            </a:xfrm>
            <a:prstGeom prst="arc">
              <a:avLst>
                <a:gd name="adj1" fmla="val 16233028"/>
                <a:gd name="adj2" fmla="val 5293620"/>
              </a:avLst>
            </a:prstGeom>
            <a:ln w="2540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sp>
        <p:nvSpPr>
          <p:cNvPr id="40" name="Arrow: Chevron 110">
            <a:extLst>
              <a:ext uri="{FF2B5EF4-FFF2-40B4-BE49-F238E27FC236}">
                <a16:creationId xmlns:a16="http://schemas.microsoft.com/office/drawing/2014/main" xmlns="" id="{8BB27D66-70A8-4AED-9130-8389C91C1762}"/>
              </a:ext>
            </a:extLst>
          </p:cNvPr>
          <p:cNvSpPr/>
          <p:nvPr/>
        </p:nvSpPr>
        <p:spPr>
          <a:xfrm>
            <a:off x="1943101" y="1991090"/>
            <a:ext cx="2140403" cy="681625"/>
          </a:xfrm>
          <a:prstGeom prst="chevron">
            <a:avLst/>
          </a:prstGeom>
          <a:solidFill>
            <a:srgbClr val="C6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2" name="Arrow: Chevron 110">
            <a:extLst>
              <a:ext uri="{FF2B5EF4-FFF2-40B4-BE49-F238E27FC236}">
                <a16:creationId xmlns:a16="http://schemas.microsoft.com/office/drawing/2014/main" xmlns="" id="{8BB27D66-70A8-4AED-9130-8389C91C1762}"/>
              </a:ext>
            </a:extLst>
          </p:cNvPr>
          <p:cNvSpPr/>
          <p:nvPr/>
        </p:nvSpPr>
        <p:spPr>
          <a:xfrm>
            <a:off x="7879896" y="1985496"/>
            <a:ext cx="2140403" cy="681625"/>
          </a:xfrm>
          <a:prstGeom prst="chevron">
            <a:avLst/>
          </a:prstGeom>
          <a:solidFill>
            <a:srgbClr val="C6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3" name="Arrow: Chevron 110">
            <a:extLst>
              <a:ext uri="{FF2B5EF4-FFF2-40B4-BE49-F238E27FC236}">
                <a16:creationId xmlns:a16="http://schemas.microsoft.com/office/drawing/2014/main" xmlns="" id="{8BB27D66-70A8-4AED-9130-8389C91C1762}"/>
              </a:ext>
            </a:extLst>
          </p:cNvPr>
          <p:cNvSpPr/>
          <p:nvPr/>
        </p:nvSpPr>
        <p:spPr>
          <a:xfrm flipH="1">
            <a:off x="2100757" y="5337421"/>
            <a:ext cx="2140403" cy="681625"/>
          </a:xfrm>
          <a:prstGeom prst="chevron">
            <a:avLst/>
          </a:prstGeom>
          <a:solidFill>
            <a:srgbClr val="C6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4" name="Arrow: Chevron 110">
            <a:extLst>
              <a:ext uri="{FF2B5EF4-FFF2-40B4-BE49-F238E27FC236}">
                <a16:creationId xmlns:a16="http://schemas.microsoft.com/office/drawing/2014/main" xmlns="" id="{8BB27D66-70A8-4AED-9130-8389C91C1762}"/>
              </a:ext>
            </a:extLst>
          </p:cNvPr>
          <p:cNvSpPr/>
          <p:nvPr/>
        </p:nvSpPr>
        <p:spPr>
          <a:xfrm flipH="1">
            <a:off x="7879896" y="5343006"/>
            <a:ext cx="2140403" cy="681625"/>
          </a:xfrm>
          <a:prstGeom prst="chevron">
            <a:avLst/>
          </a:prstGeom>
          <a:solidFill>
            <a:srgbClr val="C6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6" name="Oval 8">
            <a:extLst>
              <a:ext uri="{FF2B5EF4-FFF2-40B4-BE49-F238E27FC236}">
                <a16:creationId xmlns:a16="http://schemas.microsoft.com/office/drawing/2014/main" xmlns="" id="{C4EF579C-E89C-441B-BF71-0981B93F406E}"/>
              </a:ext>
            </a:extLst>
          </p:cNvPr>
          <p:cNvSpPr/>
          <p:nvPr/>
        </p:nvSpPr>
        <p:spPr>
          <a:xfrm>
            <a:off x="4553365" y="1578559"/>
            <a:ext cx="3044537" cy="150668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4553366" y="2110863"/>
            <a:ext cx="3044537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ПРОИЗВОДСТВО</a:t>
            </a:r>
            <a:endParaRPr lang="en-US" sz="28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Oval 8">
            <a:extLst>
              <a:ext uri="{FF2B5EF4-FFF2-40B4-BE49-F238E27FC236}">
                <a16:creationId xmlns:a16="http://schemas.microsoft.com/office/drawing/2014/main" xmlns="" id="{C4EF579C-E89C-441B-BF71-0981B93F406E}"/>
              </a:ext>
            </a:extLst>
          </p:cNvPr>
          <p:cNvSpPr/>
          <p:nvPr/>
        </p:nvSpPr>
        <p:spPr>
          <a:xfrm>
            <a:off x="8950097" y="3085241"/>
            <a:ext cx="3044537" cy="150668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8950098" y="3617545"/>
            <a:ext cx="3044537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РАСПРЕДЕЛЕНИЕ</a:t>
            </a:r>
            <a:endParaRPr lang="en-US" sz="28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Oval 8">
            <a:extLst>
              <a:ext uri="{FF2B5EF4-FFF2-40B4-BE49-F238E27FC236}">
                <a16:creationId xmlns:a16="http://schemas.microsoft.com/office/drawing/2014/main" xmlns="" id="{C4EF579C-E89C-441B-BF71-0981B93F406E}"/>
              </a:ext>
            </a:extLst>
          </p:cNvPr>
          <p:cNvSpPr/>
          <p:nvPr/>
        </p:nvSpPr>
        <p:spPr>
          <a:xfrm>
            <a:off x="4553365" y="4930486"/>
            <a:ext cx="3044537" cy="150668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4553365" y="5462791"/>
            <a:ext cx="3044537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ОБМЕН</a:t>
            </a:r>
            <a:endParaRPr lang="en-US" sz="28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Oval 8">
            <a:extLst>
              <a:ext uri="{FF2B5EF4-FFF2-40B4-BE49-F238E27FC236}">
                <a16:creationId xmlns:a16="http://schemas.microsoft.com/office/drawing/2014/main" xmlns="" id="{C4EF579C-E89C-441B-BF71-0981B93F406E}"/>
              </a:ext>
            </a:extLst>
          </p:cNvPr>
          <p:cNvSpPr/>
          <p:nvPr/>
        </p:nvSpPr>
        <p:spPr>
          <a:xfrm>
            <a:off x="271465" y="3079646"/>
            <a:ext cx="3044537" cy="150668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271465" y="3611949"/>
            <a:ext cx="3044537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ПОТРЕБЛЕНИЕ</a:t>
            </a:r>
            <a:endParaRPr lang="en-US" sz="28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63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64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68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71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22083" y="341267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17479" y="298682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Arrow: Chevron 110">
            <a:extLst>
              <a:ext uri="{FF2B5EF4-FFF2-40B4-BE49-F238E27FC236}">
                <a16:creationId xmlns:a16="http://schemas.microsoft.com/office/drawing/2014/main" xmlns="" id="{8BB27D66-70A8-4AED-9130-8389C91C1762}"/>
              </a:ext>
            </a:extLst>
          </p:cNvPr>
          <p:cNvSpPr/>
          <p:nvPr/>
        </p:nvSpPr>
        <p:spPr>
          <a:xfrm>
            <a:off x="1943101" y="1996685"/>
            <a:ext cx="2140403" cy="681625"/>
          </a:xfrm>
          <a:prstGeom prst="chevron">
            <a:avLst/>
          </a:prstGeom>
          <a:solidFill>
            <a:srgbClr val="E598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84" name="Arrow: Chevron 110">
            <a:extLst>
              <a:ext uri="{FF2B5EF4-FFF2-40B4-BE49-F238E27FC236}">
                <a16:creationId xmlns:a16="http://schemas.microsoft.com/office/drawing/2014/main" xmlns="" id="{8BB27D66-70A8-4AED-9130-8389C91C1762}"/>
              </a:ext>
            </a:extLst>
          </p:cNvPr>
          <p:cNvSpPr/>
          <p:nvPr/>
        </p:nvSpPr>
        <p:spPr>
          <a:xfrm>
            <a:off x="7879896" y="1991091"/>
            <a:ext cx="2140403" cy="681625"/>
          </a:xfrm>
          <a:prstGeom prst="chevron">
            <a:avLst/>
          </a:prstGeom>
          <a:solidFill>
            <a:srgbClr val="E598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85" name="Arrow: Chevron 110">
            <a:extLst>
              <a:ext uri="{FF2B5EF4-FFF2-40B4-BE49-F238E27FC236}">
                <a16:creationId xmlns:a16="http://schemas.microsoft.com/office/drawing/2014/main" xmlns="" id="{8BB27D66-70A8-4AED-9130-8389C91C1762}"/>
              </a:ext>
            </a:extLst>
          </p:cNvPr>
          <p:cNvSpPr/>
          <p:nvPr/>
        </p:nvSpPr>
        <p:spPr>
          <a:xfrm flipH="1">
            <a:off x="2100757" y="5343016"/>
            <a:ext cx="2140403" cy="681625"/>
          </a:xfrm>
          <a:prstGeom prst="chevron">
            <a:avLst/>
          </a:prstGeom>
          <a:solidFill>
            <a:srgbClr val="E598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86" name="Arrow: Chevron 110">
            <a:extLst>
              <a:ext uri="{FF2B5EF4-FFF2-40B4-BE49-F238E27FC236}">
                <a16:creationId xmlns:a16="http://schemas.microsoft.com/office/drawing/2014/main" xmlns="" id="{8BB27D66-70A8-4AED-9130-8389C91C1762}"/>
              </a:ext>
            </a:extLst>
          </p:cNvPr>
          <p:cNvSpPr/>
          <p:nvPr/>
        </p:nvSpPr>
        <p:spPr>
          <a:xfrm flipH="1">
            <a:off x="7879896" y="5348601"/>
            <a:ext cx="2140403" cy="681625"/>
          </a:xfrm>
          <a:prstGeom prst="chevron">
            <a:avLst/>
          </a:prstGeom>
          <a:solidFill>
            <a:srgbClr val="E598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6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3" grpId="0" animBg="1"/>
      <p:bldP spid="44" grpId="0" animBg="1"/>
      <p:bldP spid="46" grpId="0" animBg="1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83" grpId="0" animBg="1"/>
      <p:bldP spid="84" grpId="0" animBg="1"/>
      <p:bldP spid="85" grpId="0" animBg="1"/>
      <p:bldP spid="8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ФУНКЦИИ РЫНКА 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62040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РЫНОК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совокупность всех отношений, возникающих в результате купли-продажи товаров и услуг.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1285877" y="2376117"/>
            <a:ext cx="10404393" cy="4347412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Функции рынка:</a:t>
            </a:r>
          </a:p>
          <a:p>
            <a:pPr algn="ctr">
              <a:lnSpc>
                <a:spcPct val="100000"/>
              </a:lnSpc>
            </a:pPr>
            <a:endParaRPr lang="ru-RU" sz="20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1. </a:t>
            </a:r>
            <a:r>
              <a:rPr lang="ru-RU" sz="2000" b="1" dirty="0">
                <a:solidFill>
                  <a:srgbClr val="EE7954"/>
                </a:solidFill>
                <a:latin typeface="Century Gothic" panose="020B0502020202020204" pitchFamily="34" charset="0"/>
              </a:rPr>
              <a:t>Посредническая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 </a:t>
            </a:r>
            <a:r>
              <a:rPr lang="ru-RU" sz="2000" dirty="0">
                <a:latin typeface="Century Gothic" panose="020B0502020202020204" pitchFamily="34" charset="0"/>
              </a:rPr>
              <a:t>–  выступает посредником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между производителем и потребителем</a:t>
            </a:r>
            <a:r>
              <a:rPr lang="ru-RU" sz="2000" dirty="0">
                <a:latin typeface="Century Gothic" panose="020B050202020202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ru-RU" sz="2000" b="1" dirty="0">
              <a:solidFill>
                <a:srgbClr val="EE7954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2. </a:t>
            </a:r>
            <a:r>
              <a:rPr lang="ru-RU" sz="2000" b="1" dirty="0">
                <a:solidFill>
                  <a:srgbClr val="EE7954"/>
                </a:solidFill>
                <a:latin typeface="Century Gothic" panose="020B0502020202020204" pitchFamily="34" charset="0"/>
              </a:rPr>
              <a:t>Информирующая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 </a:t>
            </a:r>
            <a:r>
              <a:rPr lang="ru-RU" sz="2000" dirty="0">
                <a:latin typeface="Century Gothic" panose="020B0502020202020204" pitchFamily="34" charset="0"/>
              </a:rPr>
              <a:t>– позволяет производителям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знать о спросе</a:t>
            </a:r>
            <a:r>
              <a:rPr lang="ru-RU" sz="2000" dirty="0">
                <a:latin typeface="Century Gothic" panose="020B0502020202020204" pitchFamily="34" charset="0"/>
              </a:rPr>
              <a:t> на товары и услуги, а потребителям – о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качестве</a:t>
            </a:r>
            <a:r>
              <a:rPr lang="ru-RU" sz="2000" dirty="0">
                <a:latin typeface="Century Gothic" panose="020B0502020202020204" pitchFamily="34" charset="0"/>
              </a:rPr>
              <a:t> товара,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цене</a:t>
            </a:r>
            <a:r>
              <a:rPr lang="ru-RU" sz="2000" dirty="0">
                <a:latin typeface="Century Gothic" panose="020B0502020202020204" pitchFamily="34" charset="0"/>
              </a:rPr>
              <a:t> и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ассортименте</a:t>
            </a:r>
            <a:r>
              <a:rPr lang="ru-RU" sz="2000" dirty="0">
                <a:latin typeface="Century Gothic" panose="020B050202020202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3. </a:t>
            </a:r>
            <a:r>
              <a:rPr lang="ru-RU" sz="2000" b="1" dirty="0">
                <a:solidFill>
                  <a:srgbClr val="EE7954"/>
                </a:solidFill>
                <a:latin typeface="Century Gothic" panose="020B0502020202020204" pitchFamily="34" charset="0"/>
              </a:rPr>
              <a:t>Регулирующая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 </a:t>
            </a:r>
            <a:r>
              <a:rPr lang="ru-RU" sz="2000" dirty="0">
                <a:latin typeface="Century Gothic" panose="020B0502020202020204" pitchFamily="34" charset="0"/>
              </a:rPr>
              <a:t>– рынок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влияет на количество, качество и ассортимент </a:t>
            </a:r>
            <a:r>
              <a:rPr lang="ru-RU" sz="2000" dirty="0">
                <a:latin typeface="Century Gothic" panose="020B0502020202020204" pitchFamily="34" charset="0"/>
              </a:rPr>
              <a:t>производства.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4.  </a:t>
            </a:r>
            <a:r>
              <a:rPr lang="ru-RU" sz="2000" b="1" dirty="0" err="1">
                <a:solidFill>
                  <a:srgbClr val="EE7954"/>
                </a:solidFill>
                <a:latin typeface="Century Gothic" panose="020B0502020202020204" pitchFamily="34" charset="0"/>
              </a:rPr>
              <a:t>Ценообразующая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 </a:t>
            </a:r>
            <a:r>
              <a:rPr lang="ru-RU" sz="2000" dirty="0">
                <a:latin typeface="Century Gothic" panose="020B0502020202020204" pitchFamily="34" charset="0"/>
              </a:rPr>
              <a:t>– цена устанавливается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в результате соотношения спроса и предложения</a:t>
            </a:r>
            <a:r>
              <a:rPr lang="ru-RU" sz="2000" dirty="0">
                <a:latin typeface="Century Gothic" panose="020B050202020202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5. </a:t>
            </a:r>
            <a:r>
              <a:rPr lang="ru-RU" sz="2000" b="1" dirty="0">
                <a:solidFill>
                  <a:srgbClr val="EE7954"/>
                </a:solidFill>
                <a:latin typeface="Century Gothic" panose="020B0502020202020204" pitchFamily="34" charset="0"/>
              </a:rPr>
              <a:t>Санирующая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 </a:t>
            </a:r>
            <a:r>
              <a:rPr lang="ru-RU" sz="2000" dirty="0">
                <a:latin typeface="Century Gothic" panose="020B0502020202020204" pitchFamily="34" charset="0"/>
              </a:rPr>
              <a:t>-  оздоровление рынка путём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ликвидации убыточных </a:t>
            </a:r>
            <a:r>
              <a:rPr lang="ru-RU" sz="2000" dirty="0">
                <a:latin typeface="Century Gothic" panose="020B0502020202020204" pitchFamily="34" charset="0"/>
              </a:rPr>
              <a:t>предприятий.</a:t>
            </a:r>
          </a:p>
          <a:p>
            <a:pPr>
              <a:lnSpc>
                <a:spcPct val="100000"/>
              </a:lnSpc>
            </a:pPr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323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ФУНКЦИИ РЫНКА 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62040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РЫНОК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совокупность всех отношений, возникающих в результате купли-продажи товаров и услуг.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1285877" y="2376117"/>
            <a:ext cx="10404393" cy="4347412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Функции рынка:</a:t>
            </a:r>
          </a:p>
          <a:p>
            <a:pPr algn="ctr">
              <a:lnSpc>
                <a:spcPct val="100000"/>
              </a:lnSpc>
            </a:pPr>
            <a:endParaRPr lang="ru-RU" sz="20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6. </a:t>
            </a:r>
            <a:r>
              <a:rPr lang="ru-RU" sz="2000" b="1" dirty="0">
                <a:solidFill>
                  <a:srgbClr val="EE7954"/>
                </a:solidFill>
                <a:latin typeface="Century Gothic" panose="020B0502020202020204" pitchFamily="34" charset="0"/>
              </a:rPr>
              <a:t>Координирующая</a:t>
            </a:r>
            <a:r>
              <a:rPr lang="ru-RU" sz="2000" dirty="0">
                <a:latin typeface="Century Gothic" panose="020B0502020202020204" pitchFamily="34" charset="0"/>
              </a:rPr>
              <a:t> – из-за ограниченности ресурсов производителем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снижают</a:t>
            </a:r>
            <a:r>
              <a:rPr lang="ru-RU" sz="2000" dirty="0">
                <a:latin typeface="Century Gothic" panose="020B0502020202020204" pitchFamily="34" charset="0"/>
              </a:rPr>
              <a:t>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затраты</a:t>
            </a:r>
            <a:r>
              <a:rPr lang="ru-RU" sz="2000" dirty="0">
                <a:latin typeface="Century Gothic" panose="020B0502020202020204" pitchFamily="34" charset="0"/>
              </a:rPr>
              <a:t>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на производство</a:t>
            </a:r>
            <a:r>
              <a:rPr lang="ru-RU" sz="2000" dirty="0">
                <a:latin typeface="Century Gothic" panose="020B0502020202020204" pitchFamily="34" charset="0"/>
              </a:rPr>
              <a:t>, но продолжают его такого объёма, чтобы продолжалось удовлетворение потребностей людей и получение прибыли.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7. </a:t>
            </a:r>
            <a:r>
              <a:rPr lang="ru-RU" sz="2000" b="1" dirty="0">
                <a:solidFill>
                  <a:srgbClr val="EE7954"/>
                </a:solidFill>
                <a:latin typeface="Century Gothic" panose="020B0502020202020204" pitchFamily="34" charset="0"/>
              </a:rPr>
              <a:t>Стимулирующая</a:t>
            </a:r>
            <a:r>
              <a:rPr lang="ru-RU" sz="2000" dirty="0">
                <a:latin typeface="Century Gothic" panose="020B0502020202020204" pitchFamily="34" charset="0"/>
              </a:rPr>
              <a:t> -  производители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внедряют новые технологии</a:t>
            </a:r>
            <a:r>
              <a:rPr lang="ru-RU" sz="2000" dirty="0">
                <a:latin typeface="Century Gothic" panose="020B0502020202020204" pitchFamily="34" charset="0"/>
              </a:rPr>
              <a:t> и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повышают</a:t>
            </a:r>
            <a:r>
              <a:rPr lang="ru-RU" sz="2000" dirty="0">
                <a:latin typeface="Century Gothic" panose="020B0502020202020204" pitchFamily="34" charset="0"/>
              </a:rPr>
              <a:t> </a:t>
            </a:r>
            <a:r>
              <a:rPr lang="ru-RU" sz="2000" dirty="0">
                <a:solidFill>
                  <a:srgbClr val="EE7954"/>
                </a:solidFill>
                <a:latin typeface="Century Gothic" panose="020B0502020202020204" pitchFamily="34" charset="0"/>
              </a:rPr>
              <a:t>качество</a:t>
            </a:r>
            <a:r>
              <a:rPr lang="ru-RU" sz="2000" dirty="0">
                <a:latin typeface="Century Gothic" panose="020B0502020202020204" pitchFamily="34" charset="0"/>
              </a:rPr>
              <a:t> товаров и услуг, иначе они не получат прибыли.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056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5718" y="1648366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СПРОС И ПРЕДЛОЖЕНИЕ</a:t>
            </a:r>
            <a:endParaRPr lang="ru-RU" sz="6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0E1BEF7-D4F7-40B8-B642-3895BB45BD11}"/>
              </a:ext>
            </a:extLst>
          </p:cNvPr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>
                <a:latin typeface="Century Gothic" panose="020B0502020202020204" pitchFamily="34" charset="0"/>
              </a:rPr>
              <a:t>страницы </a:t>
            </a:r>
            <a:r>
              <a:rPr lang="ru-RU" sz="2000" dirty="0" smtClean="0">
                <a:solidFill>
                  <a:srgbClr val="D96974"/>
                </a:solidFill>
                <a:latin typeface="Century Gothic" panose="020B0502020202020204" pitchFamily="34" charset="0"/>
              </a:rPr>
              <a:t>138-141 </a:t>
            </a:r>
            <a:r>
              <a:rPr lang="ru-RU" sz="2000" dirty="0" smtClean="0">
                <a:latin typeface="Century Gothic" panose="020B0502020202020204" pitchFamily="34" charset="0"/>
              </a:rPr>
              <a:t>в </a:t>
            </a:r>
            <a:r>
              <a:rPr lang="ru-RU" sz="2000" dirty="0">
                <a:latin typeface="Century Gothic" panose="020B0502020202020204" pitchFamily="34" charset="0"/>
              </a:rPr>
              <a:t>справочнике Баранова.</a:t>
            </a:r>
          </a:p>
        </p:txBody>
      </p:sp>
      <p:sp>
        <p:nvSpPr>
          <p:cNvPr id="13" name="Shape 3598">
            <a:extLst>
              <a:ext uri="{FF2B5EF4-FFF2-40B4-BE49-F238E27FC236}">
                <a16:creationId xmlns="" xmlns:a16="http://schemas.microsoft.com/office/drawing/2014/main" id="{3CD539DB-E296-4A66-B5FE-E1F8C465E196}"/>
              </a:ext>
            </a:extLst>
          </p:cNvPr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683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СПРОС И ПРЕДЛОЖЕНИЕ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99200" y="2616409"/>
            <a:ext cx="10869756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СПРОС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это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желание и возможность потребителя купить конкретный товар или услугу.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5877" y="1234440"/>
            <a:ext cx="10481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Gothic" panose="020B0502020202020204" pitchFamily="34" charset="0"/>
              </a:rPr>
              <a:t>	Спрос, предложение и цена регулируют поведение производителей и потребителей.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1261" y="3934669"/>
            <a:ext cx="10869756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ВЕЛИЧИНА СПРОСА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это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количество товаров/услуг, которое потребители хотят и могут купить по данной цене в данном месте в данное время.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0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ФАКТОРЫ СПРОСА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2039" y="914400"/>
            <a:ext cx="10705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Gothic" panose="020B0502020202020204" pitchFamily="34" charset="0"/>
              </a:rPr>
              <a:t>На величину спроса влияют: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85876" y="1437620"/>
            <a:ext cx="5182725" cy="523220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ЦЕНОВЫЕ ФАКТОРЫ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27999" y="1437620"/>
            <a:ext cx="5010162" cy="523220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НЕЦЕНОВЫЕ ФАКТОРЫ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85876" y="2081525"/>
            <a:ext cx="5193483" cy="49244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1. </a:t>
            </a:r>
            <a:r>
              <a:rPr lang="ru-RU" sz="2600" dirty="0" smtClean="0">
                <a:latin typeface="Century Gothic" panose="020B0502020202020204" pitchFamily="34" charset="0"/>
              </a:rPr>
              <a:t>цена товара;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85876" y="2661922"/>
            <a:ext cx="5200985" cy="2431435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2. </a:t>
            </a:r>
            <a:r>
              <a:rPr lang="ru-RU" sz="2600" dirty="0" smtClean="0">
                <a:latin typeface="Century Gothic" panose="020B0502020202020204" pitchFamily="34" charset="0"/>
              </a:rPr>
              <a:t>цены на товары-заменители (товары со схожими функциями: </a:t>
            </a:r>
            <a:r>
              <a:rPr lang="ru-RU" sz="2400" i="1" dirty="0">
                <a:latin typeface="Century Gothic" panose="020B0502020202020204" pitchFamily="34" charset="0"/>
              </a:rPr>
              <a:t>чай и кофе, куриное мясо и мясо индейки, бумажные и электронные </a:t>
            </a:r>
            <a:r>
              <a:rPr lang="ru-RU" sz="2400" i="1" dirty="0" smtClean="0">
                <a:latin typeface="Century Gothic" panose="020B0502020202020204" pitchFamily="34" charset="0"/>
              </a:rPr>
              <a:t>книги</a:t>
            </a:r>
            <a:r>
              <a:rPr lang="ru-RU" sz="2600" dirty="0" smtClean="0">
                <a:latin typeface="Century Gothic" panose="020B0502020202020204" pitchFamily="34" charset="0"/>
              </a:rPr>
              <a:t>);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03806" y="5196007"/>
            <a:ext cx="5183055" cy="166199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3. </a:t>
            </a:r>
            <a:r>
              <a:rPr lang="ru-RU" sz="2600" dirty="0" smtClean="0">
                <a:latin typeface="Century Gothic" panose="020B0502020202020204" pitchFamily="34" charset="0"/>
              </a:rPr>
              <a:t>цены на дополнительные товары (</a:t>
            </a:r>
            <a:r>
              <a:rPr lang="ru-RU" sz="2400" i="1" dirty="0">
                <a:latin typeface="Century Gothic" panose="020B0502020202020204" pitchFamily="34" charset="0"/>
              </a:rPr>
              <a:t>фотоаппараты и фотоплёнка, принтеры </a:t>
            </a:r>
            <a:r>
              <a:rPr lang="ru-RU" sz="2400" i="1" dirty="0" smtClean="0">
                <a:latin typeface="Century Gothic" panose="020B0502020202020204" pitchFamily="34" charset="0"/>
              </a:rPr>
              <a:t>и картриджи, машина и бензин</a:t>
            </a:r>
            <a:r>
              <a:rPr lang="ru-RU" sz="2600" dirty="0" smtClean="0">
                <a:latin typeface="Century Gothic" panose="020B0502020202020204" pitchFamily="34" charset="0"/>
              </a:rPr>
              <a:t>).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27999" y="2081524"/>
            <a:ext cx="4922700" cy="49244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1. </a:t>
            </a:r>
            <a:r>
              <a:rPr lang="ru-RU" sz="2600" dirty="0" smtClean="0">
                <a:latin typeface="Century Gothic" panose="020B0502020202020204" pitchFamily="34" charset="0"/>
              </a:rPr>
              <a:t>доходы потребителей;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27999" y="2661922"/>
            <a:ext cx="4922700" cy="892552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2. </a:t>
            </a:r>
            <a:r>
              <a:rPr lang="ru-RU" sz="2600" dirty="0" smtClean="0">
                <a:latin typeface="Century Gothic" panose="020B0502020202020204" pitchFamily="34" charset="0"/>
              </a:rPr>
              <a:t>вкусы потребителей и мода;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27999" y="3631417"/>
            <a:ext cx="4922700" cy="49244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3. </a:t>
            </a:r>
            <a:r>
              <a:rPr lang="ru-RU" sz="2600" dirty="0" smtClean="0">
                <a:latin typeface="Century Gothic" panose="020B0502020202020204" pitchFamily="34" charset="0"/>
              </a:rPr>
              <a:t>количество потребителей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27999" y="4204195"/>
            <a:ext cx="4922700" cy="49244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4. </a:t>
            </a:r>
            <a:r>
              <a:rPr lang="ru-RU" sz="2600" dirty="0" smtClean="0">
                <a:latin typeface="Century Gothic" panose="020B0502020202020204" pitchFamily="34" charset="0"/>
              </a:rPr>
              <a:t>реклама;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027999" y="4814861"/>
            <a:ext cx="4922700" cy="49244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>
                <a:latin typeface="Century Gothic" panose="020B0502020202020204" pitchFamily="34" charset="0"/>
              </a:rPr>
              <a:t>5</a:t>
            </a:r>
            <a:r>
              <a:rPr lang="ru-RU" sz="2600" b="1" dirty="0" smtClean="0">
                <a:latin typeface="Century Gothic" panose="020B0502020202020204" pitchFamily="34" charset="0"/>
              </a:rPr>
              <a:t>. </a:t>
            </a:r>
            <a:r>
              <a:rPr lang="ru-RU" sz="2600" dirty="0" smtClean="0">
                <a:latin typeface="Century Gothic" panose="020B0502020202020204" pitchFamily="34" charset="0"/>
              </a:rPr>
              <a:t>традиции;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27999" y="5405902"/>
            <a:ext cx="4922700" cy="49244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6. </a:t>
            </a:r>
            <a:r>
              <a:rPr lang="ru-RU" sz="2600" dirty="0" smtClean="0">
                <a:latin typeface="Century Gothic" panose="020B0502020202020204" pitchFamily="34" charset="0"/>
              </a:rPr>
              <a:t>ожидания потребителей;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027999" y="6016245"/>
            <a:ext cx="4922700" cy="49244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7. </a:t>
            </a:r>
            <a:r>
              <a:rPr lang="ru-RU" sz="2600" dirty="0" smtClean="0">
                <a:latin typeface="Century Gothic" panose="020B0502020202020204" pitchFamily="34" charset="0"/>
              </a:rPr>
              <a:t>сезон.</a:t>
            </a:r>
            <a:endParaRPr lang="ru-RU" sz="2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8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СПРОС И ПРЕДЛОЖЕНИЕ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9979" y="1283043"/>
            <a:ext cx="10906916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ПРЕДЛОЖЕНИЕ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это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желание и возможность продавца продать конкретный товар или услугу.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2040" y="2601303"/>
            <a:ext cx="10906916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ВЕЛИЧИНА ПРЕДЛОЖЕНИЯ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это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количество товаров/услуг, которое продавцы хотят и могут продать по данной цене в данном месте в данное время.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8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163311" y="309625"/>
            <a:ext cx="985996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ФАКТОРЫ ПРЕДЛОЖЕНИЯ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2039" y="1075578"/>
            <a:ext cx="10705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Gothic" panose="020B0502020202020204" pitchFamily="34" charset="0"/>
              </a:rPr>
              <a:t>На величину предложения влияют: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62040" y="1598798"/>
            <a:ext cx="5033960" cy="523220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ЦЕНОВЫЕ ФАКТОРЫ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22535" y="1598798"/>
            <a:ext cx="5333886" cy="523220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НЕЦЕНОВЫЕ ФАКТОРЫ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62040" y="2262773"/>
            <a:ext cx="5033960" cy="49244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dirty="0" smtClean="0">
                <a:latin typeface="Century Gothic" panose="020B0502020202020204" pitchFamily="34" charset="0"/>
              </a:rPr>
              <a:t>цена на ресурсы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22535" y="2262773"/>
            <a:ext cx="5333886" cy="49244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1. </a:t>
            </a:r>
            <a:r>
              <a:rPr lang="ru-RU" sz="2600" dirty="0" smtClean="0">
                <a:latin typeface="Century Gothic" panose="020B0502020202020204" pitchFamily="34" charset="0"/>
              </a:rPr>
              <a:t>количество продавцов;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22535" y="2907616"/>
            <a:ext cx="5333886" cy="892552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2. </a:t>
            </a:r>
            <a:r>
              <a:rPr lang="ru-RU" sz="2600" dirty="0" smtClean="0">
                <a:latin typeface="Century Gothic" panose="020B0502020202020204" pitchFamily="34" charset="0"/>
              </a:rPr>
              <a:t>ожидания изменения спроса;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22535" y="3941552"/>
            <a:ext cx="5333886" cy="492443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3. </a:t>
            </a:r>
            <a:r>
              <a:rPr lang="ru-RU" sz="2600" dirty="0" smtClean="0">
                <a:latin typeface="Century Gothic" panose="020B0502020202020204" pitchFamily="34" charset="0"/>
              </a:rPr>
              <a:t>налоги;</a:t>
            </a:r>
            <a:endParaRPr lang="ru-RU" sz="2600" dirty="0">
              <a:latin typeface="Century Gothic" panose="020B0502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22535" y="4586395"/>
            <a:ext cx="5333886" cy="1292662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entury Gothic" panose="020B0502020202020204" pitchFamily="34" charset="0"/>
              </a:rPr>
              <a:t>4. </a:t>
            </a:r>
            <a:r>
              <a:rPr lang="ru-RU" sz="2600" dirty="0" smtClean="0">
                <a:latin typeface="Century Gothic" panose="020B0502020202020204" pitchFamily="34" charset="0"/>
              </a:rPr>
              <a:t>поддержка или сдерживание отрасли государством.</a:t>
            </a:r>
            <a:endParaRPr lang="ru-RU" sz="2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65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ЗАКОН СПРОСА и ЗАКОН ПРЕДЛОЖЕНИЯ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2040" y="1534369"/>
            <a:ext cx="10898977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ЗАКОН СПРОСА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повышение цены вызывает ПОНИЖЕНИЕ величины спроса (обратная зависимость).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24155" y="2488476"/>
            <a:ext cx="935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entury Gothic" panose="020B0502020202020204" pitchFamily="34" charset="0"/>
              </a:rPr>
              <a:t>Ц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10399" y="2488476"/>
            <a:ext cx="935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entury Gothic" panose="020B0502020202020204" pitchFamily="34" charset="0"/>
              </a:rPr>
              <a:t>С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flipV="1">
            <a:off x="6795655" y="2597727"/>
            <a:ext cx="0" cy="4675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7623465" y="2597726"/>
            <a:ext cx="0" cy="4675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https://upload.wikimedia.org/wikipedia/commons/0/01/Dema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7" y="3308808"/>
            <a:ext cx="3699452" cy="328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5136140" y="5535381"/>
            <a:ext cx="3823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 Gothic" panose="020B0502020202020204" pitchFamily="34" charset="0"/>
              </a:rPr>
              <a:t>P</a:t>
            </a:r>
            <a:r>
              <a:rPr lang="ru-RU" sz="2000" dirty="0" smtClean="0">
                <a:latin typeface="Century Gothic" panose="020B0502020202020204" pitchFamily="34" charset="0"/>
              </a:rPr>
              <a:t> – цена, </a:t>
            </a:r>
          </a:p>
          <a:p>
            <a:r>
              <a:rPr lang="en-US" sz="2000" dirty="0" smtClean="0">
                <a:latin typeface="Century Gothic" panose="020B0502020202020204" pitchFamily="34" charset="0"/>
              </a:rPr>
              <a:t>Q</a:t>
            </a:r>
            <a:r>
              <a:rPr lang="ru-RU" sz="2000" dirty="0" smtClean="0">
                <a:latin typeface="Century Gothic" panose="020B0502020202020204" pitchFamily="34" charset="0"/>
              </a:rPr>
              <a:t> – количество товара</a:t>
            </a:r>
          </a:p>
          <a:p>
            <a:r>
              <a:rPr lang="en-US" sz="2000" dirty="0" smtClean="0">
                <a:latin typeface="Century Gothic" panose="020B0502020202020204" pitchFamily="34" charset="0"/>
              </a:rPr>
              <a:t>D</a:t>
            </a:r>
            <a:r>
              <a:rPr lang="ru-RU" sz="2000" dirty="0" smtClean="0">
                <a:latin typeface="Century Gothic" panose="020B0502020202020204" pitchFamily="34" charset="0"/>
              </a:rPr>
              <a:t> – кривая спроса</a:t>
            </a:r>
            <a:endParaRPr lang="ru-RU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15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ЗАКОН СПРОСА и ЗАКОН ПРЕДЛОЖЕНИЯ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14415" y="1136427"/>
            <a:ext cx="10922790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ЗАКОН ПРЕДЛОЖЕНИЯ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повышение цены вызывает ПОВЫШЕНИЕ величины предложения (прямая зависимость).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24155" y="2488476"/>
            <a:ext cx="935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entury Gothic" panose="020B0502020202020204" pitchFamily="34" charset="0"/>
              </a:rPr>
              <a:t>Ц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10399" y="2488476"/>
            <a:ext cx="935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П</a:t>
            </a:r>
          </a:p>
        </p:txBody>
      </p:sp>
      <p:cxnSp>
        <p:nvCxnSpPr>
          <p:cNvPr id="34" name="Прямая со стрелкой 33"/>
          <p:cNvCxnSpPr/>
          <p:nvPr/>
        </p:nvCxnSpPr>
        <p:spPr>
          <a:xfrm flipV="1">
            <a:off x="6795655" y="2597727"/>
            <a:ext cx="0" cy="4675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7623465" y="2597726"/>
            <a:ext cx="0" cy="4675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87173" y="5422935"/>
            <a:ext cx="3823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 Gothic" panose="020B0502020202020204" pitchFamily="34" charset="0"/>
              </a:rPr>
              <a:t>P</a:t>
            </a:r>
            <a:r>
              <a:rPr lang="ru-RU" sz="2000" dirty="0" smtClean="0">
                <a:latin typeface="Century Gothic" panose="020B0502020202020204" pitchFamily="34" charset="0"/>
              </a:rPr>
              <a:t> – цена, </a:t>
            </a:r>
          </a:p>
          <a:p>
            <a:r>
              <a:rPr lang="en-US" sz="2000" dirty="0" smtClean="0">
                <a:latin typeface="Century Gothic" panose="020B0502020202020204" pitchFamily="34" charset="0"/>
              </a:rPr>
              <a:t>Q</a:t>
            </a:r>
            <a:r>
              <a:rPr lang="ru-RU" sz="2000" dirty="0" smtClean="0">
                <a:latin typeface="Century Gothic" panose="020B0502020202020204" pitchFamily="34" charset="0"/>
              </a:rPr>
              <a:t> – количество товара</a:t>
            </a:r>
          </a:p>
          <a:p>
            <a:r>
              <a:rPr lang="en-US" sz="2000" dirty="0">
                <a:latin typeface="Century Gothic" panose="020B0502020202020204" pitchFamily="34" charset="0"/>
              </a:rPr>
              <a:t>S</a:t>
            </a:r>
            <a:r>
              <a:rPr lang="ru-RU" sz="2000" dirty="0" smtClean="0">
                <a:latin typeface="Century Gothic" panose="020B0502020202020204" pitchFamily="34" charset="0"/>
              </a:rPr>
              <a:t> – кривая предложения</a:t>
            </a:r>
            <a:endParaRPr lang="ru-RU" sz="2000" dirty="0">
              <a:latin typeface="Century Gothic" panose="020B0502020202020204" pitchFamily="34" charset="0"/>
            </a:endParaRPr>
          </a:p>
        </p:txBody>
      </p:sp>
      <p:pic>
        <p:nvPicPr>
          <p:cNvPr id="43" name="Picture 2" descr="https://upload.wikimedia.org/wikipedia/commons/4/40/Suppl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7" y="2965073"/>
            <a:ext cx="3701296" cy="347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91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9571" y="921922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ИЗДЕРЖКИ ПРОИЗВОДИТЕЛЯ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>
                <a:latin typeface="Century Gothic" panose="020B0502020202020204" pitchFamily="34" charset="0"/>
              </a:rPr>
              <a:t>страницы </a:t>
            </a:r>
            <a:r>
              <a:rPr lang="ru-RU" sz="2000" dirty="0">
                <a:solidFill>
                  <a:srgbClr val="D96974"/>
                </a:solidFill>
                <a:latin typeface="Century Gothic" panose="020B0502020202020204" pitchFamily="34" charset="0"/>
              </a:rPr>
              <a:t>142-143</a:t>
            </a:r>
            <a:r>
              <a:rPr lang="ru-RU" sz="2000" dirty="0">
                <a:latin typeface="Century Gothic" panose="020B0502020202020204" pitchFamily="34" charset="0"/>
              </a:rPr>
              <a:t> в справочнике Баранова.</a:t>
            </a:r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13" name="Shape 3598"/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82197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2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СТАДИИ ЭКОНОМИЧЕСКОЙ ДЕЯТЕЛЬНОСТИ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Oval 8">
            <a:extLst>
              <a:ext uri="{FF2B5EF4-FFF2-40B4-BE49-F238E27FC236}">
                <a16:creationId xmlns:a16="http://schemas.microsoft.com/office/drawing/2014/main" xmlns="" id="{C4EF579C-E89C-441B-BF71-0981B93F406E}"/>
              </a:ext>
            </a:extLst>
          </p:cNvPr>
          <p:cNvSpPr/>
          <p:nvPr/>
        </p:nvSpPr>
        <p:spPr>
          <a:xfrm>
            <a:off x="4553365" y="1578559"/>
            <a:ext cx="3044537" cy="150668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4553366" y="2110863"/>
            <a:ext cx="3044537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ПРОИЗВОДСТВО</a:t>
            </a:r>
            <a:endParaRPr lang="en-US" sz="28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1878606" y="3092882"/>
            <a:ext cx="8450666" cy="984885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- это процесс </a:t>
            </a:r>
            <a:r>
              <a:rPr lang="ru-RU" sz="3200" u="sng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создания</a:t>
            </a:r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экономических благ и услуг.</a:t>
            </a:r>
            <a:endParaRPr lang="en-US" sz="3200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4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49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54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57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22083" y="341267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17479" y="298682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607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Прямоугольник 50"/>
          <p:cNvSpPr/>
          <p:nvPr/>
        </p:nvSpPr>
        <p:spPr>
          <a:xfrm>
            <a:off x="0" y="0"/>
            <a:ext cx="795339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7579466" y="2554089"/>
            <a:ext cx="4168250" cy="2513287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ПЕРЕМЕННЫЕ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зависят об объёма производства (их можно сократить и их размер не меняется)</a:t>
            </a:r>
            <a:endParaRPr lang="en-US" sz="2400" kern="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РЕСУРСЫ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1266028" y="2657058"/>
            <a:ext cx="4168250" cy="2410318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ПОСТОЯННЫЕ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не зависящие об объёма производства (их нужно произвести в любом случае, их величина не меняется)</a:t>
            </a:r>
          </a:p>
        </p:txBody>
      </p:sp>
      <p:sp>
        <p:nvSpPr>
          <p:cNvPr id="67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3216803" y="2581594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9527381" y="2505549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Прямая со стрелкой 78"/>
          <p:cNvCxnSpPr>
            <a:stCxn id="33" idx="2"/>
            <a:endCxn id="67" idx="0"/>
          </p:cNvCxnSpPr>
          <p:nvPr/>
        </p:nvCxnSpPr>
        <p:spPr>
          <a:xfrm flipH="1">
            <a:off x="3350153" y="2056429"/>
            <a:ext cx="3156573" cy="525165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stCxn id="33" idx="2"/>
            <a:endCxn id="69" idx="0"/>
          </p:cNvCxnSpPr>
          <p:nvPr/>
        </p:nvCxnSpPr>
        <p:spPr>
          <a:xfrm>
            <a:off x="6506726" y="2056429"/>
            <a:ext cx="3154005" cy="449120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5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39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4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42191" y="1102322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ИЗДЕРЖКИ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затраты на производство товара или услуги.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9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83384" y="2714944"/>
            <a:ext cx="224668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</a:rPr>
              <a:t>В КРАТКОСРОЧНОМ </a:t>
            </a:r>
            <a:r>
              <a:rPr lang="ru-RU" sz="1600" dirty="0" smtClean="0">
                <a:latin typeface="Century Gothic" panose="020B0502020202020204" pitchFamily="34" charset="0"/>
              </a:rPr>
              <a:t>ПЕРИОДЕ</a:t>
            </a:r>
          </a:p>
          <a:p>
            <a:pPr algn="ctr"/>
            <a:r>
              <a:rPr lang="ru-RU" sz="1600" dirty="0" smtClean="0">
                <a:latin typeface="Century Gothic" panose="020B0502020202020204" pitchFamily="34" charset="0"/>
              </a:rPr>
              <a:t>(в заданиях всегда есть это примечание, т.к. в долгосрочном периоде все издержки – переменные: </a:t>
            </a:r>
            <a:r>
              <a:rPr lang="ru-RU" sz="1600" i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кредит можно платить несколько лет, после выплаты он исчезает из издержек</a:t>
            </a:r>
            <a:r>
              <a:rPr lang="ru-RU" sz="1600" dirty="0" smtClean="0">
                <a:latin typeface="Century Gothic" panose="020B0502020202020204" pitchFamily="34" charset="0"/>
              </a:rPr>
              <a:t>)</a:t>
            </a:r>
            <a:endParaRPr lang="ru-RU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88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28" grpId="0" animBg="1"/>
      <p:bldP spid="67" grpId="0" animBg="1"/>
      <p:bldP spid="6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Прямоугольник 50"/>
          <p:cNvSpPr/>
          <p:nvPr/>
        </p:nvSpPr>
        <p:spPr>
          <a:xfrm>
            <a:off x="0" y="0"/>
            <a:ext cx="795339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7579466" y="2554089"/>
            <a:ext cx="4168250" cy="2513287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ПЕРЕМЕННЫЕ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зависят об объёма производства (их можно сократить и их размер не меняется)</a:t>
            </a:r>
            <a:endParaRPr lang="en-US" sz="2400" kern="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РЕСУРСЫ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Flowchart: Off-page Connector 13">
            <a:extLst>
              <a:ext uri="{FF2B5EF4-FFF2-40B4-BE49-F238E27FC236}">
                <a16:creationId xmlns:a16="http://schemas.microsoft.com/office/drawing/2014/main" xmlns="" id="{F6E3D27F-3C8D-470F-B795-4FA78EBB75BD}"/>
              </a:ext>
            </a:extLst>
          </p:cNvPr>
          <p:cNvSpPr/>
          <p:nvPr/>
        </p:nvSpPr>
        <p:spPr>
          <a:xfrm>
            <a:off x="1266028" y="2657058"/>
            <a:ext cx="4168250" cy="2410318"/>
          </a:xfrm>
          <a:prstGeom prst="flowChartOffpageConnector">
            <a:avLst/>
          </a:prstGeom>
          <a:solidFill>
            <a:srgbClr val="F1C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ПОСТОЯННЫЕ</a:t>
            </a:r>
          </a:p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не зависящие об объёма производства (их нужно произвести в любом случае, их величина не меняется)</a:t>
            </a:r>
          </a:p>
        </p:txBody>
      </p:sp>
      <p:sp>
        <p:nvSpPr>
          <p:cNvPr id="67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3216803" y="2581594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9527381" y="2505549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Прямая со стрелкой 78"/>
          <p:cNvCxnSpPr>
            <a:stCxn id="33" idx="2"/>
            <a:endCxn id="67" idx="0"/>
          </p:cNvCxnSpPr>
          <p:nvPr/>
        </p:nvCxnSpPr>
        <p:spPr>
          <a:xfrm flipH="1">
            <a:off x="3350153" y="2056429"/>
            <a:ext cx="3156573" cy="525165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stCxn id="33" idx="2"/>
            <a:endCxn id="69" idx="0"/>
          </p:cNvCxnSpPr>
          <p:nvPr/>
        </p:nvCxnSpPr>
        <p:spPr>
          <a:xfrm>
            <a:off x="6506726" y="2056429"/>
            <a:ext cx="3154005" cy="449120"/>
          </a:xfrm>
          <a:prstGeom prst="straightConnector1">
            <a:avLst/>
          </a:prstGeom>
          <a:ln w="28575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5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39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4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42191" y="1102322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ИЗДЕРЖКИ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затраты на производство товара или услуги.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9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Прямоугольник 52"/>
          <p:cNvSpPr/>
          <p:nvPr/>
        </p:nvSpPr>
        <p:spPr>
          <a:xfrm>
            <a:off x="1062040" y="5067376"/>
            <a:ext cx="5110484" cy="1790623"/>
          </a:xfrm>
          <a:prstGeom prst="rect">
            <a:avLst/>
          </a:prstGeom>
          <a:noFill/>
          <a:ln>
            <a:solidFill>
              <a:srgbClr val="E084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плата за аренду,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налоги,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проценты по</a:t>
            </a:r>
          </a:p>
          <a:p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кредитам,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страховые</a:t>
            </a:r>
          </a:p>
          <a:p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выплаты,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зарплата</a:t>
            </a:r>
          </a:p>
          <a:p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администрации,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ремонт и замена</a:t>
            </a:r>
          </a:p>
          <a:p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оборудования,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коммунальные</a:t>
            </a:r>
          </a:p>
          <a:p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услуги.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807847" y="5067377"/>
            <a:ext cx="5280528" cy="1790623"/>
          </a:xfrm>
          <a:prstGeom prst="rect">
            <a:avLst/>
          </a:prstGeom>
          <a:noFill/>
          <a:ln>
            <a:solidFill>
              <a:srgbClr val="E084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расходы на</a:t>
            </a:r>
          </a:p>
          <a:p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сырьё,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расходы на</a:t>
            </a:r>
          </a:p>
          <a:p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топливо,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расходы на</a:t>
            </a:r>
          </a:p>
          <a:p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транспортные услуги,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зарплата</a:t>
            </a:r>
          </a:p>
          <a:p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работников,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расходы на</a:t>
            </a:r>
          </a:p>
          <a:p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упаковку,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Century Gothic" panose="020B0502020202020204" pitchFamily="34" charset="0"/>
              </a:rPr>
              <a:t>оплата электро-энергии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83384" y="2714944"/>
            <a:ext cx="2246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</a:rPr>
              <a:t>В КРАТКОСРОЧНОМ ПЕРИОДЕ</a:t>
            </a:r>
          </a:p>
        </p:txBody>
      </p:sp>
    </p:spTree>
    <p:extLst>
      <p:ext uri="{BB962C8B-B14F-4D97-AF65-F5344CB8AC3E}">
        <p14:creationId xmlns:p14="http://schemas.microsoft.com/office/powerpoint/2010/main" val="335347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28" grpId="0" animBg="1"/>
      <p:bldP spid="67" grpId="0" animBg="1"/>
      <p:bldP spid="69" grpId="0" animBg="1"/>
      <p:bldP spid="53" grpId="0" animBg="1"/>
      <p:bldP spid="5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9571" y="1434878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ИСТОЧНИКИ ФИНАНСИРОВАНИЯ</a:t>
            </a:r>
            <a:b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БИЗНЕСА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6302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ПОНЯТИЕ  И ВИДЫ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62040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ФИНАНСИРОВАНИЕ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снабжение бизнеса деньгами и финансовыми ресурсами.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1285877" y="2702703"/>
            <a:ext cx="4133616" cy="1245354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ВНУТРЕННИЕ</a:t>
            </a:r>
          </a:p>
          <a:p>
            <a:pPr algn="ctr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(формируются в результате</a:t>
            </a:r>
          </a:p>
          <a:p>
            <a:pPr algn="ctr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 деятельности фирмы)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7605132" y="2702701"/>
            <a:ext cx="4085139" cy="1245356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ВНЕШНИЕ</a:t>
            </a:r>
          </a:p>
          <a:p>
            <a:pPr algn="ctr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(привлекаются со стороны)</a:t>
            </a:r>
            <a:endParaRPr lang="en-US" sz="2000" dirty="0"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US" sz="1800" dirty="0">
              <a:latin typeface="Century Gothic" panose="020B0502020202020204" pitchFamily="34" charset="0"/>
            </a:endParaRPr>
          </a:p>
        </p:txBody>
      </p:sp>
      <p:cxnSp>
        <p:nvCxnSpPr>
          <p:cNvPr id="29" name="Прямая со стрелкой 28"/>
          <p:cNvCxnSpPr>
            <a:stCxn id="25" idx="2"/>
            <a:endCxn id="26" idx="0"/>
          </p:cNvCxnSpPr>
          <p:nvPr/>
        </p:nvCxnSpPr>
        <p:spPr>
          <a:xfrm flipH="1">
            <a:off x="3352685" y="2185521"/>
            <a:ext cx="3173890" cy="517182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5" idx="2"/>
            <a:endCxn id="27" idx="0"/>
          </p:cNvCxnSpPr>
          <p:nvPr/>
        </p:nvCxnSpPr>
        <p:spPr>
          <a:xfrm>
            <a:off x="6526575" y="2185521"/>
            <a:ext cx="3121127" cy="517180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28710" y="4177903"/>
            <a:ext cx="4447949" cy="2246769"/>
          </a:xfrm>
          <a:prstGeom prst="rect">
            <a:avLst/>
          </a:prstGeom>
          <a:noFill/>
          <a:ln>
            <a:solidFill>
              <a:srgbClr val="E0848D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dirty="0">
                <a:latin typeface="Century Gothic" panose="020B0502020202020204" pitchFamily="34" charset="0"/>
              </a:rPr>
              <a:t>прибыль,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Century Gothic" panose="020B0502020202020204" pitchFamily="34" charset="0"/>
              </a:rPr>
              <a:t>амортизационные отчисления</a:t>
            </a:r>
          </a:p>
          <a:p>
            <a:r>
              <a:rPr lang="ru-RU" sz="2000" dirty="0">
                <a:latin typeface="Century Gothic" panose="020B0502020202020204" pitchFamily="34" charset="0"/>
              </a:rPr>
              <a:t>(</a:t>
            </a:r>
            <a:r>
              <a:rPr lang="ru-RU" sz="2000" i="1" dirty="0">
                <a:latin typeface="Century Gothic" panose="020B0502020202020204" pitchFamily="34" charset="0"/>
              </a:rPr>
              <a:t>накапливаемое для ремонта и замены изношенного оборудования</a:t>
            </a:r>
            <a:r>
              <a:rPr lang="ru-RU" sz="2000" dirty="0">
                <a:latin typeface="Century Gothic" panose="020B0502020202020204" pitchFamily="34" charset="0"/>
              </a:rPr>
              <a:t>),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Century Gothic" panose="020B0502020202020204" pitchFamily="34" charset="0"/>
              </a:rPr>
              <a:t>доход от капитала (</a:t>
            </a:r>
            <a:r>
              <a:rPr lang="ru-RU" sz="2000" i="1" dirty="0">
                <a:latin typeface="Century Gothic" panose="020B0502020202020204" pitchFamily="34" charset="0"/>
              </a:rPr>
              <a:t>рента,</a:t>
            </a:r>
          </a:p>
          <a:p>
            <a:r>
              <a:rPr lang="ru-RU" sz="2000" i="1" dirty="0">
                <a:latin typeface="Century Gothic" panose="020B0502020202020204" pitchFamily="34" charset="0"/>
              </a:rPr>
              <a:t>дивиденды</a:t>
            </a:r>
            <a:r>
              <a:rPr lang="ru-RU" sz="2000" dirty="0">
                <a:latin typeface="Century Gothic" panose="020B0502020202020204" pitchFamily="34" charset="0"/>
              </a:rPr>
              <a:t>).</a:t>
            </a:r>
          </a:p>
        </p:txBody>
      </p:sp>
      <p:sp>
        <p:nvSpPr>
          <p:cNvPr id="38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3216803" y="4044553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315200" y="4171295"/>
            <a:ext cx="4556475" cy="2554545"/>
          </a:xfrm>
          <a:prstGeom prst="rect">
            <a:avLst/>
          </a:prstGeom>
          <a:noFill/>
          <a:ln>
            <a:solidFill>
              <a:srgbClr val="E0848D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dirty="0">
                <a:latin typeface="Century Gothic" panose="020B0502020202020204" pitchFamily="34" charset="0"/>
              </a:rPr>
              <a:t>банковские </a:t>
            </a:r>
          </a:p>
          <a:p>
            <a:r>
              <a:rPr lang="ru-RU" sz="2000" dirty="0">
                <a:latin typeface="Century Gothic" panose="020B0502020202020204" pitchFamily="34" charset="0"/>
              </a:rPr>
              <a:t>кредиты,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Century Gothic" panose="020B0502020202020204" pitchFamily="34" charset="0"/>
              </a:rPr>
              <a:t>инвестиции,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Century Gothic" panose="020B0502020202020204" pitchFamily="34" charset="0"/>
              </a:rPr>
              <a:t>займы,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Century Gothic" panose="020B0502020202020204" pitchFamily="34" charset="0"/>
              </a:rPr>
              <a:t>субсидии (</a:t>
            </a:r>
            <a:r>
              <a:rPr lang="ru-RU" sz="2000" i="1" dirty="0">
                <a:latin typeface="Century Gothic" panose="020B0502020202020204" pitchFamily="34" charset="0"/>
              </a:rPr>
              <a:t>безвозмездная помощь государства бизнесу</a:t>
            </a:r>
            <a:r>
              <a:rPr lang="ru-RU" sz="2000" dirty="0"/>
              <a:t>)</a:t>
            </a:r>
            <a:r>
              <a:rPr lang="ru-RU" sz="2000" dirty="0">
                <a:latin typeface="Century Gothic" panose="020B0502020202020204" pitchFamily="34" charset="0"/>
              </a:rPr>
              <a:t>,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Century Gothic" panose="020B0502020202020204" pitchFamily="34" charset="0"/>
              </a:rPr>
              <a:t>увеличение эмиссии ценных бумаг.</a:t>
            </a:r>
          </a:p>
        </p:txBody>
      </p:sp>
      <p:sp>
        <p:nvSpPr>
          <p:cNvPr id="40" name="Oval 10">
            <a:extLst>
              <a:ext uri="{FF2B5EF4-FFF2-40B4-BE49-F238E27FC236}">
                <a16:creationId xmlns:a16="http://schemas.microsoft.com/office/drawing/2014/main" xmlns="" id="{76BADB75-4B2C-4E1B-8526-BF4CAF3AFFC7}"/>
              </a:ext>
            </a:extLst>
          </p:cNvPr>
          <p:cNvSpPr/>
          <p:nvPr/>
        </p:nvSpPr>
        <p:spPr>
          <a:xfrm>
            <a:off x="9514352" y="4063603"/>
            <a:ext cx="266700" cy="266700"/>
          </a:xfrm>
          <a:prstGeom prst="ellipse">
            <a:avLst/>
          </a:prstGeom>
          <a:solidFill>
            <a:srgbClr val="C6A9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4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9571" y="1434878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ФУНКЦИИ ПРЕДПРИНИМАТЕЛЬСТВА</a:t>
            </a:r>
            <a:endParaRPr lang="ru-RU" sz="6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1561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336800" y="1129814"/>
            <a:ext cx="8365839" cy="523220"/>
          </a:xfrm>
          <a:prstGeom prst="rect">
            <a:avLst/>
          </a:prstGeom>
          <a:solidFill>
            <a:srgbClr val="EAB47E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ФУНКЦИИ ПРЕДПРИНИМАТЕЛЬСТВА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9" name="Прямая со стрелкой 28"/>
          <p:cNvCxnSpPr>
            <a:stCxn id="25" idx="2"/>
            <a:endCxn id="32" idx="0"/>
          </p:cNvCxnSpPr>
          <p:nvPr/>
        </p:nvCxnSpPr>
        <p:spPr>
          <a:xfrm flipH="1">
            <a:off x="3128848" y="1653034"/>
            <a:ext cx="3390872" cy="450085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5" idx="2"/>
            <a:endCxn id="42" idx="0"/>
          </p:cNvCxnSpPr>
          <p:nvPr/>
        </p:nvCxnSpPr>
        <p:spPr>
          <a:xfrm>
            <a:off x="6519720" y="1653034"/>
            <a:ext cx="3578640" cy="450084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5" idx="2"/>
          </p:cNvCxnSpPr>
          <p:nvPr/>
        </p:nvCxnSpPr>
        <p:spPr>
          <a:xfrm flipH="1">
            <a:off x="5642517" y="1653034"/>
            <a:ext cx="877203" cy="2990023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5" idx="2"/>
          </p:cNvCxnSpPr>
          <p:nvPr/>
        </p:nvCxnSpPr>
        <p:spPr>
          <a:xfrm>
            <a:off x="6519720" y="1653034"/>
            <a:ext cx="1219226" cy="2990023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2"/>
          <p:cNvSpPr txBox="1">
            <a:spLocks/>
          </p:cNvSpPr>
          <p:nvPr/>
        </p:nvSpPr>
        <p:spPr>
          <a:xfrm>
            <a:off x="1062040" y="2103119"/>
            <a:ext cx="4133616" cy="2089739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 smtClean="0">
                <a:latin typeface="Century Gothic" panose="020B0502020202020204" pitchFamily="34" charset="0"/>
              </a:rPr>
              <a:t>Общеэкономическая</a:t>
            </a:r>
          </a:p>
          <a:p>
            <a:pPr algn="ctr">
              <a:lnSpc>
                <a:spcPct val="100000"/>
              </a:lnSpc>
            </a:pPr>
            <a:endParaRPr lang="ru-RU" sz="2000" dirty="0"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dirty="0" smtClean="0">
                <a:latin typeface="Century Gothic" panose="020B0502020202020204" pitchFamily="34" charset="0"/>
              </a:rPr>
              <a:t>выпуск  продукции, оказание услуг, удовлетворяющих потребности потребителей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35" name="Title 2"/>
          <p:cNvSpPr txBox="1">
            <a:spLocks/>
          </p:cNvSpPr>
          <p:nvPr/>
        </p:nvSpPr>
        <p:spPr>
          <a:xfrm>
            <a:off x="2328228" y="4643058"/>
            <a:ext cx="4133616" cy="2089739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 smtClean="0">
                <a:latin typeface="Century Gothic" panose="020B0502020202020204" pitchFamily="34" charset="0"/>
              </a:rPr>
              <a:t>Ресурсная</a:t>
            </a:r>
          </a:p>
          <a:p>
            <a:pPr algn="ctr">
              <a:lnSpc>
                <a:spcPct val="100000"/>
              </a:lnSpc>
            </a:pPr>
            <a:endParaRPr lang="ru-RU" sz="2000" dirty="0"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dirty="0" smtClean="0">
                <a:latin typeface="Century Gothic" panose="020B0502020202020204" pitchFamily="34" charset="0"/>
              </a:rPr>
              <a:t>эффективное использование воспроизводимых и ограниченных ресурсов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40" name="Title 2"/>
          <p:cNvSpPr txBox="1">
            <a:spLocks/>
          </p:cNvSpPr>
          <p:nvPr/>
        </p:nvSpPr>
        <p:spPr>
          <a:xfrm>
            <a:off x="6889656" y="4643057"/>
            <a:ext cx="4133616" cy="2089739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 smtClean="0">
                <a:latin typeface="Century Gothic" panose="020B0502020202020204" pitchFamily="34" charset="0"/>
              </a:rPr>
              <a:t>Новаторская</a:t>
            </a:r>
          </a:p>
          <a:p>
            <a:pPr algn="ctr">
              <a:lnSpc>
                <a:spcPct val="100000"/>
              </a:lnSpc>
            </a:pPr>
            <a:endParaRPr lang="ru-RU" sz="2000" dirty="0"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dirty="0" smtClean="0">
                <a:latin typeface="Century Gothic" panose="020B0502020202020204" pitchFamily="34" charset="0"/>
              </a:rPr>
              <a:t>появляются новые технические, организационные идеи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42" name="Title 2"/>
          <p:cNvSpPr txBox="1">
            <a:spLocks/>
          </p:cNvSpPr>
          <p:nvPr/>
        </p:nvSpPr>
        <p:spPr>
          <a:xfrm>
            <a:off x="8031552" y="2103118"/>
            <a:ext cx="4133616" cy="2089739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 smtClean="0">
                <a:latin typeface="Century Gothic" panose="020B0502020202020204" pitchFamily="34" charset="0"/>
              </a:rPr>
              <a:t>Социальная</a:t>
            </a:r>
          </a:p>
          <a:p>
            <a:pPr algn="ctr">
              <a:lnSpc>
                <a:spcPct val="100000"/>
              </a:lnSpc>
            </a:pPr>
            <a:endParaRPr lang="ru-RU" sz="2000" dirty="0"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dirty="0" smtClean="0">
                <a:latin typeface="Century Gothic" panose="020B0502020202020204" pitchFamily="34" charset="0"/>
              </a:rPr>
              <a:t>изготовление услуг, нужных обществу; проявляются таланты; поступают налоги в бюджет</a:t>
            </a:r>
            <a:endParaRPr lang="en-US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7760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9571" y="921922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ФИНАНСОВЫЕ ИНСТИТУТЫ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>
                <a:latin typeface="Century Gothic" panose="020B0502020202020204" pitchFamily="34" charset="0"/>
              </a:rPr>
              <a:t>страницы </a:t>
            </a:r>
            <a:r>
              <a:rPr lang="ru-RU" sz="2000" dirty="0">
                <a:solidFill>
                  <a:srgbClr val="D96974"/>
                </a:solidFill>
                <a:latin typeface="Century Gothic" panose="020B0502020202020204" pitchFamily="34" charset="0"/>
              </a:rPr>
              <a:t>143-151</a:t>
            </a:r>
            <a:r>
              <a:rPr lang="ru-RU" sz="2000" dirty="0">
                <a:latin typeface="Century Gothic" panose="020B0502020202020204" pitchFamily="34" charset="0"/>
              </a:rPr>
              <a:t> в справочнике Баранова.</a:t>
            </a:r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13" name="Shape 3598"/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9377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ДЕНЬГИ И ИХ ВИДЫ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62040" y="1231414"/>
            <a:ext cx="10929069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ДЕНЬГИ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– это универсальный товар, принимаемый к оплате любых других товаров и услуг, который служит для образования и накопления капитала.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9" name="Прямая со стрелкой 28"/>
          <p:cNvCxnSpPr>
            <a:stCxn id="25" idx="2"/>
            <a:endCxn id="26" idx="0"/>
          </p:cNvCxnSpPr>
          <p:nvPr/>
        </p:nvCxnSpPr>
        <p:spPr>
          <a:xfrm flipH="1">
            <a:off x="2948273" y="2616409"/>
            <a:ext cx="3578302" cy="465436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5" idx="2"/>
            <a:endCxn id="34" idx="0"/>
          </p:cNvCxnSpPr>
          <p:nvPr/>
        </p:nvCxnSpPr>
        <p:spPr>
          <a:xfrm>
            <a:off x="6526575" y="2616409"/>
            <a:ext cx="3587901" cy="465436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2"/>
          <p:cNvSpPr txBox="1">
            <a:spLocks/>
          </p:cNvSpPr>
          <p:nvPr/>
        </p:nvSpPr>
        <p:spPr>
          <a:xfrm>
            <a:off x="1285877" y="3081845"/>
            <a:ext cx="3324792" cy="115561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товарные</a:t>
            </a:r>
          </a:p>
          <a:p>
            <a:pPr algn="ctr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(золото, жемчуг, скот и т.д.)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2771208" y="4691380"/>
            <a:ext cx="3324792" cy="115561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кредитные</a:t>
            </a:r>
          </a:p>
          <a:p>
            <a:pPr algn="ctr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(чек, вексель)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33" name="Title 2"/>
          <p:cNvSpPr txBox="1">
            <a:spLocks/>
          </p:cNvSpPr>
          <p:nvPr/>
        </p:nvSpPr>
        <p:spPr>
          <a:xfrm>
            <a:off x="6587879" y="4691380"/>
            <a:ext cx="3728401" cy="115561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полноценные</a:t>
            </a:r>
          </a:p>
          <a:p>
            <a:pPr algn="ctr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(имеющие ценность: золотые, серебряные монеты)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34" name="Title 2"/>
          <p:cNvSpPr txBox="1">
            <a:spLocks/>
          </p:cNvSpPr>
          <p:nvPr/>
        </p:nvSpPr>
        <p:spPr>
          <a:xfrm>
            <a:off x="8452080" y="3081845"/>
            <a:ext cx="3324792" cy="115561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знаки стоимости</a:t>
            </a:r>
          </a:p>
          <a:p>
            <a:pPr algn="ctr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(бумажные деньги)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cxnSp>
        <p:nvCxnSpPr>
          <p:cNvPr id="36" name="Прямая со стрелкой 35"/>
          <p:cNvCxnSpPr>
            <a:endCxn id="32" idx="0"/>
          </p:cNvCxnSpPr>
          <p:nvPr/>
        </p:nvCxnSpPr>
        <p:spPr>
          <a:xfrm flipH="1">
            <a:off x="4433604" y="2616409"/>
            <a:ext cx="2092971" cy="2074971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33" idx="0"/>
          </p:cNvCxnSpPr>
          <p:nvPr/>
        </p:nvCxnSpPr>
        <p:spPr>
          <a:xfrm>
            <a:off x="6587879" y="2616409"/>
            <a:ext cx="1864201" cy="2074971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740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ФУНКЦИИ ДЕНЕГ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54229" y="1180834"/>
            <a:ext cx="3040796" cy="954107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entury Gothic" panose="020B0502020202020204" pitchFamily="34" charset="0"/>
              </a:rPr>
              <a:t>1. Мера стоимости</a:t>
            </a: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1062040" y="2242518"/>
            <a:ext cx="4574967" cy="1146272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88900" algn="ctr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выражается в цене </a:t>
            </a:r>
          </a:p>
          <a:p>
            <a:pPr indent="88900" algn="ctr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(</a:t>
            </a:r>
            <a:r>
              <a:rPr lang="ru-RU" sz="2800" i="1" dirty="0">
                <a:latin typeface="Century Gothic" panose="020B0502020202020204" pitchFamily="34" charset="0"/>
              </a:rPr>
              <a:t>сумма на ценнике</a:t>
            </a:r>
            <a:r>
              <a:rPr lang="ru-RU" sz="2800" dirty="0">
                <a:latin typeface="Century Gothic" panose="020B0502020202020204" pitchFamily="34" charset="0"/>
              </a:rPr>
              <a:t>)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61843" y="1180833"/>
            <a:ext cx="3040796" cy="954107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entury Gothic" panose="020B0502020202020204" pitchFamily="34" charset="0"/>
              </a:rPr>
              <a:t>2. Средство обмена</a:t>
            </a:r>
          </a:p>
        </p:txBody>
      </p:sp>
      <p:sp>
        <p:nvSpPr>
          <p:cNvPr id="35" name="Title 2"/>
          <p:cNvSpPr txBox="1">
            <a:spLocks/>
          </p:cNvSpPr>
          <p:nvPr/>
        </p:nvSpPr>
        <p:spPr>
          <a:xfrm>
            <a:off x="6103939" y="2242517"/>
            <a:ext cx="5984840" cy="1146272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деньги обращаются в любой товар,   </a:t>
            </a:r>
          </a:p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выступают посредником в обмене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pic>
        <p:nvPicPr>
          <p:cNvPr id="1026" name="Picture 2" descr="Будьте внимательны! Новые ценники в Пятерочке | Пикаб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509" y="3476880"/>
            <a:ext cx="2536236" cy="338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В налоговой рассказали, что ждет предпринимателей без онлайн-касс |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578" y="3476881"/>
            <a:ext cx="5961201" cy="338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8893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Минфин надеется вернуть в РФ миллиарды рублей после отмены НДС на золото |  Новости | Известия | 07.09.2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268" y="4666113"/>
            <a:ext cx="3874689" cy="217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ФУНКЦИИ ДЕНЕГ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77975" y="1162591"/>
            <a:ext cx="3040796" cy="954107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entury Gothic" panose="020B0502020202020204" pitchFamily="34" charset="0"/>
              </a:rPr>
              <a:t>3. Средство платежа</a:t>
            </a:r>
          </a:p>
        </p:txBody>
      </p:sp>
      <p:sp>
        <p:nvSpPr>
          <p:cNvPr id="37" name="Title 2"/>
          <p:cNvSpPr txBox="1">
            <a:spLocks/>
          </p:cNvSpPr>
          <p:nvPr/>
        </p:nvSpPr>
        <p:spPr>
          <a:xfrm>
            <a:off x="1173908" y="2376043"/>
            <a:ext cx="5159985" cy="2173655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деньги принимаются для </a:t>
            </a:r>
          </a:p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оплаты без обмена на товар </a:t>
            </a:r>
          </a:p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(</a:t>
            </a:r>
            <a:r>
              <a:rPr lang="ru-RU" sz="2800" i="1" dirty="0">
                <a:latin typeface="Century Gothic" panose="020B0502020202020204" pitchFamily="34" charset="0"/>
              </a:rPr>
              <a:t>арендная плата,  уплата </a:t>
            </a:r>
          </a:p>
          <a:p>
            <a:pPr indent="88900">
              <a:lnSpc>
                <a:spcPct val="100000"/>
              </a:lnSpc>
            </a:pPr>
            <a:r>
              <a:rPr lang="ru-RU" sz="2800" i="1" dirty="0">
                <a:latin typeface="Century Gothic" panose="020B0502020202020204" pitchFamily="34" charset="0"/>
              </a:rPr>
              <a:t>налогов</a:t>
            </a:r>
            <a:r>
              <a:rPr lang="ru-RU" sz="2800" dirty="0">
                <a:latin typeface="Century Gothic" panose="020B0502020202020204" pitchFamily="34" charset="0"/>
              </a:rPr>
              <a:t>)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31826" y="1162591"/>
            <a:ext cx="3040796" cy="954107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entury Gothic" panose="020B0502020202020204" pitchFamily="34" charset="0"/>
              </a:rPr>
              <a:t>4. Средство сбережения</a:t>
            </a:r>
          </a:p>
        </p:txBody>
      </p:sp>
      <p:sp>
        <p:nvSpPr>
          <p:cNvPr id="30" name="Title 2"/>
          <p:cNvSpPr txBox="1">
            <a:spLocks/>
          </p:cNvSpPr>
          <p:nvPr/>
        </p:nvSpPr>
        <p:spPr>
          <a:xfrm>
            <a:off x="7025268" y="2376043"/>
            <a:ext cx="5018049" cy="2173655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деньги копят для будущих трат </a:t>
            </a:r>
          </a:p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или  вкладываются в другую </a:t>
            </a:r>
          </a:p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ценность (</a:t>
            </a:r>
            <a:r>
              <a:rPr lang="ru-RU" sz="2800" i="1" dirty="0">
                <a:latin typeface="Century Gothic" panose="020B0502020202020204" pitchFamily="34" charset="0"/>
              </a:rPr>
              <a:t>драгметаллы, </a:t>
            </a:r>
          </a:p>
          <a:p>
            <a:pPr indent="88900">
              <a:lnSpc>
                <a:spcPct val="100000"/>
              </a:lnSpc>
            </a:pPr>
            <a:r>
              <a:rPr lang="ru-RU" sz="2800" i="1" dirty="0">
                <a:latin typeface="Century Gothic" panose="020B0502020202020204" pitchFamily="34" charset="0"/>
              </a:rPr>
              <a:t>недвижимость, валюта</a:t>
            </a:r>
            <a:r>
              <a:rPr lang="ru-RU" sz="2800" dirty="0">
                <a:latin typeface="Century Gothic" panose="020B0502020202020204" pitchFamily="34" charset="0"/>
              </a:rPr>
              <a:t>)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pic>
        <p:nvPicPr>
          <p:cNvPr id="1026" name="Picture 2" descr="Налоги в Словении: когда, сколько и где должны платить иностранц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066" y="4643256"/>
            <a:ext cx="3899668" cy="217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ᐈ Копилка фотографии, рисунки копилки | скачать на Depositphotos®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202" y="4643256"/>
            <a:ext cx="1393800" cy="22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693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Прямоугольник 54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2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СТАДИИ ЭКОНОМИЧЕСКОЙ ДЕЯТЕЛЬНОСТИ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1014414" y="3340545"/>
            <a:ext cx="7935683" cy="147732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- это </a:t>
            </a:r>
            <a:r>
              <a:rPr lang="ru-RU" sz="3200" u="sng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разделение</a:t>
            </a:r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продукта/дохода </a:t>
            </a:r>
            <a:r>
              <a:rPr lang="ru-RU" sz="3200" u="sng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между участниками</a:t>
            </a:r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его производства.</a:t>
            </a:r>
            <a:endParaRPr lang="en-US" sz="3200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Oval 8">
            <a:extLst>
              <a:ext uri="{FF2B5EF4-FFF2-40B4-BE49-F238E27FC236}">
                <a16:creationId xmlns:a16="http://schemas.microsoft.com/office/drawing/2014/main" xmlns="" id="{C4EF579C-E89C-441B-BF71-0981B93F406E}"/>
              </a:ext>
            </a:extLst>
          </p:cNvPr>
          <p:cNvSpPr/>
          <p:nvPr/>
        </p:nvSpPr>
        <p:spPr>
          <a:xfrm>
            <a:off x="8950097" y="3085241"/>
            <a:ext cx="3044537" cy="150668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8950098" y="3617545"/>
            <a:ext cx="3044537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РАСПРЕДЕЛЕНИЕ</a:t>
            </a:r>
            <a:endParaRPr lang="en-US" sz="28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37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8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43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46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22083" y="341267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17479" y="298682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211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ФУНКЦИИ ДЕНЕГ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93297" y="1162591"/>
            <a:ext cx="3040796" cy="954107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entury Gothic" panose="020B0502020202020204" pitchFamily="34" charset="0"/>
              </a:rPr>
              <a:t>5. Мировые</a:t>
            </a:r>
          </a:p>
          <a:p>
            <a:pPr algn="ctr"/>
            <a:r>
              <a:rPr lang="ru-RU" sz="2800" dirty="0">
                <a:latin typeface="Century Gothic" panose="020B0502020202020204" pitchFamily="34" charset="0"/>
              </a:rPr>
              <a:t>деньги</a:t>
            </a:r>
          </a:p>
        </p:txBody>
      </p:sp>
      <p:sp>
        <p:nvSpPr>
          <p:cNvPr id="37" name="Title 2"/>
          <p:cNvSpPr txBox="1">
            <a:spLocks/>
          </p:cNvSpPr>
          <p:nvPr/>
        </p:nvSpPr>
        <p:spPr>
          <a:xfrm>
            <a:off x="3075427" y="2300740"/>
            <a:ext cx="7076536" cy="173337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используются для международных </a:t>
            </a:r>
          </a:p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расчётов на мировом рынке (несколько </a:t>
            </a:r>
          </a:p>
          <a:p>
            <a:pPr indent="88900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устойчивых национальных валют)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pic>
        <p:nvPicPr>
          <p:cNvPr id="2050" name="Picture 2" descr="World Money and Hyperinflation - The Daily Recko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686" y="4402678"/>
            <a:ext cx="6110018" cy="245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7152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ОСНОВНЫЕ СВОЙСТВА ДЕНЕГ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62040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ЛИКВИДНОСТЬ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способность свободно обмениваться на любой актив (имущество).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062040" y="2452589"/>
            <a:ext cx="10929069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ПОКУПАТЕЛЬНАЯ СПОСОБНОСТЬ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количество товаров и услуг, которое можно приобрести за конкретную сумму денег.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2040" y="4166160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КОНВЕРТИРУЕМОСТЬ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свойство валют обмениваться между собой.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969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Доллар поднялся до 34 рублей на Московской бирж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107" y="1995926"/>
            <a:ext cx="3600225" cy="221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ТЕРМИНЫ 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2040" y="1054287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ДЕВАЛЬВАЦИЯ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снижение курса национальной валюты по отношению к твёрдым валютам.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38227" y="4207491"/>
            <a:ext cx="10929069" cy="523220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ДЕНОМИНАЦИЯ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изменение стоимости денежных знаков.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40" y="4845631"/>
            <a:ext cx="4714292" cy="201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132" y="4818836"/>
            <a:ext cx="4830164" cy="2065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5927464" y="5851815"/>
            <a:ext cx="1129552" cy="2"/>
          </a:xfrm>
          <a:prstGeom prst="straightConnector1">
            <a:avLst/>
          </a:prstGeom>
          <a:ln w="19050"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0" name="Picture 8" descr="USD (Доллар США) - Архив курсов валют ЦБ РФ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59" y="1986774"/>
            <a:ext cx="3936080" cy="218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0519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ФИНАНСОВЫЕ ИНСТИТУТЫ И ИХ ВИДЫ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62040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ФИНАНСОВЫЕ ИНСТИТУТЫ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коммерческие учреждения, осуществляющие финансовые операции.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1285876" y="2504035"/>
            <a:ext cx="4810123" cy="1889545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Банковская система:</a:t>
            </a:r>
          </a:p>
          <a:p>
            <a:pPr algn="ctr">
              <a:lnSpc>
                <a:spcPct val="100000"/>
              </a:lnSpc>
            </a:pPr>
            <a:endParaRPr lang="ru-RU" sz="24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Центральный банк (Банк России);  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коммерческие банки</a:t>
            </a:r>
          </a:p>
        </p:txBody>
      </p:sp>
      <p:sp>
        <p:nvSpPr>
          <p:cNvPr id="34" name="Title 2"/>
          <p:cNvSpPr txBox="1">
            <a:spLocks/>
          </p:cNvSpPr>
          <p:nvPr/>
        </p:nvSpPr>
        <p:spPr>
          <a:xfrm>
            <a:off x="6991487" y="2504035"/>
            <a:ext cx="4999621" cy="3316901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Небанковские финансово-кредитные институты:</a:t>
            </a:r>
          </a:p>
          <a:p>
            <a:pPr algn="ctr">
              <a:lnSpc>
                <a:spcPct val="100000"/>
              </a:lnSpc>
            </a:pPr>
            <a:endParaRPr lang="ru-RU" sz="24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страховые компании;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пенсионный фонд;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валютная биржа;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фондовая биржа;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инвестиционные компании</a:t>
            </a:r>
            <a:endParaRPr lang="en-US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63547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БАНКИ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62040" y="1231414"/>
            <a:ext cx="10929069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БАНКОВСКАЯ СИСТЕМА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все виды национальных банков и другие кредитные учреждения, участвующие в осуществлении денежно-кредитной политики. </a:t>
            </a:r>
            <a:endParaRPr lang="en-US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39727" y="3110534"/>
            <a:ext cx="76522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эмиссия</a:t>
            </a:r>
            <a:r>
              <a:rPr lang="ru-RU" sz="2400" dirty="0">
                <a:latin typeface="Century Gothic" panose="020B0502020202020204" pitchFamily="34" charset="0"/>
              </a:rPr>
              <a:t> денег;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ведение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счетов Правительства</a:t>
            </a:r>
            <a:r>
              <a:rPr lang="ru-RU" sz="2400" dirty="0">
                <a:latin typeface="Century Gothic" panose="020B0502020202020204" pitchFamily="34" charset="0"/>
              </a:rPr>
              <a:t> РФ;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хранение и управления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золотовалютными</a:t>
            </a:r>
            <a:r>
              <a:rPr lang="ru-RU" sz="2400" dirty="0">
                <a:latin typeface="Century Gothic" panose="020B0502020202020204" pitchFamily="34" charset="0"/>
              </a:rPr>
              <a:t>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резервами</a:t>
            </a:r>
            <a:r>
              <a:rPr lang="ru-RU" sz="2400" dirty="0">
                <a:latin typeface="Century Gothic" panose="020B0502020202020204" pitchFamily="34" charset="0"/>
              </a:rPr>
              <a:t> государства;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кредитование</a:t>
            </a:r>
            <a:r>
              <a:rPr lang="ru-RU" sz="2400" dirty="0">
                <a:latin typeface="Century Gothic" panose="020B0502020202020204" pitchFamily="34" charset="0"/>
              </a:rPr>
              <a:t>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коммерческих</a:t>
            </a:r>
            <a:r>
              <a:rPr lang="ru-RU" sz="2400" dirty="0">
                <a:latin typeface="Century Gothic" panose="020B0502020202020204" pitchFamily="34" charset="0"/>
              </a:rPr>
              <a:t> банков;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установление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учётной</a:t>
            </a:r>
            <a:r>
              <a:rPr lang="ru-RU" sz="2400" dirty="0">
                <a:latin typeface="Century Gothic" panose="020B0502020202020204" pitchFamily="34" charset="0"/>
              </a:rPr>
              <a:t>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ставки</a:t>
            </a:r>
            <a:r>
              <a:rPr lang="ru-RU" sz="2400" dirty="0">
                <a:latin typeface="Century Gothic" panose="020B0502020202020204" pitchFamily="34" charset="0"/>
              </a:rPr>
              <a:t> процента по кредиту (ставка рефинансирования);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выдача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лицензий</a:t>
            </a:r>
            <a:r>
              <a:rPr lang="ru-RU" sz="2400" dirty="0">
                <a:latin typeface="Century Gothic" panose="020B0502020202020204" pitchFamily="34" charset="0"/>
              </a:rPr>
              <a:t> финансовым организациям.</a:t>
            </a:r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1062040" y="3848411"/>
            <a:ext cx="3176473" cy="1571234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Функции </a:t>
            </a:r>
          </a:p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Центрального </a:t>
            </a:r>
          </a:p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Банка РФ:</a:t>
            </a:r>
            <a:endParaRPr lang="ru-RU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31135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БАНКИ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62040" y="1231414"/>
            <a:ext cx="10929069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БАНКОВСКАЯ СИСТЕМА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все виды национальных банков и другие кредитные учреждения, участвующие в осуществлении денежно-кредитной политики. </a:t>
            </a:r>
            <a:endParaRPr lang="en-US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39726" y="2649206"/>
            <a:ext cx="765227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Активные операции: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выдача кредитов физлицам и </a:t>
            </a:r>
            <a:r>
              <a:rPr lang="ru-RU" sz="2400" dirty="0" err="1">
                <a:latin typeface="Century Gothic" panose="020B0502020202020204" pitchFamily="34" charset="0"/>
              </a:rPr>
              <a:t>юрлицам</a:t>
            </a:r>
            <a:r>
              <a:rPr lang="ru-RU" sz="2400" dirty="0">
                <a:latin typeface="Century Gothic" panose="020B0502020202020204" pitchFamily="34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купля-продажа иностранной валюты.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Пассивные операции: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приём депозитов (вкладов) граждан;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открытие и ведение счетов физлиц и </a:t>
            </a:r>
            <a:r>
              <a:rPr lang="ru-RU" sz="2400" dirty="0" err="1">
                <a:latin typeface="Century Gothic" panose="020B0502020202020204" pitchFamily="34" charset="0"/>
              </a:rPr>
              <a:t>юрлиц</a:t>
            </a:r>
            <a:r>
              <a:rPr lang="ru-RU" sz="2400" dirty="0">
                <a:latin typeface="Century Gothic" panose="020B0502020202020204" pitchFamily="34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получение кредитов от других банков.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dirty="0">
                <a:latin typeface="Century Gothic" panose="020B0502020202020204" pitchFamily="34" charset="0"/>
              </a:rPr>
              <a:t>А также: </a:t>
            </a:r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расчётные операции, кассовое обслуживание</a:t>
            </a:r>
            <a:r>
              <a:rPr lang="ru-RU" sz="2400" dirty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1062040" y="3848411"/>
            <a:ext cx="3176473" cy="1571234"/>
          </a:xfrm>
          <a:prstGeom prst="rect">
            <a:avLst/>
          </a:prstGeom>
          <a:ln w="19050">
            <a:solidFill>
              <a:srgbClr val="486D8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Функции </a:t>
            </a:r>
          </a:p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коммерческих </a:t>
            </a:r>
          </a:p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банков:</a:t>
            </a:r>
            <a:endParaRPr lang="ru-RU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9252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ИНФЛЯЦИЯ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2039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ИНФЛЯЦИЯ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это долговременное повышение цен, связанное с обесцениванием* денег.</a:t>
            </a:r>
            <a:endParaRPr lang="en-US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1038227" y="6260950"/>
            <a:ext cx="11053368" cy="586292"/>
          </a:xfrm>
          <a:prstGeom prst="rect">
            <a:avLst/>
          </a:prstGeom>
          <a:ln w="9525">
            <a:solidFill>
              <a:schemeClr val="tx2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88900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*Со временем на одну и ту же сумму можно купить всё меньше товаров и услуг.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62040" y="2454200"/>
            <a:ext cx="10929069" cy="523220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ДЕФЛЯЦИЯ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это процесс снижения общего уровня цен.</a:t>
            </a:r>
            <a:endParaRPr lang="en-US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1474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ПРИЧИНЫ И ПОСЛЕДСТВИЯ ИНФЛЯЦИИ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2039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ИНФЛЯЦИЯ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долговременное повышение цен, связанное с обесцениванием денег.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8858" y="2306511"/>
            <a:ext cx="5240696" cy="4524315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Причины: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1. </a:t>
            </a:r>
            <a:r>
              <a:rPr lang="ru-RU" sz="2400" dirty="0">
                <a:latin typeface="Century Gothic" panose="020B0502020202020204" pitchFamily="34" charset="0"/>
              </a:rPr>
              <a:t>увеличение денежной массы;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2. </a:t>
            </a:r>
            <a:r>
              <a:rPr lang="ru-RU" sz="2400" dirty="0">
                <a:latin typeface="Century Gothic" panose="020B0502020202020204" pitchFamily="34" charset="0"/>
              </a:rPr>
              <a:t>рост государственных расходов (при этом может тоже использоваться эмиссия);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3. </a:t>
            </a:r>
            <a:r>
              <a:rPr lang="ru-RU" sz="2400" dirty="0">
                <a:latin typeface="Century Gothic" panose="020B0502020202020204" pitchFamily="34" charset="0"/>
              </a:rPr>
              <a:t>рост налогов и пошлин;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4. </a:t>
            </a:r>
            <a:r>
              <a:rPr lang="ru-RU" sz="2400" dirty="0">
                <a:latin typeface="Century Gothic" panose="020B0502020202020204" pitchFamily="34" charset="0"/>
              </a:rPr>
              <a:t>снижение курса национальной валюты.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66690" y="2306511"/>
            <a:ext cx="5324418" cy="4524315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Последствия: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1. </a:t>
            </a:r>
            <a:r>
              <a:rPr lang="ru-RU" sz="2400" dirty="0">
                <a:latin typeface="Century Gothic" panose="020B0502020202020204" pitchFamily="34" charset="0"/>
              </a:rPr>
              <a:t>обесценивание сбережений;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2. </a:t>
            </a:r>
            <a:r>
              <a:rPr lang="ru-RU" sz="2400" dirty="0">
                <a:latin typeface="Century Gothic" panose="020B0502020202020204" pitchFamily="34" charset="0"/>
              </a:rPr>
              <a:t>ухудшается благосостояние бюджетников;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3. </a:t>
            </a:r>
            <a:r>
              <a:rPr lang="ru-RU" sz="2400" dirty="0">
                <a:latin typeface="Century Gothic" panose="020B0502020202020204" pitchFamily="34" charset="0"/>
              </a:rPr>
              <a:t>сокращается кредитование и инвестиции;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4. </a:t>
            </a:r>
            <a:r>
              <a:rPr lang="ru-RU" sz="2400" dirty="0">
                <a:latin typeface="Century Gothic" panose="020B0502020202020204" pitchFamily="34" charset="0"/>
              </a:rPr>
              <a:t>приводит к кризису финансовой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314605373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ВИДЫ ИНФЛЯЦИИ: ПО ТЕМПАМ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1756" y="1547570"/>
            <a:ext cx="9425809" cy="954107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Ползучая (медленная). </a:t>
            </a:r>
            <a:r>
              <a:rPr lang="ru-RU" sz="2800" dirty="0">
                <a:latin typeface="Century Gothic" panose="020B0502020202020204" pitchFamily="34" charset="0"/>
              </a:rPr>
              <a:t>Незначительный темп – до 10% в год – нормален для развития экономики.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341755" y="2786492"/>
            <a:ext cx="9425809" cy="954107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Галопирующая. </a:t>
            </a:r>
            <a:r>
              <a:rPr lang="ru-RU" sz="2800" dirty="0">
                <a:latin typeface="Century Gothic" panose="020B0502020202020204" pitchFamily="34" charset="0"/>
              </a:rPr>
              <a:t> Рост цен 10-50% в год, опасна для экономики.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41754" y="4055587"/>
            <a:ext cx="9425809" cy="954107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Гиперинфляция. </a:t>
            </a:r>
            <a:r>
              <a:rPr lang="ru-RU" sz="2800" dirty="0">
                <a:latin typeface="Century Gothic" panose="020B0502020202020204" pitchFamily="34" charset="0"/>
              </a:rPr>
              <a:t> Очень быстрый рост цен, от 50% до нескольких тысяч % в год</a:t>
            </a:r>
          </a:p>
        </p:txBody>
      </p:sp>
      <p:grpSp>
        <p:nvGrpSpPr>
          <p:cNvPr id="33" name="Google Shape;4933;p47"/>
          <p:cNvGrpSpPr/>
          <p:nvPr/>
        </p:nvGrpSpPr>
        <p:grpSpPr>
          <a:xfrm>
            <a:off x="1050026" y="1852130"/>
            <a:ext cx="384939" cy="344986"/>
            <a:chOff x="-61351725" y="3372400"/>
            <a:chExt cx="310350" cy="310150"/>
          </a:xfrm>
          <a:solidFill>
            <a:srgbClr val="D96974"/>
          </a:solidFill>
        </p:grpSpPr>
        <p:sp>
          <p:nvSpPr>
            <p:cNvPr id="34" name="Google Shape;4934;p47"/>
            <p:cNvSpPr/>
            <p:nvPr/>
          </p:nvSpPr>
          <p:spPr>
            <a:xfrm>
              <a:off x="-61165050" y="35588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935;p47"/>
            <p:cNvSpPr/>
            <p:nvPr/>
          </p:nvSpPr>
          <p:spPr>
            <a:xfrm>
              <a:off x="-61247750" y="34761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936;p47"/>
            <p:cNvSpPr/>
            <p:nvPr/>
          </p:nvSpPr>
          <p:spPr>
            <a:xfrm>
              <a:off x="-61351725" y="3372400"/>
              <a:ext cx="310350" cy="310150"/>
            </a:xfrm>
            <a:custGeom>
              <a:avLst/>
              <a:gdLst/>
              <a:ahLst/>
              <a:cxnLst/>
              <a:rect l="l" t="t" r="r" b="b"/>
              <a:pathLst>
                <a:path w="12414" h="12406" extrusionOk="0">
                  <a:moveTo>
                    <a:pt x="4506" y="3332"/>
                  </a:moveTo>
                  <a:cubicBezTo>
                    <a:pt x="5167" y="3332"/>
                    <a:pt x="5735" y="3867"/>
                    <a:pt x="5735" y="4561"/>
                  </a:cubicBezTo>
                  <a:cubicBezTo>
                    <a:pt x="5735" y="5222"/>
                    <a:pt x="5199" y="5821"/>
                    <a:pt x="4506" y="5821"/>
                  </a:cubicBezTo>
                  <a:cubicBezTo>
                    <a:pt x="3844" y="5821"/>
                    <a:pt x="3277" y="5254"/>
                    <a:pt x="3277" y="4561"/>
                  </a:cubicBezTo>
                  <a:cubicBezTo>
                    <a:pt x="3277" y="3899"/>
                    <a:pt x="3844" y="3332"/>
                    <a:pt x="4506" y="3332"/>
                  </a:cubicBezTo>
                  <a:close/>
                  <a:moveTo>
                    <a:pt x="7830" y="4159"/>
                  </a:moveTo>
                  <a:cubicBezTo>
                    <a:pt x="7940" y="4159"/>
                    <a:pt x="8050" y="4198"/>
                    <a:pt x="8129" y="4277"/>
                  </a:cubicBezTo>
                  <a:cubicBezTo>
                    <a:pt x="8286" y="4435"/>
                    <a:pt x="8286" y="4718"/>
                    <a:pt x="8129" y="4876"/>
                  </a:cubicBezTo>
                  <a:lnTo>
                    <a:pt x="4821" y="8184"/>
                  </a:lnTo>
                  <a:cubicBezTo>
                    <a:pt x="4742" y="8262"/>
                    <a:pt x="4632" y="8302"/>
                    <a:pt x="4522" y="8302"/>
                  </a:cubicBezTo>
                  <a:cubicBezTo>
                    <a:pt x="4411" y="8302"/>
                    <a:pt x="4301" y="8262"/>
                    <a:pt x="4222" y="8184"/>
                  </a:cubicBezTo>
                  <a:cubicBezTo>
                    <a:pt x="4065" y="8026"/>
                    <a:pt x="4065" y="7743"/>
                    <a:pt x="4222" y="7585"/>
                  </a:cubicBezTo>
                  <a:lnTo>
                    <a:pt x="7530" y="4277"/>
                  </a:lnTo>
                  <a:cubicBezTo>
                    <a:pt x="7609" y="4198"/>
                    <a:pt x="7719" y="4159"/>
                    <a:pt x="7830" y="4159"/>
                  </a:cubicBezTo>
                  <a:close/>
                  <a:moveTo>
                    <a:pt x="7845" y="6640"/>
                  </a:moveTo>
                  <a:cubicBezTo>
                    <a:pt x="8539" y="6640"/>
                    <a:pt x="9074" y="7175"/>
                    <a:pt x="9074" y="7900"/>
                  </a:cubicBezTo>
                  <a:cubicBezTo>
                    <a:pt x="9074" y="8562"/>
                    <a:pt x="8539" y="9129"/>
                    <a:pt x="7845" y="9129"/>
                  </a:cubicBezTo>
                  <a:cubicBezTo>
                    <a:pt x="7184" y="9129"/>
                    <a:pt x="6648" y="8562"/>
                    <a:pt x="6648" y="7900"/>
                  </a:cubicBezTo>
                  <a:cubicBezTo>
                    <a:pt x="6648" y="7239"/>
                    <a:pt x="7184" y="6640"/>
                    <a:pt x="7845" y="6640"/>
                  </a:cubicBezTo>
                  <a:close/>
                  <a:moveTo>
                    <a:pt x="6223" y="0"/>
                  </a:moveTo>
                  <a:cubicBezTo>
                    <a:pt x="6113" y="0"/>
                    <a:pt x="6002" y="40"/>
                    <a:pt x="5924" y="118"/>
                  </a:cubicBezTo>
                  <a:lnTo>
                    <a:pt x="4348" y="1694"/>
                  </a:lnTo>
                  <a:lnTo>
                    <a:pt x="2111" y="1694"/>
                  </a:lnTo>
                  <a:cubicBezTo>
                    <a:pt x="1859" y="1694"/>
                    <a:pt x="1702" y="1883"/>
                    <a:pt x="1702" y="2072"/>
                  </a:cubicBezTo>
                  <a:lnTo>
                    <a:pt x="1702" y="4309"/>
                  </a:lnTo>
                  <a:lnTo>
                    <a:pt x="127" y="5884"/>
                  </a:lnTo>
                  <a:cubicBezTo>
                    <a:pt x="1" y="6041"/>
                    <a:pt x="1" y="6325"/>
                    <a:pt x="127" y="6482"/>
                  </a:cubicBezTo>
                  <a:lnTo>
                    <a:pt x="1702" y="8058"/>
                  </a:lnTo>
                  <a:lnTo>
                    <a:pt x="1702" y="10294"/>
                  </a:lnTo>
                  <a:cubicBezTo>
                    <a:pt x="1702" y="10547"/>
                    <a:pt x="1922" y="10704"/>
                    <a:pt x="2111" y="10704"/>
                  </a:cubicBezTo>
                  <a:lnTo>
                    <a:pt x="4348" y="10704"/>
                  </a:lnTo>
                  <a:lnTo>
                    <a:pt x="5924" y="12279"/>
                  </a:lnTo>
                  <a:cubicBezTo>
                    <a:pt x="6018" y="12342"/>
                    <a:pt x="6113" y="12405"/>
                    <a:pt x="6207" y="12405"/>
                  </a:cubicBezTo>
                  <a:cubicBezTo>
                    <a:pt x="6333" y="12405"/>
                    <a:pt x="6396" y="12342"/>
                    <a:pt x="6491" y="12279"/>
                  </a:cubicBezTo>
                  <a:lnTo>
                    <a:pt x="8066" y="10704"/>
                  </a:lnTo>
                  <a:lnTo>
                    <a:pt x="10303" y="10704"/>
                  </a:lnTo>
                  <a:cubicBezTo>
                    <a:pt x="10523" y="10704"/>
                    <a:pt x="10744" y="10515"/>
                    <a:pt x="10744" y="10294"/>
                  </a:cubicBezTo>
                  <a:lnTo>
                    <a:pt x="10744" y="8058"/>
                  </a:lnTo>
                  <a:lnTo>
                    <a:pt x="12319" y="6482"/>
                  </a:lnTo>
                  <a:cubicBezTo>
                    <a:pt x="12382" y="6419"/>
                    <a:pt x="12414" y="6293"/>
                    <a:pt x="12414" y="6199"/>
                  </a:cubicBezTo>
                  <a:cubicBezTo>
                    <a:pt x="12414" y="6104"/>
                    <a:pt x="12382" y="6010"/>
                    <a:pt x="12319" y="5947"/>
                  </a:cubicBezTo>
                  <a:lnTo>
                    <a:pt x="10744" y="4372"/>
                  </a:lnTo>
                  <a:lnTo>
                    <a:pt x="10744" y="2103"/>
                  </a:lnTo>
                  <a:cubicBezTo>
                    <a:pt x="10744" y="1851"/>
                    <a:pt x="10523" y="1694"/>
                    <a:pt x="10334" y="1694"/>
                  </a:cubicBezTo>
                  <a:lnTo>
                    <a:pt x="8097" y="1694"/>
                  </a:lnTo>
                  <a:lnTo>
                    <a:pt x="6522" y="118"/>
                  </a:lnTo>
                  <a:cubicBezTo>
                    <a:pt x="6443" y="40"/>
                    <a:pt x="6333" y="0"/>
                    <a:pt x="6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oogle Shape;4933;p47"/>
          <p:cNvGrpSpPr/>
          <p:nvPr/>
        </p:nvGrpSpPr>
        <p:grpSpPr>
          <a:xfrm>
            <a:off x="1073462" y="3004991"/>
            <a:ext cx="384939" cy="344986"/>
            <a:chOff x="-61351725" y="3372400"/>
            <a:chExt cx="310350" cy="310150"/>
          </a:xfrm>
          <a:solidFill>
            <a:srgbClr val="D96974"/>
          </a:solidFill>
        </p:grpSpPr>
        <p:sp>
          <p:nvSpPr>
            <p:cNvPr id="38" name="Google Shape;4934;p47"/>
            <p:cNvSpPr/>
            <p:nvPr/>
          </p:nvSpPr>
          <p:spPr>
            <a:xfrm>
              <a:off x="-61165050" y="35588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935;p47"/>
            <p:cNvSpPr/>
            <p:nvPr/>
          </p:nvSpPr>
          <p:spPr>
            <a:xfrm>
              <a:off x="-61247750" y="34761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936;p47"/>
            <p:cNvSpPr/>
            <p:nvPr/>
          </p:nvSpPr>
          <p:spPr>
            <a:xfrm>
              <a:off x="-61351725" y="3372400"/>
              <a:ext cx="310350" cy="310150"/>
            </a:xfrm>
            <a:custGeom>
              <a:avLst/>
              <a:gdLst/>
              <a:ahLst/>
              <a:cxnLst/>
              <a:rect l="l" t="t" r="r" b="b"/>
              <a:pathLst>
                <a:path w="12414" h="12406" extrusionOk="0">
                  <a:moveTo>
                    <a:pt x="4506" y="3332"/>
                  </a:moveTo>
                  <a:cubicBezTo>
                    <a:pt x="5167" y="3332"/>
                    <a:pt x="5735" y="3867"/>
                    <a:pt x="5735" y="4561"/>
                  </a:cubicBezTo>
                  <a:cubicBezTo>
                    <a:pt x="5735" y="5222"/>
                    <a:pt x="5199" y="5821"/>
                    <a:pt x="4506" y="5821"/>
                  </a:cubicBezTo>
                  <a:cubicBezTo>
                    <a:pt x="3844" y="5821"/>
                    <a:pt x="3277" y="5254"/>
                    <a:pt x="3277" y="4561"/>
                  </a:cubicBezTo>
                  <a:cubicBezTo>
                    <a:pt x="3277" y="3899"/>
                    <a:pt x="3844" y="3332"/>
                    <a:pt x="4506" y="3332"/>
                  </a:cubicBezTo>
                  <a:close/>
                  <a:moveTo>
                    <a:pt x="7830" y="4159"/>
                  </a:moveTo>
                  <a:cubicBezTo>
                    <a:pt x="7940" y="4159"/>
                    <a:pt x="8050" y="4198"/>
                    <a:pt x="8129" y="4277"/>
                  </a:cubicBezTo>
                  <a:cubicBezTo>
                    <a:pt x="8286" y="4435"/>
                    <a:pt x="8286" y="4718"/>
                    <a:pt x="8129" y="4876"/>
                  </a:cubicBezTo>
                  <a:lnTo>
                    <a:pt x="4821" y="8184"/>
                  </a:lnTo>
                  <a:cubicBezTo>
                    <a:pt x="4742" y="8262"/>
                    <a:pt x="4632" y="8302"/>
                    <a:pt x="4522" y="8302"/>
                  </a:cubicBezTo>
                  <a:cubicBezTo>
                    <a:pt x="4411" y="8302"/>
                    <a:pt x="4301" y="8262"/>
                    <a:pt x="4222" y="8184"/>
                  </a:cubicBezTo>
                  <a:cubicBezTo>
                    <a:pt x="4065" y="8026"/>
                    <a:pt x="4065" y="7743"/>
                    <a:pt x="4222" y="7585"/>
                  </a:cubicBezTo>
                  <a:lnTo>
                    <a:pt x="7530" y="4277"/>
                  </a:lnTo>
                  <a:cubicBezTo>
                    <a:pt x="7609" y="4198"/>
                    <a:pt x="7719" y="4159"/>
                    <a:pt x="7830" y="4159"/>
                  </a:cubicBezTo>
                  <a:close/>
                  <a:moveTo>
                    <a:pt x="7845" y="6640"/>
                  </a:moveTo>
                  <a:cubicBezTo>
                    <a:pt x="8539" y="6640"/>
                    <a:pt x="9074" y="7175"/>
                    <a:pt x="9074" y="7900"/>
                  </a:cubicBezTo>
                  <a:cubicBezTo>
                    <a:pt x="9074" y="8562"/>
                    <a:pt x="8539" y="9129"/>
                    <a:pt x="7845" y="9129"/>
                  </a:cubicBezTo>
                  <a:cubicBezTo>
                    <a:pt x="7184" y="9129"/>
                    <a:pt x="6648" y="8562"/>
                    <a:pt x="6648" y="7900"/>
                  </a:cubicBezTo>
                  <a:cubicBezTo>
                    <a:pt x="6648" y="7239"/>
                    <a:pt x="7184" y="6640"/>
                    <a:pt x="7845" y="6640"/>
                  </a:cubicBezTo>
                  <a:close/>
                  <a:moveTo>
                    <a:pt x="6223" y="0"/>
                  </a:moveTo>
                  <a:cubicBezTo>
                    <a:pt x="6113" y="0"/>
                    <a:pt x="6002" y="40"/>
                    <a:pt x="5924" y="118"/>
                  </a:cubicBezTo>
                  <a:lnTo>
                    <a:pt x="4348" y="1694"/>
                  </a:lnTo>
                  <a:lnTo>
                    <a:pt x="2111" y="1694"/>
                  </a:lnTo>
                  <a:cubicBezTo>
                    <a:pt x="1859" y="1694"/>
                    <a:pt x="1702" y="1883"/>
                    <a:pt x="1702" y="2072"/>
                  </a:cubicBezTo>
                  <a:lnTo>
                    <a:pt x="1702" y="4309"/>
                  </a:lnTo>
                  <a:lnTo>
                    <a:pt x="127" y="5884"/>
                  </a:lnTo>
                  <a:cubicBezTo>
                    <a:pt x="1" y="6041"/>
                    <a:pt x="1" y="6325"/>
                    <a:pt x="127" y="6482"/>
                  </a:cubicBezTo>
                  <a:lnTo>
                    <a:pt x="1702" y="8058"/>
                  </a:lnTo>
                  <a:lnTo>
                    <a:pt x="1702" y="10294"/>
                  </a:lnTo>
                  <a:cubicBezTo>
                    <a:pt x="1702" y="10547"/>
                    <a:pt x="1922" y="10704"/>
                    <a:pt x="2111" y="10704"/>
                  </a:cubicBezTo>
                  <a:lnTo>
                    <a:pt x="4348" y="10704"/>
                  </a:lnTo>
                  <a:lnTo>
                    <a:pt x="5924" y="12279"/>
                  </a:lnTo>
                  <a:cubicBezTo>
                    <a:pt x="6018" y="12342"/>
                    <a:pt x="6113" y="12405"/>
                    <a:pt x="6207" y="12405"/>
                  </a:cubicBezTo>
                  <a:cubicBezTo>
                    <a:pt x="6333" y="12405"/>
                    <a:pt x="6396" y="12342"/>
                    <a:pt x="6491" y="12279"/>
                  </a:cubicBezTo>
                  <a:lnTo>
                    <a:pt x="8066" y="10704"/>
                  </a:lnTo>
                  <a:lnTo>
                    <a:pt x="10303" y="10704"/>
                  </a:lnTo>
                  <a:cubicBezTo>
                    <a:pt x="10523" y="10704"/>
                    <a:pt x="10744" y="10515"/>
                    <a:pt x="10744" y="10294"/>
                  </a:cubicBezTo>
                  <a:lnTo>
                    <a:pt x="10744" y="8058"/>
                  </a:lnTo>
                  <a:lnTo>
                    <a:pt x="12319" y="6482"/>
                  </a:lnTo>
                  <a:cubicBezTo>
                    <a:pt x="12382" y="6419"/>
                    <a:pt x="12414" y="6293"/>
                    <a:pt x="12414" y="6199"/>
                  </a:cubicBezTo>
                  <a:cubicBezTo>
                    <a:pt x="12414" y="6104"/>
                    <a:pt x="12382" y="6010"/>
                    <a:pt x="12319" y="5947"/>
                  </a:cubicBezTo>
                  <a:lnTo>
                    <a:pt x="10744" y="4372"/>
                  </a:lnTo>
                  <a:lnTo>
                    <a:pt x="10744" y="2103"/>
                  </a:lnTo>
                  <a:cubicBezTo>
                    <a:pt x="10744" y="1851"/>
                    <a:pt x="10523" y="1694"/>
                    <a:pt x="10334" y="1694"/>
                  </a:cubicBezTo>
                  <a:lnTo>
                    <a:pt x="8097" y="1694"/>
                  </a:lnTo>
                  <a:lnTo>
                    <a:pt x="6522" y="118"/>
                  </a:lnTo>
                  <a:cubicBezTo>
                    <a:pt x="6443" y="40"/>
                    <a:pt x="6333" y="0"/>
                    <a:pt x="6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4933;p47"/>
          <p:cNvGrpSpPr/>
          <p:nvPr/>
        </p:nvGrpSpPr>
        <p:grpSpPr>
          <a:xfrm>
            <a:off x="1458401" y="2987454"/>
            <a:ext cx="384939" cy="344986"/>
            <a:chOff x="-61351725" y="3372400"/>
            <a:chExt cx="310350" cy="310150"/>
          </a:xfrm>
          <a:solidFill>
            <a:srgbClr val="D96974"/>
          </a:solidFill>
        </p:grpSpPr>
        <p:sp>
          <p:nvSpPr>
            <p:cNvPr id="42" name="Google Shape;4934;p47"/>
            <p:cNvSpPr/>
            <p:nvPr/>
          </p:nvSpPr>
          <p:spPr>
            <a:xfrm>
              <a:off x="-61165050" y="35588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935;p47"/>
            <p:cNvSpPr/>
            <p:nvPr/>
          </p:nvSpPr>
          <p:spPr>
            <a:xfrm>
              <a:off x="-61247750" y="34761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936;p47"/>
            <p:cNvSpPr/>
            <p:nvPr/>
          </p:nvSpPr>
          <p:spPr>
            <a:xfrm>
              <a:off x="-61351725" y="3372400"/>
              <a:ext cx="310350" cy="310150"/>
            </a:xfrm>
            <a:custGeom>
              <a:avLst/>
              <a:gdLst/>
              <a:ahLst/>
              <a:cxnLst/>
              <a:rect l="l" t="t" r="r" b="b"/>
              <a:pathLst>
                <a:path w="12414" h="12406" extrusionOk="0">
                  <a:moveTo>
                    <a:pt x="4506" y="3332"/>
                  </a:moveTo>
                  <a:cubicBezTo>
                    <a:pt x="5167" y="3332"/>
                    <a:pt x="5735" y="3867"/>
                    <a:pt x="5735" y="4561"/>
                  </a:cubicBezTo>
                  <a:cubicBezTo>
                    <a:pt x="5735" y="5222"/>
                    <a:pt x="5199" y="5821"/>
                    <a:pt x="4506" y="5821"/>
                  </a:cubicBezTo>
                  <a:cubicBezTo>
                    <a:pt x="3844" y="5821"/>
                    <a:pt x="3277" y="5254"/>
                    <a:pt x="3277" y="4561"/>
                  </a:cubicBezTo>
                  <a:cubicBezTo>
                    <a:pt x="3277" y="3899"/>
                    <a:pt x="3844" y="3332"/>
                    <a:pt x="4506" y="3332"/>
                  </a:cubicBezTo>
                  <a:close/>
                  <a:moveTo>
                    <a:pt x="7830" y="4159"/>
                  </a:moveTo>
                  <a:cubicBezTo>
                    <a:pt x="7940" y="4159"/>
                    <a:pt x="8050" y="4198"/>
                    <a:pt x="8129" y="4277"/>
                  </a:cubicBezTo>
                  <a:cubicBezTo>
                    <a:pt x="8286" y="4435"/>
                    <a:pt x="8286" y="4718"/>
                    <a:pt x="8129" y="4876"/>
                  </a:cubicBezTo>
                  <a:lnTo>
                    <a:pt x="4821" y="8184"/>
                  </a:lnTo>
                  <a:cubicBezTo>
                    <a:pt x="4742" y="8262"/>
                    <a:pt x="4632" y="8302"/>
                    <a:pt x="4522" y="8302"/>
                  </a:cubicBezTo>
                  <a:cubicBezTo>
                    <a:pt x="4411" y="8302"/>
                    <a:pt x="4301" y="8262"/>
                    <a:pt x="4222" y="8184"/>
                  </a:cubicBezTo>
                  <a:cubicBezTo>
                    <a:pt x="4065" y="8026"/>
                    <a:pt x="4065" y="7743"/>
                    <a:pt x="4222" y="7585"/>
                  </a:cubicBezTo>
                  <a:lnTo>
                    <a:pt x="7530" y="4277"/>
                  </a:lnTo>
                  <a:cubicBezTo>
                    <a:pt x="7609" y="4198"/>
                    <a:pt x="7719" y="4159"/>
                    <a:pt x="7830" y="4159"/>
                  </a:cubicBezTo>
                  <a:close/>
                  <a:moveTo>
                    <a:pt x="7845" y="6640"/>
                  </a:moveTo>
                  <a:cubicBezTo>
                    <a:pt x="8539" y="6640"/>
                    <a:pt x="9074" y="7175"/>
                    <a:pt x="9074" y="7900"/>
                  </a:cubicBezTo>
                  <a:cubicBezTo>
                    <a:pt x="9074" y="8562"/>
                    <a:pt x="8539" y="9129"/>
                    <a:pt x="7845" y="9129"/>
                  </a:cubicBezTo>
                  <a:cubicBezTo>
                    <a:pt x="7184" y="9129"/>
                    <a:pt x="6648" y="8562"/>
                    <a:pt x="6648" y="7900"/>
                  </a:cubicBezTo>
                  <a:cubicBezTo>
                    <a:pt x="6648" y="7239"/>
                    <a:pt x="7184" y="6640"/>
                    <a:pt x="7845" y="6640"/>
                  </a:cubicBezTo>
                  <a:close/>
                  <a:moveTo>
                    <a:pt x="6223" y="0"/>
                  </a:moveTo>
                  <a:cubicBezTo>
                    <a:pt x="6113" y="0"/>
                    <a:pt x="6002" y="40"/>
                    <a:pt x="5924" y="118"/>
                  </a:cubicBezTo>
                  <a:lnTo>
                    <a:pt x="4348" y="1694"/>
                  </a:lnTo>
                  <a:lnTo>
                    <a:pt x="2111" y="1694"/>
                  </a:lnTo>
                  <a:cubicBezTo>
                    <a:pt x="1859" y="1694"/>
                    <a:pt x="1702" y="1883"/>
                    <a:pt x="1702" y="2072"/>
                  </a:cubicBezTo>
                  <a:lnTo>
                    <a:pt x="1702" y="4309"/>
                  </a:lnTo>
                  <a:lnTo>
                    <a:pt x="127" y="5884"/>
                  </a:lnTo>
                  <a:cubicBezTo>
                    <a:pt x="1" y="6041"/>
                    <a:pt x="1" y="6325"/>
                    <a:pt x="127" y="6482"/>
                  </a:cubicBezTo>
                  <a:lnTo>
                    <a:pt x="1702" y="8058"/>
                  </a:lnTo>
                  <a:lnTo>
                    <a:pt x="1702" y="10294"/>
                  </a:lnTo>
                  <a:cubicBezTo>
                    <a:pt x="1702" y="10547"/>
                    <a:pt x="1922" y="10704"/>
                    <a:pt x="2111" y="10704"/>
                  </a:cubicBezTo>
                  <a:lnTo>
                    <a:pt x="4348" y="10704"/>
                  </a:lnTo>
                  <a:lnTo>
                    <a:pt x="5924" y="12279"/>
                  </a:lnTo>
                  <a:cubicBezTo>
                    <a:pt x="6018" y="12342"/>
                    <a:pt x="6113" y="12405"/>
                    <a:pt x="6207" y="12405"/>
                  </a:cubicBezTo>
                  <a:cubicBezTo>
                    <a:pt x="6333" y="12405"/>
                    <a:pt x="6396" y="12342"/>
                    <a:pt x="6491" y="12279"/>
                  </a:cubicBezTo>
                  <a:lnTo>
                    <a:pt x="8066" y="10704"/>
                  </a:lnTo>
                  <a:lnTo>
                    <a:pt x="10303" y="10704"/>
                  </a:lnTo>
                  <a:cubicBezTo>
                    <a:pt x="10523" y="10704"/>
                    <a:pt x="10744" y="10515"/>
                    <a:pt x="10744" y="10294"/>
                  </a:cubicBezTo>
                  <a:lnTo>
                    <a:pt x="10744" y="8058"/>
                  </a:lnTo>
                  <a:lnTo>
                    <a:pt x="12319" y="6482"/>
                  </a:lnTo>
                  <a:cubicBezTo>
                    <a:pt x="12382" y="6419"/>
                    <a:pt x="12414" y="6293"/>
                    <a:pt x="12414" y="6199"/>
                  </a:cubicBezTo>
                  <a:cubicBezTo>
                    <a:pt x="12414" y="6104"/>
                    <a:pt x="12382" y="6010"/>
                    <a:pt x="12319" y="5947"/>
                  </a:cubicBezTo>
                  <a:lnTo>
                    <a:pt x="10744" y="4372"/>
                  </a:lnTo>
                  <a:lnTo>
                    <a:pt x="10744" y="2103"/>
                  </a:lnTo>
                  <a:cubicBezTo>
                    <a:pt x="10744" y="1851"/>
                    <a:pt x="10523" y="1694"/>
                    <a:pt x="10334" y="1694"/>
                  </a:cubicBezTo>
                  <a:lnTo>
                    <a:pt x="8097" y="1694"/>
                  </a:lnTo>
                  <a:lnTo>
                    <a:pt x="6522" y="118"/>
                  </a:lnTo>
                  <a:cubicBezTo>
                    <a:pt x="6443" y="40"/>
                    <a:pt x="6333" y="0"/>
                    <a:pt x="6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4933;p47"/>
          <p:cNvGrpSpPr/>
          <p:nvPr/>
        </p:nvGrpSpPr>
        <p:grpSpPr>
          <a:xfrm>
            <a:off x="1033392" y="4055587"/>
            <a:ext cx="384939" cy="344986"/>
            <a:chOff x="-61351725" y="3372400"/>
            <a:chExt cx="310350" cy="310150"/>
          </a:xfrm>
          <a:solidFill>
            <a:srgbClr val="D96974"/>
          </a:solidFill>
        </p:grpSpPr>
        <p:sp>
          <p:nvSpPr>
            <p:cNvPr id="46" name="Google Shape;4934;p47"/>
            <p:cNvSpPr/>
            <p:nvPr/>
          </p:nvSpPr>
          <p:spPr>
            <a:xfrm>
              <a:off x="-61165050" y="35588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935;p47"/>
            <p:cNvSpPr/>
            <p:nvPr/>
          </p:nvSpPr>
          <p:spPr>
            <a:xfrm>
              <a:off x="-61247750" y="34761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936;p47"/>
            <p:cNvSpPr/>
            <p:nvPr/>
          </p:nvSpPr>
          <p:spPr>
            <a:xfrm>
              <a:off x="-61351725" y="3372400"/>
              <a:ext cx="310350" cy="310150"/>
            </a:xfrm>
            <a:custGeom>
              <a:avLst/>
              <a:gdLst/>
              <a:ahLst/>
              <a:cxnLst/>
              <a:rect l="l" t="t" r="r" b="b"/>
              <a:pathLst>
                <a:path w="12414" h="12406" extrusionOk="0">
                  <a:moveTo>
                    <a:pt x="4506" y="3332"/>
                  </a:moveTo>
                  <a:cubicBezTo>
                    <a:pt x="5167" y="3332"/>
                    <a:pt x="5735" y="3867"/>
                    <a:pt x="5735" y="4561"/>
                  </a:cubicBezTo>
                  <a:cubicBezTo>
                    <a:pt x="5735" y="5222"/>
                    <a:pt x="5199" y="5821"/>
                    <a:pt x="4506" y="5821"/>
                  </a:cubicBezTo>
                  <a:cubicBezTo>
                    <a:pt x="3844" y="5821"/>
                    <a:pt x="3277" y="5254"/>
                    <a:pt x="3277" y="4561"/>
                  </a:cubicBezTo>
                  <a:cubicBezTo>
                    <a:pt x="3277" y="3899"/>
                    <a:pt x="3844" y="3332"/>
                    <a:pt x="4506" y="3332"/>
                  </a:cubicBezTo>
                  <a:close/>
                  <a:moveTo>
                    <a:pt x="7830" y="4159"/>
                  </a:moveTo>
                  <a:cubicBezTo>
                    <a:pt x="7940" y="4159"/>
                    <a:pt x="8050" y="4198"/>
                    <a:pt x="8129" y="4277"/>
                  </a:cubicBezTo>
                  <a:cubicBezTo>
                    <a:pt x="8286" y="4435"/>
                    <a:pt x="8286" y="4718"/>
                    <a:pt x="8129" y="4876"/>
                  </a:cubicBezTo>
                  <a:lnTo>
                    <a:pt x="4821" y="8184"/>
                  </a:lnTo>
                  <a:cubicBezTo>
                    <a:pt x="4742" y="8262"/>
                    <a:pt x="4632" y="8302"/>
                    <a:pt x="4522" y="8302"/>
                  </a:cubicBezTo>
                  <a:cubicBezTo>
                    <a:pt x="4411" y="8302"/>
                    <a:pt x="4301" y="8262"/>
                    <a:pt x="4222" y="8184"/>
                  </a:cubicBezTo>
                  <a:cubicBezTo>
                    <a:pt x="4065" y="8026"/>
                    <a:pt x="4065" y="7743"/>
                    <a:pt x="4222" y="7585"/>
                  </a:cubicBezTo>
                  <a:lnTo>
                    <a:pt x="7530" y="4277"/>
                  </a:lnTo>
                  <a:cubicBezTo>
                    <a:pt x="7609" y="4198"/>
                    <a:pt x="7719" y="4159"/>
                    <a:pt x="7830" y="4159"/>
                  </a:cubicBezTo>
                  <a:close/>
                  <a:moveTo>
                    <a:pt x="7845" y="6640"/>
                  </a:moveTo>
                  <a:cubicBezTo>
                    <a:pt x="8539" y="6640"/>
                    <a:pt x="9074" y="7175"/>
                    <a:pt x="9074" y="7900"/>
                  </a:cubicBezTo>
                  <a:cubicBezTo>
                    <a:pt x="9074" y="8562"/>
                    <a:pt x="8539" y="9129"/>
                    <a:pt x="7845" y="9129"/>
                  </a:cubicBezTo>
                  <a:cubicBezTo>
                    <a:pt x="7184" y="9129"/>
                    <a:pt x="6648" y="8562"/>
                    <a:pt x="6648" y="7900"/>
                  </a:cubicBezTo>
                  <a:cubicBezTo>
                    <a:pt x="6648" y="7239"/>
                    <a:pt x="7184" y="6640"/>
                    <a:pt x="7845" y="6640"/>
                  </a:cubicBezTo>
                  <a:close/>
                  <a:moveTo>
                    <a:pt x="6223" y="0"/>
                  </a:moveTo>
                  <a:cubicBezTo>
                    <a:pt x="6113" y="0"/>
                    <a:pt x="6002" y="40"/>
                    <a:pt x="5924" y="118"/>
                  </a:cubicBezTo>
                  <a:lnTo>
                    <a:pt x="4348" y="1694"/>
                  </a:lnTo>
                  <a:lnTo>
                    <a:pt x="2111" y="1694"/>
                  </a:lnTo>
                  <a:cubicBezTo>
                    <a:pt x="1859" y="1694"/>
                    <a:pt x="1702" y="1883"/>
                    <a:pt x="1702" y="2072"/>
                  </a:cubicBezTo>
                  <a:lnTo>
                    <a:pt x="1702" y="4309"/>
                  </a:lnTo>
                  <a:lnTo>
                    <a:pt x="127" y="5884"/>
                  </a:lnTo>
                  <a:cubicBezTo>
                    <a:pt x="1" y="6041"/>
                    <a:pt x="1" y="6325"/>
                    <a:pt x="127" y="6482"/>
                  </a:cubicBezTo>
                  <a:lnTo>
                    <a:pt x="1702" y="8058"/>
                  </a:lnTo>
                  <a:lnTo>
                    <a:pt x="1702" y="10294"/>
                  </a:lnTo>
                  <a:cubicBezTo>
                    <a:pt x="1702" y="10547"/>
                    <a:pt x="1922" y="10704"/>
                    <a:pt x="2111" y="10704"/>
                  </a:cubicBezTo>
                  <a:lnTo>
                    <a:pt x="4348" y="10704"/>
                  </a:lnTo>
                  <a:lnTo>
                    <a:pt x="5924" y="12279"/>
                  </a:lnTo>
                  <a:cubicBezTo>
                    <a:pt x="6018" y="12342"/>
                    <a:pt x="6113" y="12405"/>
                    <a:pt x="6207" y="12405"/>
                  </a:cubicBezTo>
                  <a:cubicBezTo>
                    <a:pt x="6333" y="12405"/>
                    <a:pt x="6396" y="12342"/>
                    <a:pt x="6491" y="12279"/>
                  </a:cubicBezTo>
                  <a:lnTo>
                    <a:pt x="8066" y="10704"/>
                  </a:lnTo>
                  <a:lnTo>
                    <a:pt x="10303" y="10704"/>
                  </a:lnTo>
                  <a:cubicBezTo>
                    <a:pt x="10523" y="10704"/>
                    <a:pt x="10744" y="10515"/>
                    <a:pt x="10744" y="10294"/>
                  </a:cubicBezTo>
                  <a:lnTo>
                    <a:pt x="10744" y="8058"/>
                  </a:lnTo>
                  <a:lnTo>
                    <a:pt x="12319" y="6482"/>
                  </a:lnTo>
                  <a:cubicBezTo>
                    <a:pt x="12382" y="6419"/>
                    <a:pt x="12414" y="6293"/>
                    <a:pt x="12414" y="6199"/>
                  </a:cubicBezTo>
                  <a:cubicBezTo>
                    <a:pt x="12414" y="6104"/>
                    <a:pt x="12382" y="6010"/>
                    <a:pt x="12319" y="5947"/>
                  </a:cubicBezTo>
                  <a:lnTo>
                    <a:pt x="10744" y="4372"/>
                  </a:lnTo>
                  <a:lnTo>
                    <a:pt x="10744" y="2103"/>
                  </a:lnTo>
                  <a:cubicBezTo>
                    <a:pt x="10744" y="1851"/>
                    <a:pt x="10523" y="1694"/>
                    <a:pt x="10334" y="1694"/>
                  </a:cubicBezTo>
                  <a:lnTo>
                    <a:pt x="8097" y="1694"/>
                  </a:lnTo>
                  <a:lnTo>
                    <a:pt x="6522" y="118"/>
                  </a:lnTo>
                  <a:cubicBezTo>
                    <a:pt x="6443" y="40"/>
                    <a:pt x="6333" y="0"/>
                    <a:pt x="6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4933;p47"/>
          <p:cNvGrpSpPr/>
          <p:nvPr/>
        </p:nvGrpSpPr>
        <p:grpSpPr>
          <a:xfrm>
            <a:off x="1418331" y="4038050"/>
            <a:ext cx="384939" cy="344986"/>
            <a:chOff x="-61351725" y="3372400"/>
            <a:chExt cx="310350" cy="310150"/>
          </a:xfrm>
          <a:solidFill>
            <a:srgbClr val="D96974"/>
          </a:solidFill>
        </p:grpSpPr>
        <p:sp>
          <p:nvSpPr>
            <p:cNvPr id="50" name="Google Shape;4934;p47"/>
            <p:cNvSpPr/>
            <p:nvPr/>
          </p:nvSpPr>
          <p:spPr>
            <a:xfrm>
              <a:off x="-61165050" y="35588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4935;p47"/>
            <p:cNvSpPr/>
            <p:nvPr/>
          </p:nvSpPr>
          <p:spPr>
            <a:xfrm>
              <a:off x="-61247750" y="34761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4936;p47"/>
            <p:cNvSpPr/>
            <p:nvPr/>
          </p:nvSpPr>
          <p:spPr>
            <a:xfrm>
              <a:off x="-61351725" y="3372400"/>
              <a:ext cx="310350" cy="310150"/>
            </a:xfrm>
            <a:custGeom>
              <a:avLst/>
              <a:gdLst/>
              <a:ahLst/>
              <a:cxnLst/>
              <a:rect l="l" t="t" r="r" b="b"/>
              <a:pathLst>
                <a:path w="12414" h="12406" extrusionOk="0">
                  <a:moveTo>
                    <a:pt x="4506" y="3332"/>
                  </a:moveTo>
                  <a:cubicBezTo>
                    <a:pt x="5167" y="3332"/>
                    <a:pt x="5735" y="3867"/>
                    <a:pt x="5735" y="4561"/>
                  </a:cubicBezTo>
                  <a:cubicBezTo>
                    <a:pt x="5735" y="5222"/>
                    <a:pt x="5199" y="5821"/>
                    <a:pt x="4506" y="5821"/>
                  </a:cubicBezTo>
                  <a:cubicBezTo>
                    <a:pt x="3844" y="5821"/>
                    <a:pt x="3277" y="5254"/>
                    <a:pt x="3277" y="4561"/>
                  </a:cubicBezTo>
                  <a:cubicBezTo>
                    <a:pt x="3277" y="3899"/>
                    <a:pt x="3844" y="3332"/>
                    <a:pt x="4506" y="3332"/>
                  </a:cubicBezTo>
                  <a:close/>
                  <a:moveTo>
                    <a:pt x="7830" y="4159"/>
                  </a:moveTo>
                  <a:cubicBezTo>
                    <a:pt x="7940" y="4159"/>
                    <a:pt x="8050" y="4198"/>
                    <a:pt x="8129" y="4277"/>
                  </a:cubicBezTo>
                  <a:cubicBezTo>
                    <a:pt x="8286" y="4435"/>
                    <a:pt x="8286" y="4718"/>
                    <a:pt x="8129" y="4876"/>
                  </a:cubicBezTo>
                  <a:lnTo>
                    <a:pt x="4821" y="8184"/>
                  </a:lnTo>
                  <a:cubicBezTo>
                    <a:pt x="4742" y="8262"/>
                    <a:pt x="4632" y="8302"/>
                    <a:pt x="4522" y="8302"/>
                  </a:cubicBezTo>
                  <a:cubicBezTo>
                    <a:pt x="4411" y="8302"/>
                    <a:pt x="4301" y="8262"/>
                    <a:pt x="4222" y="8184"/>
                  </a:cubicBezTo>
                  <a:cubicBezTo>
                    <a:pt x="4065" y="8026"/>
                    <a:pt x="4065" y="7743"/>
                    <a:pt x="4222" y="7585"/>
                  </a:cubicBezTo>
                  <a:lnTo>
                    <a:pt x="7530" y="4277"/>
                  </a:lnTo>
                  <a:cubicBezTo>
                    <a:pt x="7609" y="4198"/>
                    <a:pt x="7719" y="4159"/>
                    <a:pt x="7830" y="4159"/>
                  </a:cubicBezTo>
                  <a:close/>
                  <a:moveTo>
                    <a:pt x="7845" y="6640"/>
                  </a:moveTo>
                  <a:cubicBezTo>
                    <a:pt x="8539" y="6640"/>
                    <a:pt x="9074" y="7175"/>
                    <a:pt x="9074" y="7900"/>
                  </a:cubicBezTo>
                  <a:cubicBezTo>
                    <a:pt x="9074" y="8562"/>
                    <a:pt x="8539" y="9129"/>
                    <a:pt x="7845" y="9129"/>
                  </a:cubicBezTo>
                  <a:cubicBezTo>
                    <a:pt x="7184" y="9129"/>
                    <a:pt x="6648" y="8562"/>
                    <a:pt x="6648" y="7900"/>
                  </a:cubicBezTo>
                  <a:cubicBezTo>
                    <a:pt x="6648" y="7239"/>
                    <a:pt x="7184" y="6640"/>
                    <a:pt x="7845" y="6640"/>
                  </a:cubicBezTo>
                  <a:close/>
                  <a:moveTo>
                    <a:pt x="6223" y="0"/>
                  </a:moveTo>
                  <a:cubicBezTo>
                    <a:pt x="6113" y="0"/>
                    <a:pt x="6002" y="40"/>
                    <a:pt x="5924" y="118"/>
                  </a:cubicBezTo>
                  <a:lnTo>
                    <a:pt x="4348" y="1694"/>
                  </a:lnTo>
                  <a:lnTo>
                    <a:pt x="2111" y="1694"/>
                  </a:lnTo>
                  <a:cubicBezTo>
                    <a:pt x="1859" y="1694"/>
                    <a:pt x="1702" y="1883"/>
                    <a:pt x="1702" y="2072"/>
                  </a:cubicBezTo>
                  <a:lnTo>
                    <a:pt x="1702" y="4309"/>
                  </a:lnTo>
                  <a:lnTo>
                    <a:pt x="127" y="5884"/>
                  </a:lnTo>
                  <a:cubicBezTo>
                    <a:pt x="1" y="6041"/>
                    <a:pt x="1" y="6325"/>
                    <a:pt x="127" y="6482"/>
                  </a:cubicBezTo>
                  <a:lnTo>
                    <a:pt x="1702" y="8058"/>
                  </a:lnTo>
                  <a:lnTo>
                    <a:pt x="1702" y="10294"/>
                  </a:lnTo>
                  <a:cubicBezTo>
                    <a:pt x="1702" y="10547"/>
                    <a:pt x="1922" y="10704"/>
                    <a:pt x="2111" y="10704"/>
                  </a:cubicBezTo>
                  <a:lnTo>
                    <a:pt x="4348" y="10704"/>
                  </a:lnTo>
                  <a:lnTo>
                    <a:pt x="5924" y="12279"/>
                  </a:lnTo>
                  <a:cubicBezTo>
                    <a:pt x="6018" y="12342"/>
                    <a:pt x="6113" y="12405"/>
                    <a:pt x="6207" y="12405"/>
                  </a:cubicBezTo>
                  <a:cubicBezTo>
                    <a:pt x="6333" y="12405"/>
                    <a:pt x="6396" y="12342"/>
                    <a:pt x="6491" y="12279"/>
                  </a:cubicBezTo>
                  <a:lnTo>
                    <a:pt x="8066" y="10704"/>
                  </a:lnTo>
                  <a:lnTo>
                    <a:pt x="10303" y="10704"/>
                  </a:lnTo>
                  <a:cubicBezTo>
                    <a:pt x="10523" y="10704"/>
                    <a:pt x="10744" y="10515"/>
                    <a:pt x="10744" y="10294"/>
                  </a:cubicBezTo>
                  <a:lnTo>
                    <a:pt x="10744" y="8058"/>
                  </a:lnTo>
                  <a:lnTo>
                    <a:pt x="12319" y="6482"/>
                  </a:lnTo>
                  <a:cubicBezTo>
                    <a:pt x="12382" y="6419"/>
                    <a:pt x="12414" y="6293"/>
                    <a:pt x="12414" y="6199"/>
                  </a:cubicBezTo>
                  <a:cubicBezTo>
                    <a:pt x="12414" y="6104"/>
                    <a:pt x="12382" y="6010"/>
                    <a:pt x="12319" y="5947"/>
                  </a:cubicBezTo>
                  <a:lnTo>
                    <a:pt x="10744" y="4372"/>
                  </a:lnTo>
                  <a:lnTo>
                    <a:pt x="10744" y="2103"/>
                  </a:lnTo>
                  <a:cubicBezTo>
                    <a:pt x="10744" y="1851"/>
                    <a:pt x="10523" y="1694"/>
                    <a:pt x="10334" y="1694"/>
                  </a:cubicBezTo>
                  <a:lnTo>
                    <a:pt x="8097" y="1694"/>
                  </a:lnTo>
                  <a:lnTo>
                    <a:pt x="6522" y="118"/>
                  </a:lnTo>
                  <a:cubicBezTo>
                    <a:pt x="6443" y="40"/>
                    <a:pt x="6333" y="0"/>
                    <a:pt x="6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4933;p47"/>
          <p:cNvGrpSpPr/>
          <p:nvPr/>
        </p:nvGrpSpPr>
        <p:grpSpPr>
          <a:xfrm>
            <a:off x="1803270" y="4035431"/>
            <a:ext cx="384939" cy="344986"/>
            <a:chOff x="-61351725" y="3372400"/>
            <a:chExt cx="310350" cy="310150"/>
          </a:xfrm>
          <a:solidFill>
            <a:srgbClr val="D96974"/>
          </a:solidFill>
        </p:grpSpPr>
        <p:sp>
          <p:nvSpPr>
            <p:cNvPr id="54" name="Google Shape;4934;p47"/>
            <p:cNvSpPr/>
            <p:nvPr/>
          </p:nvSpPr>
          <p:spPr>
            <a:xfrm>
              <a:off x="-61165050" y="35588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4935;p47"/>
            <p:cNvSpPr/>
            <p:nvPr/>
          </p:nvSpPr>
          <p:spPr>
            <a:xfrm>
              <a:off x="-61247750" y="34761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4936;p47"/>
            <p:cNvSpPr/>
            <p:nvPr/>
          </p:nvSpPr>
          <p:spPr>
            <a:xfrm>
              <a:off x="-61351725" y="3372400"/>
              <a:ext cx="310350" cy="310150"/>
            </a:xfrm>
            <a:custGeom>
              <a:avLst/>
              <a:gdLst/>
              <a:ahLst/>
              <a:cxnLst/>
              <a:rect l="l" t="t" r="r" b="b"/>
              <a:pathLst>
                <a:path w="12414" h="12406" extrusionOk="0">
                  <a:moveTo>
                    <a:pt x="4506" y="3332"/>
                  </a:moveTo>
                  <a:cubicBezTo>
                    <a:pt x="5167" y="3332"/>
                    <a:pt x="5735" y="3867"/>
                    <a:pt x="5735" y="4561"/>
                  </a:cubicBezTo>
                  <a:cubicBezTo>
                    <a:pt x="5735" y="5222"/>
                    <a:pt x="5199" y="5821"/>
                    <a:pt x="4506" y="5821"/>
                  </a:cubicBezTo>
                  <a:cubicBezTo>
                    <a:pt x="3844" y="5821"/>
                    <a:pt x="3277" y="5254"/>
                    <a:pt x="3277" y="4561"/>
                  </a:cubicBezTo>
                  <a:cubicBezTo>
                    <a:pt x="3277" y="3899"/>
                    <a:pt x="3844" y="3332"/>
                    <a:pt x="4506" y="3332"/>
                  </a:cubicBezTo>
                  <a:close/>
                  <a:moveTo>
                    <a:pt x="7830" y="4159"/>
                  </a:moveTo>
                  <a:cubicBezTo>
                    <a:pt x="7940" y="4159"/>
                    <a:pt x="8050" y="4198"/>
                    <a:pt x="8129" y="4277"/>
                  </a:cubicBezTo>
                  <a:cubicBezTo>
                    <a:pt x="8286" y="4435"/>
                    <a:pt x="8286" y="4718"/>
                    <a:pt x="8129" y="4876"/>
                  </a:cubicBezTo>
                  <a:lnTo>
                    <a:pt x="4821" y="8184"/>
                  </a:lnTo>
                  <a:cubicBezTo>
                    <a:pt x="4742" y="8262"/>
                    <a:pt x="4632" y="8302"/>
                    <a:pt x="4522" y="8302"/>
                  </a:cubicBezTo>
                  <a:cubicBezTo>
                    <a:pt x="4411" y="8302"/>
                    <a:pt x="4301" y="8262"/>
                    <a:pt x="4222" y="8184"/>
                  </a:cubicBezTo>
                  <a:cubicBezTo>
                    <a:pt x="4065" y="8026"/>
                    <a:pt x="4065" y="7743"/>
                    <a:pt x="4222" y="7585"/>
                  </a:cubicBezTo>
                  <a:lnTo>
                    <a:pt x="7530" y="4277"/>
                  </a:lnTo>
                  <a:cubicBezTo>
                    <a:pt x="7609" y="4198"/>
                    <a:pt x="7719" y="4159"/>
                    <a:pt x="7830" y="4159"/>
                  </a:cubicBezTo>
                  <a:close/>
                  <a:moveTo>
                    <a:pt x="7845" y="6640"/>
                  </a:moveTo>
                  <a:cubicBezTo>
                    <a:pt x="8539" y="6640"/>
                    <a:pt x="9074" y="7175"/>
                    <a:pt x="9074" y="7900"/>
                  </a:cubicBezTo>
                  <a:cubicBezTo>
                    <a:pt x="9074" y="8562"/>
                    <a:pt x="8539" y="9129"/>
                    <a:pt x="7845" y="9129"/>
                  </a:cubicBezTo>
                  <a:cubicBezTo>
                    <a:pt x="7184" y="9129"/>
                    <a:pt x="6648" y="8562"/>
                    <a:pt x="6648" y="7900"/>
                  </a:cubicBezTo>
                  <a:cubicBezTo>
                    <a:pt x="6648" y="7239"/>
                    <a:pt x="7184" y="6640"/>
                    <a:pt x="7845" y="6640"/>
                  </a:cubicBezTo>
                  <a:close/>
                  <a:moveTo>
                    <a:pt x="6223" y="0"/>
                  </a:moveTo>
                  <a:cubicBezTo>
                    <a:pt x="6113" y="0"/>
                    <a:pt x="6002" y="40"/>
                    <a:pt x="5924" y="118"/>
                  </a:cubicBezTo>
                  <a:lnTo>
                    <a:pt x="4348" y="1694"/>
                  </a:lnTo>
                  <a:lnTo>
                    <a:pt x="2111" y="1694"/>
                  </a:lnTo>
                  <a:cubicBezTo>
                    <a:pt x="1859" y="1694"/>
                    <a:pt x="1702" y="1883"/>
                    <a:pt x="1702" y="2072"/>
                  </a:cubicBezTo>
                  <a:lnTo>
                    <a:pt x="1702" y="4309"/>
                  </a:lnTo>
                  <a:lnTo>
                    <a:pt x="127" y="5884"/>
                  </a:lnTo>
                  <a:cubicBezTo>
                    <a:pt x="1" y="6041"/>
                    <a:pt x="1" y="6325"/>
                    <a:pt x="127" y="6482"/>
                  </a:cubicBezTo>
                  <a:lnTo>
                    <a:pt x="1702" y="8058"/>
                  </a:lnTo>
                  <a:lnTo>
                    <a:pt x="1702" y="10294"/>
                  </a:lnTo>
                  <a:cubicBezTo>
                    <a:pt x="1702" y="10547"/>
                    <a:pt x="1922" y="10704"/>
                    <a:pt x="2111" y="10704"/>
                  </a:cubicBezTo>
                  <a:lnTo>
                    <a:pt x="4348" y="10704"/>
                  </a:lnTo>
                  <a:lnTo>
                    <a:pt x="5924" y="12279"/>
                  </a:lnTo>
                  <a:cubicBezTo>
                    <a:pt x="6018" y="12342"/>
                    <a:pt x="6113" y="12405"/>
                    <a:pt x="6207" y="12405"/>
                  </a:cubicBezTo>
                  <a:cubicBezTo>
                    <a:pt x="6333" y="12405"/>
                    <a:pt x="6396" y="12342"/>
                    <a:pt x="6491" y="12279"/>
                  </a:cubicBezTo>
                  <a:lnTo>
                    <a:pt x="8066" y="10704"/>
                  </a:lnTo>
                  <a:lnTo>
                    <a:pt x="10303" y="10704"/>
                  </a:lnTo>
                  <a:cubicBezTo>
                    <a:pt x="10523" y="10704"/>
                    <a:pt x="10744" y="10515"/>
                    <a:pt x="10744" y="10294"/>
                  </a:cubicBezTo>
                  <a:lnTo>
                    <a:pt x="10744" y="8058"/>
                  </a:lnTo>
                  <a:lnTo>
                    <a:pt x="12319" y="6482"/>
                  </a:lnTo>
                  <a:cubicBezTo>
                    <a:pt x="12382" y="6419"/>
                    <a:pt x="12414" y="6293"/>
                    <a:pt x="12414" y="6199"/>
                  </a:cubicBezTo>
                  <a:cubicBezTo>
                    <a:pt x="12414" y="6104"/>
                    <a:pt x="12382" y="6010"/>
                    <a:pt x="12319" y="5947"/>
                  </a:cubicBezTo>
                  <a:lnTo>
                    <a:pt x="10744" y="4372"/>
                  </a:lnTo>
                  <a:lnTo>
                    <a:pt x="10744" y="2103"/>
                  </a:lnTo>
                  <a:cubicBezTo>
                    <a:pt x="10744" y="1851"/>
                    <a:pt x="10523" y="1694"/>
                    <a:pt x="10334" y="1694"/>
                  </a:cubicBezTo>
                  <a:lnTo>
                    <a:pt x="8097" y="1694"/>
                  </a:lnTo>
                  <a:lnTo>
                    <a:pt x="6522" y="118"/>
                  </a:lnTo>
                  <a:cubicBezTo>
                    <a:pt x="6443" y="40"/>
                    <a:pt x="6333" y="0"/>
                    <a:pt x="6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oogle Shape;4933;p47"/>
          <p:cNvGrpSpPr/>
          <p:nvPr/>
        </p:nvGrpSpPr>
        <p:grpSpPr>
          <a:xfrm>
            <a:off x="1056828" y="4532640"/>
            <a:ext cx="384939" cy="344986"/>
            <a:chOff x="-61351725" y="3372400"/>
            <a:chExt cx="310350" cy="310150"/>
          </a:xfrm>
          <a:solidFill>
            <a:srgbClr val="D96974"/>
          </a:solidFill>
        </p:grpSpPr>
        <p:sp>
          <p:nvSpPr>
            <p:cNvPr id="58" name="Google Shape;4934;p47"/>
            <p:cNvSpPr/>
            <p:nvPr/>
          </p:nvSpPr>
          <p:spPr>
            <a:xfrm>
              <a:off x="-61165050" y="35588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4935;p47"/>
            <p:cNvSpPr/>
            <p:nvPr/>
          </p:nvSpPr>
          <p:spPr>
            <a:xfrm>
              <a:off x="-61247750" y="34761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4936;p47"/>
            <p:cNvSpPr/>
            <p:nvPr/>
          </p:nvSpPr>
          <p:spPr>
            <a:xfrm>
              <a:off x="-61351725" y="3372400"/>
              <a:ext cx="310350" cy="310150"/>
            </a:xfrm>
            <a:custGeom>
              <a:avLst/>
              <a:gdLst/>
              <a:ahLst/>
              <a:cxnLst/>
              <a:rect l="l" t="t" r="r" b="b"/>
              <a:pathLst>
                <a:path w="12414" h="12406" extrusionOk="0">
                  <a:moveTo>
                    <a:pt x="4506" y="3332"/>
                  </a:moveTo>
                  <a:cubicBezTo>
                    <a:pt x="5167" y="3332"/>
                    <a:pt x="5735" y="3867"/>
                    <a:pt x="5735" y="4561"/>
                  </a:cubicBezTo>
                  <a:cubicBezTo>
                    <a:pt x="5735" y="5222"/>
                    <a:pt x="5199" y="5821"/>
                    <a:pt x="4506" y="5821"/>
                  </a:cubicBezTo>
                  <a:cubicBezTo>
                    <a:pt x="3844" y="5821"/>
                    <a:pt x="3277" y="5254"/>
                    <a:pt x="3277" y="4561"/>
                  </a:cubicBezTo>
                  <a:cubicBezTo>
                    <a:pt x="3277" y="3899"/>
                    <a:pt x="3844" y="3332"/>
                    <a:pt x="4506" y="3332"/>
                  </a:cubicBezTo>
                  <a:close/>
                  <a:moveTo>
                    <a:pt x="7830" y="4159"/>
                  </a:moveTo>
                  <a:cubicBezTo>
                    <a:pt x="7940" y="4159"/>
                    <a:pt x="8050" y="4198"/>
                    <a:pt x="8129" y="4277"/>
                  </a:cubicBezTo>
                  <a:cubicBezTo>
                    <a:pt x="8286" y="4435"/>
                    <a:pt x="8286" y="4718"/>
                    <a:pt x="8129" y="4876"/>
                  </a:cubicBezTo>
                  <a:lnTo>
                    <a:pt x="4821" y="8184"/>
                  </a:lnTo>
                  <a:cubicBezTo>
                    <a:pt x="4742" y="8262"/>
                    <a:pt x="4632" y="8302"/>
                    <a:pt x="4522" y="8302"/>
                  </a:cubicBezTo>
                  <a:cubicBezTo>
                    <a:pt x="4411" y="8302"/>
                    <a:pt x="4301" y="8262"/>
                    <a:pt x="4222" y="8184"/>
                  </a:cubicBezTo>
                  <a:cubicBezTo>
                    <a:pt x="4065" y="8026"/>
                    <a:pt x="4065" y="7743"/>
                    <a:pt x="4222" y="7585"/>
                  </a:cubicBezTo>
                  <a:lnTo>
                    <a:pt x="7530" y="4277"/>
                  </a:lnTo>
                  <a:cubicBezTo>
                    <a:pt x="7609" y="4198"/>
                    <a:pt x="7719" y="4159"/>
                    <a:pt x="7830" y="4159"/>
                  </a:cubicBezTo>
                  <a:close/>
                  <a:moveTo>
                    <a:pt x="7845" y="6640"/>
                  </a:moveTo>
                  <a:cubicBezTo>
                    <a:pt x="8539" y="6640"/>
                    <a:pt x="9074" y="7175"/>
                    <a:pt x="9074" y="7900"/>
                  </a:cubicBezTo>
                  <a:cubicBezTo>
                    <a:pt x="9074" y="8562"/>
                    <a:pt x="8539" y="9129"/>
                    <a:pt x="7845" y="9129"/>
                  </a:cubicBezTo>
                  <a:cubicBezTo>
                    <a:pt x="7184" y="9129"/>
                    <a:pt x="6648" y="8562"/>
                    <a:pt x="6648" y="7900"/>
                  </a:cubicBezTo>
                  <a:cubicBezTo>
                    <a:pt x="6648" y="7239"/>
                    <a:pt x="7184" y="6640"/>
                    <a:pt x="7845" y="6640"/>
                  </a:cubicBezTo>
                  <a:close/>
                  <a:moveTo>
                    <a:pt x="6223" y="0"/>
                  </a:moveTo>
                  <a:cubicBezTo>
                    <a:pt x="6113" y="0"/>
                    <a:pt x="6002" y="40"/>
                    <a:pt x="5924" y="118"/>
                  </a:cubicBezTo>
                  <a:lnTo>
                    <a:pt x="4348" y="1694"/>
                  </a:lnTo>
                  <a:lnTo>
                    <a:pt x="2111" y="1694"/>
                  </a:lnTo>
                  <a:cubicBezTo>
                    <a:pt x="1859" y="1694"/>
                    <a:pt x="1702" y="1883"/>
                    <a:pt x="1702" y="2072"/>
                  </a:cubicBezTo>
                  <a:lnTo>
                    <a:pt x="1702" y="4309"/>
                  </a:lnTo>
                  <a:lnTo>
                    <a:pt x="127" y="5884"/>
                  </a:lnTo>
                  <a:cubicBezTo>
                    <a:pt x="1" y="6041"/>
                    <a:pt x="1" y="6325"/>
                    <a:pt x="127" y="6482"/>
                  </a:cubicBezTo>
                  <a:lnTo>
                    <a:pt x="1702" y="8058"/>
                  </a:lnTo>
                  <a:lnTo>
                    <a:pt x="1702" y="10294"/>
                  </a:lnTo>
                  <a:cubicBezTo>
                    <a:pt x="1702" y="10547"/>
                    <a:pt x="1922" y="10704"/>
                    <a:pt x="2111" y="10704"/>
                  </a:cubicBezTo>
                  <a:lnTo>
                    <a:pt x="4348" y="10704"/>
                  </a:lnTo>
                  <a:lnTo>
                    <a:pt x="5924" y="12279"/>
                  </a:lnTo>
                  <a:cubicBezTo>
                    <a:pt x="6018" y="12342"/>
                    <a:pt x="6113" y="12405"/>
                    <a:pt x="6207" y="12405"/>
                  </a:cubicBezTo>
                  <a:cubicBezTo>
                    <a:pt x="6333" y="12405"/>
                    <a:pt x="6396" y="12342"/>
                    <a:pt x="6491" y="12279"/>
                  </a:cubicBezTo>
                  <a:lnTo>
                    <a:pt x="8066" y="10704"/>
                  </a:lnTo>
                  <a:lnTo>
                    <a:pt x="10303" y="10704"/>
                  </a:lnTo>
                  <a:cubicBezTo>
                    <a:pt x="10523" y="10704"/>
                    <a:pt x="10744" y="10515"/>
                    <a:pt x="10744" y="10294"/>
                  </a:cubicBezTo>
                  <a:lnTo>
                    <a:pt x="10744" y="8058"/>
                  </a:lnTo>
                  <a:lnTo>
                    <a:pt x="12319" y="6482"/>
                  </a:lnTo>
                  <a:cubicBezTo>
                    <a:pt x="12382" y="6419"/>
                    <a:pt x="12414" y="6293"/>
                    <a:pt x="12414" y="6199"/>
                  </a:cubicBezTo>
                  <a:cubicBezTo>
                    <a:pt x="12414" y="6104"/>
                    <a:pt x="12382" y="6010"/>
                    <a:pt x="12319" y="5947"/>
                  </a:cubicBezTo>
                  <a:lnTo>
                    <a:pt x="10744" y="4372"/>
                  </a:lnTo>
                  <a:lnTo>
                    <a:pt x="10744" y="2103"/>
                  </a:lnTo>
                  <a:cubicBezTo>
                    <a:pt x="10744" y="1851"/>
                    <a:pt x="10523" y="1694"/>
                    <a:pt x="10334" y="1694"/>
                  </a:cubicBezTo>
                  <a:lnTo>
                    <a:pt x="8097" y="1694"/>
                  </a:lnTo>
                  <a:lnTo>
                    <a:pt x="6522" y="118"/>
                  </a:lnTo>
                  <a:cubicBezTo>
                    <a:pt x="6443" y="40"/>
                    <a:pt x="6333" y="0"/>
                    <a:pt x="6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4933;p47"/>
          <p:cNvGrpSpPr/>
          <p:nvPr/>
        </p:nvGrpSpPr>
        <p:grpSpPr>
          <a:xfrm>
            <a:off x="1441767" y="4515103"/>
            <a:ext cx="384939" cy="344986"/>
            <a:chOff x="-61351725" y="3372400"/>
            <a:chExt cx="310350" cy="310150"/>
          </a:xfrm>
          <a:solidFill>
            <a:srgbClr val="D96974"/>
          </a:solidFill>
        </p:grpSpPr>
        <p:sp>
          <p:nvSpPr>
            <p:cNvPr id="62" name="Google Shape;4934;p47"/>
            <p:cNvSpPr/>
            <p:nvPr/>
          </p:nvSpPr>
          <p:spPr>
            <a:xfrm>
              <a:off x="-61165050" y="35588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935;p47"/>
            <p:cNvSpPr/>
            <p:nvPr/>
          </p:nvSpPr>
          <p:spPr>
            <a:xfrm>
              <a:off x="-61247750" y="34761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4936;p47"/>
            <p:cNvSpPr/>
            <p:nvPr/>
          </p:nvSpPr>
          <p:spPr>
            <a:xfrm>
              <a:off x="-61351725" y="3372400"/>
              <a:ext cx="310350" cy="310150"/>
            </a:xfrm>
            <a:custGeom>
              <a:avLst/>
              <a:gdLst/>
              <a:ahLst/>
              <a:cxnLst/>
              <a:rect l="l" t="t" r="r" b="b"/>
              <a:pathLst>
                <a:path w="12414" h="12406" extrusionOk="0">
                  <a:moveTo>
                    <a:pt x="4506" y="3332"/>
                  </a:moveTo>
                  <a:cubicBezTo>
                    <a:pt x="5167" y="3332"/>
                    <a:pt x="5735" y="3867"/>
                    <a:pt x="5735" y="4561"/>
                  </a:cubicBezTo>
                  <a:cubicBezTo>
                    <a:pt x="5735" y="5222"/>
                    <a:pt x="5199" y="5821"/>
                    <a:pt x="4506" y="5821"/>
                  </a:cubicBezTo>
                  <a:cubicBezTo>
                    <a:pt x="3844" y="5821"/>
                    <a:pt x="3277" y="5254"/>
                    <a:pt x="3277" y="4561"/>
                  </a:cubicBezTo>
                  <a:cubicBezTo>
                    <a:pt x="3277" y="3899"/>
                    <a:pt x="3844" y="3332"/>
                    <a:pt x="4506" y="3332"/>
                  </a:cubicBezTo>
                  <a:close/>
                  <a:moveTo>
                    <a:pt x="7830" y="4159"/>
                  </a:moveTo>
                  <a:cubicBezTo>
                    <a:pt x="7940" y="4159"/>
                    <a:pt x="8050" y="4198"/>
                    <a:pt x="8129" y="4277"/>
                  </a:cubicBezTo>
                  <a:cubicBezTo>
                    <a:pt x="8286" y="4435"/>
                    <a:pt x="8286" y="4718"/>
                    <a:pt x="8129" y="4876"/>
                  </a:cubicBezTo>
                  <a:lnTo>
                    <a:pt x="4821" y="8184"/>
                  </a:lnTo>
                  <a:cubicBezTo>
                    <a:pt x="4742" y="8262"/>
                    <a:pt x="4632" y="8302"/>
                    <a:pt x="4522" y="8302"/>
                  </a:cubicBezTo>
                  <a:cubicBezTo>
                    <a:pt x="4411" y="8302"/>
                    <a:pt x="4301" y="8262"/>
                    <a:pt x="4222" y="8184"/>
                  </a:cubicBezTo>
                  <a:cubicBezTo>
                    <a:pt x="4065" y="8026"/>
                    <a:pt x="4065" y="7743"/>
                    <a:pt x="4222" y="7585"/>
                  </a:cubicBezTo>
                  <a:lnTo>
                    <a:pt x="7530" y="4277"/>
                  </a:lnTo>
                  <a:cubicBezTo>
                    <a:pt x="7609" y="4198"/>
                    <a:pt x="7719" y="4159"/>
                    <a:pt x="7830" y="4159"/>
                  </a:cubicBezTo>
                  <a:close/>
                  <a:moveTo>
                    <a:pt x="7845" y="6640"/>
                  </a:moveTo>
                  <a:cubicBezTo>
                    <a:pt x="8539" y="6640"/>
                    <a:pt x="9074" y="7175"/>
                    <a:pt x="9074" y="7900"/>
                  </a:cubicBezTo>
                  <a:cubicBezTo>
                    <a:pt x="9074" y="8562"/>
                    <a:pt x="8539" y="9129"/>
                    <a:pt x="7845" y="9129"/>
                  </a:cubicBezTo>
                  <a:cubicBezTo>
                    <a:pt x="7184" y="9129"/>
                    <a:pt x="6648" y="8562"/>
                    <a:pt x="6648" y="7900"/>
                  </a:cubicBezTo>
                  <a:cubicBezTo>
                    <a:pt x="6648" y="7239"/>
                    <a:pt x="7184" y="6640"/>
                    <a:pt x="7845" y="6640"/>
                  </a:cubicBezTo>
                  <a:close/>
                  <a:moveTo>
                    <a:pt x="6223" y="0"/>
                  </a:moveTo>
                  <a:cubicBezTo>
                    <a:pt x="6113" y="0"/>
                    <a:pt x="6002" y="40"/>
                    <a:pt x="5924" y="118"/>
                  </a:cubicBezTo>
                  <a:lnTo>
                    <a:pt x="4348" y="1694"/>
                  </a:lnTo>
                  <a:lnTo>
                    <a:pt x="2111" y="1694"/>
                  </a:lnTo>
                  <a:cubicBezTo>
                    <a:pt x="1859" y="1694"/>
                    <a:pt x="1702" y="1883"/>
                    <a:pt x="1702" y="2072"/>
                  </a:cubicBezTo>
                  <a:lnTo>
                    <a:pt x="1702" y="4309"/>
                  </a:lnTo>
                  <a:lnTo>
                    <a:pt x="127" y="5884"/>
                  </a:lnTo>
                  <a:cubicBezTo>
                    <a:pt x="1" y="6041"/>
                    <a:pt x="1" y="6325"/>
                    <a:pt x="127" y="6482"/>
                  </a:cubicBezTo>
                  <a:lnTo>
                    <a:pt x="1702" y="8058"/>
                  </a:lnTo>
                  <a:lnTo>
                    <a:pt x="1702" y="10294"/>
                  </a:lnTo>
                  <a:cubicBezTo>
                    <a:pt x="1702" y="10547"/>
                    <a:pt x="1922" y="10704"/>
                    <a:pt x="2111" y="10704"/>
                  </a:cubicBezTo>
                  <a:lnTo>
                    <a:pt x="4348" y="10704"/>
                  </a:lnTo>
                  <a:lnTo>
                    <a:pt x="5924" y="12279"/>
                  </a:lnTo>
                  <a:cubicBezTo>
                    <a:pt x="6018" y="12342"/>
                    <a:pt x="6113" y="12405"/>
                    <a:pt x="6207" y="12405"/>
                  </a:cubicBezTo>
                  <a:cubicBezTo>
                    <a:pt x="6333" y="12405"/>
                    <a:pt x="6396" y="12342"/>
                    <a:pt x="6491" y="12279"/>
                  </a:cubicBezTo>
                  <a:lnTo>
                    <a:pt x="8066" y="10704"/>
                  </a:lnTo>
                  <a:lnTo>
                    <a:pt x="10303" y="10704"/>
                  </a:lnTo>
                  <a:cubicBezTo>
                    <a:pt x="10523" y="10704"/>
                    <a:pt x="10744" y="10515"/>
                    <a:pt x="10744" y="10294"/>
                  </a:cubicBezTo>
                  <a:lnTo>
                    <a:pt x="10744" y="8058"/>
                  </a:lnTo>
                  <a:lnTo>
                    <a:pt x="12319" y="6482"/>
                  </a:lnTo>
                  <a:cubicBezTo>
                    <a:pt x="12382" y="6419"/>
                    <a:pt x="12414" y="6293"/>
                    <a:pt x="12414" y="6199"/>
                  </a:cubicBezTo>
                  <a:cubicBezTo>
                    <a:pt x="12414" y="6104"/>
                    <a:pt x="12382" y="6010"/>
                    <a:pt x="12319" y="5947"/>
                  </a:cubicBezTo>
                  <a:lnTo>
                    <a:pt x="10744" y="4372"/>
                  </a:lnTo>
                  <a:lnTo>
                    <a:pt x="10744" y="2103"/>
                  </a:lnTo>
                  <a:cubicBezTo>
                    <a:pt x="10744" y="1851"/>
                    <a:pt x="10523" y="1694"/>
                    <a:pt x="10334" y="1694"/>
                  </a:cubicBezTo>
                  <a:lnTo>
                    <a:pt x="8097" y="1694"/>
                  </a:lnTo>
                  <a:lnTo>
                    <a:pt x="6522" y="118"/>
                  </a:lnTo>
                  <a:cubicBezTo>
                    <a:pt x="6443" y="40"/>
                    <a:pt x="6333" y="0"/>
                    <a:pt x="6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" name="Google Shape;4933;p47"/>
          <p:cNvGrpSpPr/>
          <p:nvPr/>
        </p:nvGrpSpPr>
        <p:grpSpPr>
          <a:xfrm>
            <a:off x="1826706" y="4512484"/>
            <a:ext cx="384939" cy="344986"/>
            <a:chOff x="-61351725" y="3372400"/>
            <a:chExt cx="310350" cy="310150"/>
          </a:xfrm>
          <a:solidFill>
            <a:srgbClr val="D96974"/>
          </a:solidFill>
        </p:grpSpPr>
        <p:sp>
          <p:nvSpPr>
            <p:cNvPr id="66" name="Google Shape;4934;p47"/>
            <p:cNvSpPr/>
            <p:nvPr/>
          </p:nvSpPr>
          <p:spPr>
            <a:xfrm>
              <a:off x="-61165050" y="35588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4935;p47"/>
            <p:cNvSpPr/>
            <p:nvPr/>
          </p:nvSpPr>
          <p:spPr>
            <a:xfrm>
              <a:off x="-61247750" y="34761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4936;p47"/>
            <p:cNvSpPr/>
            <p:nvPr/>
          </p:nvSpPr>
          <p:spPr>
            <a:xfrm>
              <a:off x="-61351725" y="3372400"/>
              <a:ext cx="310350" cy="310150"/>
            </a:xfrm>
            <a:custGeom>
              <a:avLst/>
              <a:gdLst/>
              <a:ahLst/>
              <a:cxnLst/>
              <a:rect l="l" t="t" r="r" b="b"/>
              <a:pathLst>
                <a:path w="12414" h="12406" extrusionOk="0">
                  <a:moveTo>
                    <a:pt x="4506" y="3332"/>
                  </a:moveTo>
                  <a:cubicBezTo>
                    <a:pt x="5167" y="3332"/>
                    <a:pt x="5735" y="3867"/>
                    <a:pt x="5735" y="4561"/>
                  </a:cubicBezTo>
                  <a:cubicBezTo>
                    <a:pt x="5735" y="5222"/>
                    <a:pt x="5199" y="5821"/>
                    <a:pt x="4506" y="5821"/>
                  </a:cubicBezTo>
                  <a:cubicBezTo>
                    <a:pt x="3844" y="5821"/>
                    <a:pt x="3277" y="5254"/>
                    <a:pt x="3277" y="4561"/>
                  </a:cubicBezTo>
                  <a:cubicBezTo>
                    <a:pt x="3277" y="3899"/>
                    <a:pt x="3844" y="3332"/>
                    <a:pt x="4506" y="3332"/>
                  </a:cubicBezTo>
                  <a:close/>
                  <a:moveTo>
                    <a:pt x="7830" y="4159"/>
                  </a:moveTo>
                  <a:cubicBezTo>
                    <a:pt x="7940" y="4159"/>
                    <a:pt x="8050" y="4198"/>
                    <a:pt x="8129" y="4277"/>
                  </a:cubicBezTo>
                  <a:cubicBezTo>
                    <a:pt x="8286" y="4435"/>
                    <a:pt x="8286" y="4718"/>
                    <a:pt x="8129" y="4876"/>
                  </a:cubicBezTo>
                  <a:lnTo>
                    <a:pt x="4821" y="8184"/>
                  </a:lnTo>
                  <a:cubicBezTo>
                    <a:pt x="4742" y="8262"/>
                    <a:pt x="4632" y="8302"/>
                    <a:pt x="4522" y="8302"/>
                  </a:cubicBezTo>
                  <a:cubicBezTo>
                    <a:pt x="4411" y="8302"/>
                    <a:pt x="4301" y="8262"/>
                    <a:pt x="4222" y="8184"/>
                  </a:cubicBezTo>
                  <a:cubicBezTo>
                    <a:pt x="4065" y="8026"/>
                    <a:pt x="4065" y="7743"/>
                    <a:pt x="4222" y="7585"/>
                  </a:cubicBezTo>
                  <a:lnTo>
                    <a:pt x="7530" y="4277"/>
                  </a:lnTo>
                  <a:cubicBezTo>
                    <a:pt x="7609" y="4198"/>
                    <a:pt x="7719" y="4159"/>
                    <a:pt x="7830" y="4159"/>
                  </a:cubicBezTo>
                  <a:close/>
                  <a:moveTo>
                    <a:pt x="7845" y="6640"/>
                  </a:moveTo>
                  <a:cubicBezTo>
                    <a:pt x="8539" y="6640"/>
                    <a:pt x="9074" y="7175"/>
                    <a:pt x="9074" y="7900"/>
                  </a:cubicBezTo>
                  <a:cubicBezTo>
                    <a:pt x="9074" y="8562"/>
                    <a:pt x="8539" y="9129"/>
                    <a:pt x="7845" y="9129"/>
                  </a:cubicBezTo>
                  <a:cubicBezTo>
                    <a:pt x="7184" y="9129"/>
                    <a:pt x="6648" y="8562"/>
                    <a:pt x="6648" y="7900"/>
                  </a:cubicBezTo>
                  <a:cubicBezTo>
                    <a:pt x="6648" y="7239"/>
                    <a:pt x="7184" y="6640"/>
                    <a:pt x="7845" y="6640"/>
                  </a:cubicBezTo>
                  <a:close/>
                  <a:moveTo>
                    <a:pt x="6223" y="0"/>
                  </a:moveTo>
                  <a:cubicBezTo>
                    <a:pt x="6113" y="0"/>
                    <a:pt x="6002" y="40"/>
                    <a:pt x="5924" y="118"/>
                  </a:cubicBezTo>
                  <a:lnTo>
                    <a:pt x="4348" y="1694"/>
                  </a:lnTo>
                  <a:lnTo>
                    <a:pt x="2111" y="1694"/>
                  </a:lnTo>
                  <a:cubicBezTo>
                    <a:pt x="1859" y="1694"/>
                    <a:pt x="1702" y="1883"/>
                    <a:pt x="1702" y="2072"/>
                  </a:cubicBezTo>
                  <a:lnTo>
                    <a:pt x="1702" y="4309"/>
                  </a:lnTo>
                  <a:lnTo>
                    <a:pt x="127" y="5884"/>
                  </a:lnTo>
                  <a:cubicBezTo>
                    <a:pt x="1" y="6041"/>
                    <a:pt x="1" y="6325"/>
                    <a:pt x="127" y="6482"/>
                  </a:cubicBezTo>
                  <a:lnTo>
                    <a:pt x="1702" y="8058"/>
                  </a:lnTo>
                  <a:lnTo>
                    <a:pt x="1702" y="10294"/>
                  </a:lnTo>
                  <a:cubicBezTo>
                    <a:pt x="1702" y="10547"/>
                    <a:pt x="1922" y="10704"/>
                    <a:pt x="2111" y="10704"/>
                  </a:cubicBezTo>
                  <a:lnTo>
                    <a:pt x="4348" y="10704"/>
                  </a:lnTo>
                  <a:lnTo>
                    <a:pt x="5924" y="12279"/>
                  </a:lnTo>
                  <a:cubicBezTo>
                    <a:pt x="6018" y="12342"/>
                    <a:pt x="6113" y="12405"/>
                    <a:pt x="6207" y="12405"/>
                  </a:cubicBezTo>
                  <a:cubicBezTo>
                    <a:pt x="6333" y="12405"/>
                    <a:pt x="6396" y="12342"/>
                    <a:pt x="6491" y="12279"/>
                  </a:cubicBezTo>
                  <a:lnTo>
                    <a:pt x="8066" y="10704"/>
                  </a:lnTo>
                  <a:lnTo>
                    <a:pt x="10303" y="10704"/>
                  </a:lnTo>
                  <a:cubicBezTo>
                    <a:pt x="10523" y="10704"/>
                    <a:pt x="10744" y="10515"/>
                    <a:pt x="10744" y="10294"/>
                  </a:cubicBezTo>
                  <a:lnTo>
                    <a:pt x="10744" y="8058"/>
                  </a:lnTo>
                  <a:lnTo>
                    <a:pt x="12319" y="6482"/>
                  </a:lnTo>
                  <a:cubicBezTo>
                    <a:pt x="12382" y="6419"/>
                    <a:pt x="12414" y="6293"/>
                    <a:pt x="12414" y="6199"/>
                  </a:cubicBezTo>
                  <a:cubicBezTo>
                    <a:pt x="12414" y="6104"/>
                    <a:pt x="12382" y="6010"/>
                    <a:pt x="12319" y="5947"/>
                  </a:cubicBezTo>
                  <a:lnTo>
                    <a:pt x="10744" y="4372"/>
                  </a:lnTo>
                  <a:lnTo>
                    <a:pt x="10744" y="2103"/>
                  </a:lnTo>
                  <a:cubicBezTo>
                    <a:pt x="10744" y="1851"/>
                    <a:pt x="10523" y="1694"/>
                    <a:pt x="10334" y="1694"/>
                  </a:cubicBezTo>
                  <a:lnTo>
                    <a:pt x="8097" y="1694"/>
                  </a:lnTo>
                  <a:lnTo>
                    <a:pt x="6522" y="118"/>
                  </a:lnTo>
                  <a:cubicBezTo>
                    <a:pt x="6443" y="40"/>
                    <a:pt x="6333" y="0"/>
                    <a:pt x="6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900946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ВИДЫ ИНФЛЯЦИИ: ПО ИСТОЧНИКУ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1756" y="1547570"/>
            <a:ext cx="9425809" cy="1384995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Инфляция спроса. </a:t>
            </a:r>
            <a:r>
              <a:rPr lang="ru-RU" sz="2800" dirty="0">
                <a:latin typeface="Century Gothic" panose="020B0502020202020204" pitchFamily="34" charset="0"/>
              </a:rPr>
              <a:t>Рост цен спровоцирован избыточным спросом на товары, производство которых значительно отстаёт.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41756" y="3429000"/>
            <a:ext cx="9425809" cy="1384995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Инфляция издержек (предложения). </a:t>
            </a:r>
            <a:r>
              <a:rPr lang="ru-RU" sz="2800" dirty="0">
                <a:latin typeface="Century Gothic" panose="020B0502020202020204" pitchFamily="34" charset="0"/>
              </a:rPr>
              <a:t>Рост цен вызван увеличением затрат производителя на ресурсы.</a:t>
            </a:r>
          </a:p>
        </p:txBody>
      </p:sp>
      <p:grpSp>
        <p:nvGrpSpPr>
          <p:cNvPr id="69" name="Google Shape;8685;p56"/>
          <p:cNvGrpSpPr/>
          <p:nvPr/>
        </p:nvGrpSpPr>
        <p:grpSpPr>
          <a:xfrm>
            <a:off x="1383747" y="1809168"/>
            <a:ext cx="732040" cy="688905"/>
            <a:chOff x="683125" y="1955275"/>
            <a:chExt cx="299325" cy="294600"/>
          </a:xfrm>
          <a:solidFill>
            <a:srgbClr val="D96974"/>
          </a:solidFill>
        </p:grpSpPr>
        <p:sp>
          <p:nvSpPr>
            <p:cNvPr id="70" name="Google Shape;8686;p56"/>
            <p:cNvSpPr/>
            <p:nvPr/>
          </p:nvSpPr>
          <p:spPr>
            <a:xfrm>
              <a:off x="876875" y="1989925"/>
              <a:ext cx="52800" cy="63825"/>
            </a:xfrm>
            <a:custGeom>
              <a:avLst/>
              <a:gdLst/>
              <a:ahLst/>
              <a:cxnLst/>
              <a:rect l="l" t="t" r="r" b="b"/>
              <a:pathLst>
                <a:path w="2112" h="2553" extrusionOk="0">
                  <a:moveTo>
                    <a:pt x="1072" y="0"/>
                  </a:moveTo>
                  <a:cubicBezTo>
                    <a:pt x="473" y="0"/>
                    <a:pt x="64" y="473"/>
                    <a:pt x="64" y="1009"/>
                  </a:cubicBezTo>
                  <a:cubicBezTo>
                    <a:pt x="1" y="1229"/>
                    <a:pt x="158" y="1324"/>
                    <a:pt x="379" y="1324"/>
                  </a:cubicBezTo>
                  <a:cubicBezTo>
                    <a:pt x="568" y="1324"/>
                    <a:pt x="725" y="1166"/>
                    <a:pt x="725" y="977"/>
                  </a:cubicBezTo>
                  <a:cubicBezTo>
                    <a:pt x="725" y="788"/>
                    <a:pt x="883" y="631"/>
                    <a:pt x="1072" y="631"/>
                  </a:cubicBezTo>
                  <a:cubicBezTo>
                    <a:pt x="1261" y="631"/>
                    <a:pt x="1418" y="788"/>
                    <a:pt x="1418" y="977"/>
                  </a:cubicBezTo>
                  <a:cubicBezTo>
                    <a:pt x="1418" y="1103"/>
                    <a:pt x="1355" y="1198"/>
                    <a:pt x="1229" y="1292"/>
                  </a:cubicBezTo>
                  <a:cubicBezTo>
                    <a:pt x="914" y="1450"/>
                    <a:pt x="725" y="1796"/>
                    <a:pt x="725" y="2206"/>
                  </a:cubicBezTo>
                  <a:cubicBezTo>
                    <a:pt x="725" y="2395"/>
                    <a:pt x="883" y="2552"/>
                    <a:pt x="1072" y="2552"/>
                  </a:cubicBezTo>
                  <a:cubicBezTo>
                    <a:pt x="1261" y="2552"/>
                    <a:pt x="1418" y="2395"/>
                    <a:pt x="1418" y="2206"/>
                  </a:cubicBezTo>
                  <a:cubicBezTo>
                    <a:pt x="1418" y="2080"/>
                    <a:pt x="1481" y="1954"/>
                    <a:pt x="1544" y="1922"/>
                  </a:cubicBezTo>
                  <a:cubicBezTo>
                    <a:pt x="1891" y="1733"/>
                    <a:pt x="2111" y="1355"/>
                    <a:pt x="2111" y="1009"/>
                  </a:cubicBezTo>
                  <a:cubicBezTo>
                    <a:pt x="2111" y="410"/>
                    <a:pt x="1639" y="0"/>
                    <a:pt x="1072" y="0"/>
                  </a:cubicBezTo>
                  <a:close/>
                </a:path>
              </a:pathLst>
            </a:custGeom>
            <a:grpFill/>
            <a:ln>
              <a:solidFill>
                <a:srgbClr val="D9697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8687;p56"/>
            <p:cNvSpPr/>
            <p:nvPr/>
          </p:nvSpPr>
          <p:spPr>
            <a:xfrm>
              <a:off x="683125" y="2058450"/>
              <a:ext cx="159900" cy="191425"/>
            </a:xfrm>
            <a:custGeom>
              <a:avLst/>
              <a:gdLst/>
              <a:ahLst/>
              <a:cxnLst/>
              <a:rect l="l" t="t" r="r" b="b"/>
              <a:pathLst>
                <a:path w="6396" h="7657" extrusionOk="0">
                  <a:moveTo>
                    <a:pt x="3245" y="693"/>
                  </a:moveTo>
                  <a:cubicBezTo>
                    <a:pt x="3812" y="693"/>
                    <a:pt x="4285" y="1166"/>
                    <a:pt x="4285" y="1702"/>
                  </a:cubicBezTo>
                  <a:cubicBezTo>
                    <a:pt x="4285" y="2269"/>
                    <a:pt x="3812" y="2710"/>
                    <a:pt x="3245" y="2710"/>
                  </a:cubicBezTo>
                  <a:cubicBezTo>
                    <a:pt x="2647" y="2710"/>
                    <a:pt x="2174" y="2269"/>
                    <a:pt x="2174" y="1702"/>
                  </a:cubicBezTo>
                  <a:cubicBezTo>
                    <a:pt x="2174" y="1166"/>
                    <a:pt x="2678" y="693"/>
                    <a:pt x="3245" y="693"/>
                  </a:cubicBezTo>
                  <a:close/>
                  <a:moveTo>
                    <a:pt x="3245" y="3434"/>
                  </a:moveTo>
                  <a:cubicBezTo>
                    <a:pt x="4569" y="3434"/>
                    <a:pt x="5671" y="4537"/>
                    <a:pt x="5671" y="5892"/>
                  </a:cubicBezTo>
                  <a:lnTo>
                    <a:pt x="5671" y="6994"/>
                  </a:lnTo>
                  <a:lnTo>
                    <a:pt x="788" y="6994"/>
                  </a:lnTo>
                  <a:lnTo>
                    <a:pt x="788" y="5892"/>
                  </a:lnTo>
                  <a:cubicBezTo>
                    <a:pt x="788" y="4537"/>
                    <a:pt x="1891" y="3434"/>
                    <a:pt x="3245" y="3434"/>
                  </a:cubicBezTo>
                  <a:close/>
                  <a:moveTo>
                    <a:pt x="3182" y="0"/>
                  </a:moveTo>
                  <a:cubicBezTo>
                    <a:pt x="2237" y="0"/>
                    <a:pt x="1418" y="788"/>
                    <a:pt x="1418" y="1733"/>
                  </a:cubicBezTo>
                  <a:cubicBezTo>
                    <a:pt x="1418" y="2206"/>
                    <a:pt x="1607" y="2678"/>
                    <a:pt x="1985" y="2993"/>
                  </a:cubicBezTo>
                  <a:cubicBezTo>
                    <a:pt x="819" y="3466"/>
                    <a:pt x="0" y="4569"/>
                    <a:pt x="0" y="5892"/>
                  </a:cubicBezTo>
                  <a:lnTo>
                    <a:pt x="0" y="7309"/>
                  </a:lnTo>
                  <a:cubicBezTo>
                    <a:pt x="126" y="7499"/>
                    <a:pt x="284" y="7656"/>
                    <a:pt x="441" y="7656"/>
                  </a:cubicBezTo>
                  <a:lnTo>
                    <a:pt x="6018" y="7656"/>
                  </a:lnTo>
                  <a:cubicBezTo>
                    <a:pt x="6238" y="7656"/>
                    <a:pt x="6396" y="7499"/>
                    <a:pt x="6396" y="7309"/>
                  </a:cubicBezTo>
                  <a:lnTo>
                    <a:pt x="6396" y="5892"/>
                  </a:lnTo>
                  <a:cubicBezTo>
                    <a:pt x="6396" y="4569"/>
                    <a:pt x="5545" y="3466"/>
                    <a:pt x="4411" y="2993"/>
                  </a:cubicBezTo>
                  <a:cubicBezTo>
                    <a:pt x="4758" y="2647"/>
                    <a:pt x="4978" y="2206"/>
                    <a:pt x="4978" y="1733"/>
                  </a:cubicBezTo>
                  <a:cubicBezTo>
                    <a:pt x="4978" y="788"/>
                    <a:pt x="4190" y="0"/>
                    <a:pt x="3182" y="0"/>
                  </a:cubicBezTo>
                  <a:close/>
                </a:path>
              </a:pathLst>
            </a:custGeom>
            <a:grpFill/>
            <a:ln>
              <a:solidFill>
                <a:srgbClr val="D9697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8688;p56"/>
            <p:cNvSpPr/>
            <p:nvPr/>
          </p:nvSpPr>
          <p:spPr>
            <a:xfrm>
              <a:off x="824900" y="1955275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662"/>
                  </a:moveTo>
                  <a:cubicBezTo>
                    <a:pt x="4505" y="662"/>
                    <a:pt x="5608" y="1765"/>
                    <a:pt x="5608" y="3119"/>
                  </a:cubicBezTo>
                  <a:cubicBezTo>
                    <a:pt x="5608" y="4442"/>
                    <a:pt x="4505" y="5545"/>
                    <a:pt x="3151" y="5545"/>
                  </a:cubicBezTo>
                  <a:cubicBezTo>
                    <a:pt x="2710" y="5545"/>
                    <a:pt x="2332" y="5451"/>
                    <a:pt x="1954" y="5230"/>
                  </a:cubicBezTo>
                  <a:cubicBezTo>
                    <a:pt x="1890" y="5199"/>
                    <a:pt x="1796" y="5199"/>
                    <a:pt x="1733" y="5199"/>
                  </a:cubicBezTo>
                  <a:lnTo>
                    <a:pt x="945" y="5388"/>
                  </a:lnTo>
                  <a:lnTo>
                    <a:pt x="1166" y="4694"/>
                  </a:lnTo>
                  <a:cubicBezTo>
                    <a:pt x="1229" y="4568"/>
                    <a:pt x="1166" y="4505"/>
                    <a:pt x="1134" y="4411"/>
                  </a:cubicBezTo>
                  <a:cubicBezTo>
                    <a:pt x="914" y="4033"/>
                    <a:pt x="756" y="3592"/>
                    <a:pt x="756" y="3119"/>
                  </a:cubicBezTo>
                  <a:cubicBezTo>
                    <a:pt x="725" y="1733"/>
                    <a:pt x="1827" y="662"/>
                    <a:pt x="3151" y="662"/>
                  </a:cubicBezTo>
                  <a:close/>
                  <a:moveTo>
                    <a:pt x="3182" y="0"/>
                  </a:moveTo>
                  <a:cubicBezTo>
                    <a:pt x="1449" y="0"/>
                    <a:pt x="95" y="1418"/>
                    <a:pt x="95" y="3119"/>
                  </a:cubicBezTo>
                  <a:cubicBezTo>
                    <a:pt x="95" y="3655"/>
                    <a:pt x="189" y="4190"/>
                    <a:pt x="473" y="4663"/>
                  </a:cubicBezTo>
                  <a:lnTo>
                    <a:pt x="32" y="5766"/>
                  </a:lnTo>
                  <a:cubicBezTo>
                    <a:pt x="0" y="5860"/>
                    <a:pt x="32" y="5986"/>
                    <a:pt x="126" y="6112"/>
                  </a:cubicBezTo>
                  <a:cubicBezTo>
                    <a:pt x="189" y="6175"/>
                    <a:pt x="315" y="6238"/>
                    <a:pt x="473" y="6238"/>
                  </a:cubicBezTo>
                  <a:lnTo>
                    <a:pt x="1764" y="5923"/>
                  </a:lnTo>
                  <a:cubicBezTo>
                    <a:pt x="2206" y="6144"/>
                    <a:pt x="2678" y="6238"/>
                    <a:pt x="3182" y="6238"/>
                  </a:cubicBezTo>
                  <a:cubicBezTo>
                    <a:pt x="4915" y="6238"/>
                    <a:pt x="6301" y="4820"/>
                    <a:pt x="6301" y="3119"/>
                  </a:cubicBezTo>
                  <a:cubicBezTo>
                    <a:pt x="6301" y="1386"/>
                    <a:pt x="4883" y="0"/>
                    <a:pt x="3182" y="0"/>
                  </a:cubicBezTo>
                  <a:close/>
                </a:path>
              </a:pathLst>
            </a:custGeom>
            <a:grpFill/>
            <a:ln>
              <a:solidFill>
                <a:srgbClr val="D9697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8689;p56"/>
            <p:cNvSpPr/>
            <p:nvPr/>
          </p:nvSpPr>
          <p:spPr>
            <a:xfrm>
              <a:off x="895000" y="2058450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3" y="567"/>
                    <a:pt x="693" y="378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solidFill>
                <a:srgbClr val="D9697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8808;p56"/>
          <p:cNvGrpSpPr/>
          <p:nvPr/>
        </p:nvGrpSpPr>
        <p:grpSpPr>
          <a:xfrm>
            <a:off x="1383787" y="3779774"/>
            <a:ext cx="732000" cy="716922"/>
            <a:chOff x="2139425" y="2682250"/>
            <a:chExt cx="298550" cy="296150"/>
          </a:xfrm>
          <a:solidFill>
            <a:srgbClr val="D96974"/>
          </a:solidFill>
        </p:grpSpPr>
        <p:sp>
          <p:nvSpPr>
            <p:cNvPr id="78" name="Google Shape;8809;p56"/>
            <p:cNvSpPr/>
            <p:nvPr/>
          </p:nvSpPr>
          <p:spPr>
            <a:xfrm>
              <a:off x="2139425" y="2787000"/>
              <a:ext cx="159125" cy="191400"/>
            </a:xfrm>
            <a:custGeom>
              <a:avLst/>
              <a:gdLst/>
              <a:ahLst/>
              <a:cxnLst/>
              <a:rect l="l" t="t" r="r" b="b"/>
              <a:pathLst>
                <a:path w="6365" h="7656" extrusionOk="0">
                  <a:moveTo>
                    <a:pt x="3214" y="630"/>
                  </a:moveTo>
                  <a:cubicBezTo>
                    <a:pt x="3813" y="630"/>
                    <a:pt x="4286" y="1103"/>
                    <a:pt x="4286" y="1670"/>
                  </a:cubicBezTo>
                  <a:cubicBezTo>
                    <a:pt x="4286" y="2206"/>
                    <a:pt x="3813" y="2678"/>
                    <a:pt x="3214" y="2678"/>
                  </a:cubicBezTo>
                  <a:cubicBezTo>
                    <a:pt x="2647" y="2678"/>
                    <a:pt x="2175" y="2206"/>
                    <a:pt x="2175" y="1670"/>
                  </a:cubicBezTo>
                  <a:cubicBezTo>
                    <a:pt x="2175" y="1166"/>
                    <a:pt x="2647" y="630"/>
                    <a:pt x="3214" y="630"/>
                  </a:cubicBezTo>
                  <a:close/>
                  <a:moveTo>
                    <a:pt x="3183" y="3403"/>
                  </a:moveTo>
                  <a:cubicBezTo>
                    <a:pt x="4538" y="3403"/>
                    <a:pt x="5609" y="4506"/>
                    <a:pt x="5609" y="5829"/>
                  </a:cubicBezTo>
                  <a:lnTo>
                    <a:pt x="5609" y="6931"/>
                  </a:lnTo>
                  <a:lnTo>
                    <a:pt x="757" y="6931"/>
                  </a:lnTo>
                  <a:lnTo>
                    <a:pt x="757" y="5829"/>
                  </a:lnTo>
                  <a:cubicBezTo>
                    <a:pt x="757" y="4506"/>
                    <a:pt x="1860" y="3403"/>
                    <a:pt x="3183" y="3403"/>
                  </a:cubicBezTo>
                  <a:close/>
                  <a:moveTo>
                    <a:pt x="3183" y="0"/>
                  </a:moveTo>
                  <a:cubicBezTo>
                    <a:pt x="2238" y="0"/>
                    <a:pt x="1419" y="788"/>
                    <a:pt x="1419" y="1733"/>
                  </a:cubicBezTo>
                  <a:cubicBezTo>
                    <a:pt x="1419" y="2206"/>
                    <a:pt x="1608" y="2678"/>
                    <a:pt x="1954" y="2993"/>
                  </a:cubicBezTo>
                  <a:cubicBezTo>
                    <a:pt x="820" y="3466"/>
                    <a:pt x="1" y="4569"/>
                    <a:pt x="1" y="5892"/>
                  </a:cubicBezTo>
                  <a:lnTo>
                    <a:pt x="1" y="7309"/>
                  </a:lnTo>
                  <a:cubicBezTo>
                    <a:pt x="64" y="7498"/>
                    <a:pt x="222" y="7656"/>
                    <a:pt x="442" y="7656"/>
                  </a:cubicBezTo>
                  <a:lnTo>
                    <a:pt x="6018" y="7656"/>
                  </a:lnTo>
                  <a:cubicBezTo>
                    <a:pt x="6207" y="7656"/>
                    <a:pt x="6365" y="7498"/>
                    <a:pt x="6365" y="7309"/>
                  </a:cubicBezTo>
                  <a:lnTo>
                    <a:pt x="6365" y="5892"/>
                  </a:lnTo>
                  <a:cubicBezTo>
                    <a:pt x="6365" y="4569"/>
                    <a:pt x="5546" y="3466"/>
                    <a:pt x="4412" y="2993"/>
                  </a:cubicBezTo>
                  <a:cubicBezTo>
                    <a:pt x="4758" y="2647"/>
                    <a:pt x="4947" y="2206"/>
                    <a:pt x="4947" y="1733"/>
                  </a:cubicBezTo>
                  <a:cubicBezTo>
                    <a:pt x="4947" y="788"/>
                    <a:pt x="4160" y="0"/>
                    <a:pt x="3183" y="0"/>
                  </a:cubicBezTo>
                  <a:close/>
                </a:path>
              </a:pathLst>
            </a:custGeom>
            <a:grpFill/>
            <a:ln>
              <a:solidFill>
                <a:srgbClr val="D9697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8810;p56"/>
            <p:cNvSpPr/>
            <p:nvPr/>
          </p:nvSpPr>
          <p:spPr>
            <a:xfrm>
              <a:off x="2280425" y="2682250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82" y="662"/>
                  </a:moveTo>
                  <a:cubicBezTo>
                    <a:pt x="4506" y="662"/>
                    <a:pt x="5608" y="1764"/>
                    <a:pt x="5608" y="3088"/>
                  </a:cubicBezTo>
                  <a:cubicBezTo>
                    <a:pt x="5577" y="4442"/>
                    <a:pt x="4474" y="5545"/>
                    <a:pt x="3151" y="5545"/>
                  </a:cubicBezTo>
                  <a:cubicBezTo>
                    <a:pt x="2710" y="5545"/>
                    <a:pt x="2300" y="5419"/>
                    <a:pt x="1954" y="5230"/>
                  </a:cubicBezTo>
                  <a:cubicBezTo>
                    <a:pt x="1891" y="5198"/>
                    <a:pt x="1796" y="5198"/>
                    <a:pt x="1733" y="5198"/>
                  </a:cubicBezTo>
                  <a:lnTo>
                    <a:pt x="946" y="5388"/>
                  </a:lnTo>
                  <a:lnTo>
                    <a:pt x="1166" y="4663"/>
                  </a:lnTo>
                  <a:cubicBezTo>
                    <a:pt x="1198" y="4568"/>
                    <a:pt x="1166" y="4474"/>
                    <a:pt x="1135" y="4411"/>
                  </a:cubicBezTo>
                  <a:cubicBezTo>
                    <a:pt x="883" y="4001"/>
                    <a:pt x="725" y="3560"/>
                    <a:pt x="725" y="3088"/>
                  </a:cubicBezTo>
                  <a:cubicBezTo>
                    <a:pt x="725" y="1764"/>
                    <a:pt x="1828" y="662"/>
                    <a:pt x="3182" y="662"/>
                  </a:cubicBezTo>
                  <a:close/>
                  <a:moveTo>
                    <a:pt x="3151" y="0"/>
                  </a:moveTo>
                  <a:cubicBezTo>
                    <a:pt x="1418" y="0"/>
                    <a:pt x="32" y="1418"/>
                    <a:pt x="32" y="3088"/>
                  </a:cubicBezTo>
                  <a:cubicBezTo>
                    <a:pt x="32" y="3655"/>
                    <a:pt x="158" y="4159"/>
                    <a:pt x="410" y="4631"/>
                  </a:cubicBezTo>
                  <a:lnTo>
                    <a:pt x="32" y="5766"/>
                  </a:lnTo>
                  <a:cubicBezTo>
                    <a:pt x="0" y="5892"/>
                    <a:pt x="32" y="6018"/>
                    <a:pt x="95" y="6144"/>
                  </a:cubicBezTo>
                  <a:cubicBezTo>
                    <a:pt x="189" y="6207"/>
                    <a:pt x="315" y="6238"/>
                    <a:pt x="473" y="6238"/>
                  </a:cubicBezTo>
                  <a:lnTo>
                    <a:pt x="1765" y="5923"/>
                  </a:lnTo>
                  <a:cubicBezTo>
                    <a:pt x="2206" y="6175"/>
                    <a:pt x="2678" y="6238"/>
                    <a:pt x="3182" y="6238"/>
                  </a:cubicBezTo>
                  <a:cubicBezTo>
                    <a:pt x="4915" y="6238"/>
                    <a:pt x="6301" y="4820"/>
                    <a:pt x="6301" y="3151"/>
                  </a:cubicBezTo>
                  <a:cubicBezTo>
                    <a:pt x="6238" y="1418"/>
                    <a:pt x="4884" y="0"/>
                    <a:pt x="3151" y="0"/>
                  </a:cubicBezTo>
                  <a:close/>
                </a:path>
              </a:pathLst>
            </a:custGeom>
            <a:grpFill/>
            <a:ln>
              <a:solidFill>
                <a:srgbClr val="D9697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811;p56"/>
            <p:cNvSpPr/>
            <p:nvPr/>
          </p:nvSpPr>
          <p:spPr>
            <a:xfrm>
              <a:off x="2349725" y="2787000"/>
              <a:ext cx="18150" cy="17375"/>
            </a:xfrm>
            <a:custGeom>
              <a:avLst/>
              <a:gdLst/>
              <a:ahLst/>
              <a:cxnLst/>
              <a:rect l="l" t="t" r="r" b="b"/>
              <a:pathLst>
                <a:path w="726" h="695" extrusionOk="0">
                  <a:moveTo>
                    <a:pt x="379" y="1"/>
                  </a:moveTo>
                  <a:cubicBezTo>
                    <a:pt x="158" y="1"/>
                    <a:pt x="1" y="158"/>
                    <a:pt x="1" y="348"/>
                  </a:cubicBezTo>
                  <a:cubicBezTo>
                    <a:pt x="1" y="537"/>
                    <a:pt x="158" y="694"/>
                    <a:pt x="379" y="694"/>
                  </a:cubicBezTo>
                  <a:cubicBezTo>
                    <a:pt x="568" y="694"/>
                    <a:pt x="725" y="537"/>
                    <a:pt x="725" y="348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solidFill>
                <a:srgbClr val="D9697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812;p56"/>
            <p:cNvSpPr/>
            <p:nvPr/>
          </p:nvSpPr>
          <p:spPr>
            <a:xfrm>
              <a:off x="2350124" y="2721485"/>
              <a:ext cx="18150" cy="52800"/>
            </a:xfrm>
            <a:custGeom>
              <a:avLst/>
              <a:gdLst/>
              <a:ahLst/>
              <a:cxnLst/>
              <a:rect l="l" t="t" r="r" b="b"/>
              <a:pathLst>
                <a:path w="726" h="2112" extrusionOk="0">
                  <a:moveTo>
                    <a:pt x="379" y="1"/>
                  </a:moveTo>
                  <a:cubicBezTo>
                    <a:pt x="158" y="1"/>
                    <a:pt x="1" y="158"/>
                    <a:pt x="1" y="379"/>
                  </a:cubicBezTo>
                  <a:lnTo>
                    <a:pt x="1" y="1733"/>
                  </a:lnTo>
                  <a:cubicBezTo>
                    <a:pt x="1" y="1954"/>
                    <a:pt x="158" y="2111"/>
                    <a:pt x="379" y="2111"/>
                  </a:cubicBezTo>
                  <a:cubicBezTo>
                    <a:pt x="568" y="2111"/>
                    <a:pt x="725" y="1954"/>
                    <a:pt x="725" y="1733"/>
                  </a:cubicBezTo>
                  <a:lnTo>
                    <a:pt x="725" y="379"/>
                  </a:ln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solidFill>
                <a:srgbClr val="D9697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2178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Прямоугольник 43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2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СТАДИИ ЭКОНОМИЧЕСКОЙ ДЕЯТЕЛЬНОСТИ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1170911" y="3682655"/>
            <a:ext cx="9809444" cy="984885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- это </a:t>
            </a:r>
            <a:r>
              <a:rPr lang="ru-RU" sz="3200" dirty="0">
                <a:latin typeface="Century Gothic" panose="020B0502020202020204" pitchFamily="34" charset="0"/>
              </a:rPr>
              <a:t>процесс </a:t>
            </a:r>
            <a:r>
              <a:rPr lang="ru-RU" sz="3200" u="sng" dirty="0">
                <a:latin typeface="Century Gothic" panose="020B0502020202020204" pitchFamily="34" charset="0"/>
              </a:rPr>
              <a:t>продвижения </a:t>
            </a:r>
            <a:r>
              <a:rPr lang="ru-RU" sz="3200" dirty="0">
                <a:latin typeface="Century Gothic" panose="020B0502020202020204" pitchFamily="34" charset="0"/>
              </a:rPr>
              <a:t>продукции от производителя </a:t>
            </a:r>
            <a:r>
              <a:rPr lang="ru-RU" sz="3200" u="sng" dirty="0">
                <a:latin typeface="Century Gothic" panose="020B0502020202020204" pitchFamily="34" charset="0"/>
              </a:rPr>
              <a:t>до потребителя</a:t>
            </a:r>
            <a:r>
              <a:rPr lang="ru-RU" sz="3200" dirty="0">
                <a:latin typeface="Century Gothic" panose="020B0502020202020204" pitchFamily="34" charset="0"/>
              </a:rPr>
              <a:t>. </a:t>
            </a:r>
            <a:endParaRPr lang="en-US" sz="3200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Oval 8">
            <a:extLst>
              <a:ext uri="{FF2B5EF4-FFF2-40B4-BE49-F238E27FC236}">
                <a16:creationId xmlns:a16="http://schemas.microsoft.com/office/drawing/2014/main" xmlns="" id="{C4EF579C-E89C-441B-BF71-0981B93F406E}"/>
              </a:ext>
            </a:extLst>
          </p:cNvPr>
          <p:cNvSpPr/>
          <p:nvPr/>
        </p:nvSpPr>
        <p:spPr>
          <a:xfrm>
            <a:off x="4553365" y="4930486"/>
            <a:ext cx="3044537" cy="150668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4553365" y="5462791"/>
            <a:ext cx="3044537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ОБМЕН</a:t>
            </a:r>
            <a:endParaRPr lang="en-US" sz="28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24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25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31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34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22083" y="341267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17479" y="298682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4515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ВИДЫ ИНФЛЯЦИИ: ПО СТЕПЕНИ КОНТРОЛЯ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1756" y="1805753"/>
            <a:ext cx="9425809" cy="954107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Открытая. </a:t>
            </a:r>
            <a:r>
              <a:rPr lang="ru-RU" sz="2800" dirty="0">
                <a:latin typeface="Century Gothic" panose="020B0502020202020204" pitchFamily="34" charset="0"/>
              </a:rPr>
              <a:t>Цены растут на глазах и люди знают о происходящей инфляции.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41756" y="3429000"/>
            <a:ext cx="9425809" cy="1815882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E5986D"/>
                </a:solidFill>
                <a:latin typeface="Century Gothic" panose="020B0502020202020204" pitchFamily="34" charset="0"/>
              </a:rPr>
              <a:t>Скрытая (подавленная). </a:t>
            </a:r>
            <a:r>
              <a:rPr lang="ru-RU" sz="2800" dirty="0">
                <a:latin typeface="Century Gothic" panose="020B0502020202020204" pitchFamily="34" charset="0"/>
              </a:rPr>
              <a:t>Людям неизвестно, что в стране инфляция, потому что рост цен подавляется государством, но постепенно продукты исчезают с прилавков магазинов</a:t>
            </a:r>
          </a:p>
        </p:txBody>
      </p:sp>
      <p:grpSp>
        <p:nvGrpSpPr>
          <p:cNvPr id="34" name="Google Shape;571;p39"/>
          <p:cNvGrpSpPr/>
          <p:nvPr/>
        </p:nvGrpSpPr>
        <p:grpSpPr>
          <a:xfrm>
            <a:off x="1363303" y="2009427"/>
            <a:ext cx="527042" cy="546758"/>
            <a:chOff x="1951075" y="2333250"/>
            <a:chExt cx="381200" cy="381175"/>
          </a:xfrm>
        </p:grpSpPr>
        <p:sp>
          <p:nvSpPr>
            <p:cNvPr id="35" name="Google Shape;572;p39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28575" cap="rnd" cmpd="sng">
              <a:solidFill>
                <a:srgbClr val="D969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73;p39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28575" cap="rnd" cmpd="sng">
              <a:solidFill>
                <a:srgbClr val="D969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74;p39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28575" cap="rnd" cmpd="sng">
              <a:solidFill>
                <a:srgbClr val="D969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75;p39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28575" cap="rnd" cmpd="sng">
              <a:solidFill>
                <a:srgbClr val="D969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" name="Google Shape;576;p39"/>
          <p:cNvGrpSpPr/>
          <p:nvPr/>
        </p:nvGrpSpPr>
        <p:grpSpPr>
          <a:xfrm>
            <a:off x="1396751" y="4070951"/>
            <a:ext cx="561796" cy="531980"/>
            <a:chOff x="2623275" y="2333250"/>
            <a:chExt cx="381175" cy="381175"/>
          </a:xfrm>
        </p:grpSpPr>
        <p:sp>
          <p:nvSpPr>
            <p:cNvPr id="40" name="Google Shape;577;p39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28575" cap="rnd" cmpd="sng">
              <a:solidFill>
                <a:srgbClr val="D969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78;p39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28575" cap="rnd" cmpd="sng">
              <a:solidFill>
                <a:srgbClr val="D969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79;p39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28575" cap="rnd" cmpd="sng">
              <a:solidFill>
                <a:srgbClr val="D969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80;p39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28575" cap="rnd" cmpd="sng">
              <a:solidFill>
                <a:srgbClr val="D969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911837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МЕРЫ БОРЬБЫ С ИНФЛЯЦИЕЙ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77" y="1248937"/>
            <a:ext cx="104816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>
                <a:latin typeface="Century Gothic" panose="020B0502020202020204" pitchFamily="34" charset="0"/>
              </a:rPr>
              <a:t>Повышение </a:t>
            </a:r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налогообложения</a:t>
            </a:r>
            <a:r>
              <a:rPr lang="ru-RU" sz="2400" dirty="0">
                <a:latin typeface="Century Gothic" panose="020B0502020202020204" pitchFamily="34" charset="0"/>
              </a:rPr>
              <a:t>.</a:t>
            </a:r>
          </a:p>
          <a:p>
            <a:pPr marL="342900" indent="-342900">
              <a:buAutoNum type="arabicPeriod"/>
            </a:pPr>
            <a:endParaRPr lang="ru-RU" sz="2400" dirty="0">
              <a:latin typeface="Century Gothic" panose="020B0502020202020204" pitchFamily="34" charset="0"/>
            </a:endParaRPr>
          </a:p>
          <a:p>
            <a:pPr marL="342900" indent="-342900">
              <a:buAutoNum type="arabicPeriod"/>
            </a:pPr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Замораживание</a:t>
            </a:r>
            <a:r>
              <a:rPr lang="ru-RU" sz="2400" dirty="0">
                <a:latin typeface="Century Gothic" panose="020B0502020202020204" pitchFamily="34" charset="0"/>
              </a:rPr>
              <a:t> роста зарплат и </a:t>
            </a:r>
            <a:r>
              <a:rPr lang="ru-RU" sz="2400" dirty="0" err="1">
                <a:latin typeface="Century Gothic" panose="020B0502020202020204" pitchFamily="34" charset="0"/>
              </a:rPr>
              <a:t>соцвыплат</a:t>
            </a:r>
            <a:r>
              <a:rPr lang="ru-RU" sz="2400" dirty="0">
                <a:latin typeface="Century Gothic" panose="020B0502020202020204" pitchFamily="34" charset="0"/>
              </a:rPr>
              <a:t>.</a:t>
            </a:r>
          </a:p>
          <a:p>
            <a:pPr marL="342900" indent="-342900">
              <a:buAutoNum type="arabicPeriod"/>
            </a:pPr>
            <a:endParaRPr lang="ru-RU" sz="2400" dirty="0">
              <a:solidFill>
                <a:srgbClr val="486D84"/>
              </a:solidFill>
              <a:latin typeface="Century Gothic" panose="020B0502020202020204" pitchFamily="34" charset="0"/>
            </a:endParaRPr>
          </a:p>
          <a:p>
            <a:pPr marL="342900" indent="-342900">
              <a:buAutoNum type="arabicPeriod"/>
            </a:pPr>
            <a:r>
              <a:rPr lang="ru-RU" sz="2400" dirty="0">
                <a:latin typeface="Century Gothic" panose="020B0502020202020204" pitchFamily="34" charset="0"/>
              </a:rPr>
              <a:t>При инфляции предложения – </a:t>
            </a:r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индексация</a:t>
            </a:r>
            <a:r>
              <a:rPr lang="ru-RU" sz="2400" dirty="0">
                <a:latin typeface="Century Gothic" panose="020B0502020202020204" pitchFamily="34" charset="0"/>
              </a:rPr>
              <a:t> зарплат и </a:t>
            </a:r>
            <a:r>
              <a:rPr lang="ru-RU" sz="2400" dirty="0" err="1">
                <a:latin typeface="Century Gothic" panose="020B0502020202020204" pitchFamily="34" charset="0"/>
              </a:rPr>
              <a:t>соцвыплат</a:t>
            </a:r>
            <a:r>
              <a:rPr lang="ru-RU" sz="2400" dirty="0">
                <a:latin typeface="Century Gothic" panose="020B0502020202020204" pitchFamily="34" charset="0"/>
              </a:rPr>
              <a:t>.</a:t>
            </a:r>
          </a:p>
          <a:p>
            <a:pPr marL="342900" indent="-342900">
              <a:buAutoNum type="arabicPeriod"/>
            </a:pPr>
            <a:endParaRPr lang="ru-RU" sz="2400" dirty="0">
              <a:latin typeface="Century Gothic" panose="020B0502020202020204" pitchFamily="34" charset="0"/>
            </a:endParaRPr>
          </a:p>
          <a:p>
            <a:pPr marL="342900" indent="-342900">
              <a:buAutoNum type="arabicPeriod"/>
            </a:pPr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Сокращение эмиссии</a:t>
            </a:r>
            <a:r>
              <a:rPr lang="ru-RU" sz="2400" dirty="0">
                <a:latin typeface="Century Gothic" panose="020B0502020202020204" pitchFamily="34" charset="0"/>
              </a:rPr>
              <a:t> денег.</a:t>
            </a:r>
          </a:p>
          <a:p>
            <a:pPr marL="342900" indent="-342900">
              <a:buAutoNum type="arabicPeriod"/>
            </a:pPr>
            <a:endParaRPr lang="ru-RU" sz="2400" dirty="0">
              <a:latin typeface="Century Gothic" panose="020B0502020202020204" pitchFamily="34" charset="0"/>
            </a:endParaRPr>
          </a:p>
          <a:p>
            <a:pPr marL="342900" indent="-342900">
              <a:buAutoNum type="arabicPeriod"/>
            </a:pPr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Увеличение</a:t>
            </a:r>
            <a:r>
              <a:rPr lang="ru-RU" sz="2400" dirty="0">
                <a:latin typeface="Century Gothic" panose="020B0502020202020204" pitchFamily="34" charset="0"/>
              </a:rPr>
              <a:t> учётной </a:t>
            </a:r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ставки</a:t>
            </a:r>
            <a:r>
              <a:rPr lang="ru-RU" sz="2400" dirty="0">
                <a:latin typeface="Century Gothic" panose="020B0502020202020204" pitchFamily="34" charset="0"/>
              </a:rPr>
              <a:t> кредитования.</a:t>
            </a:r>
          </a:p>
          <a:p>
            <a:pPr marL="342900" indent="-342900">
              <a:buAutoNum type="arabicPeriod"/>
            </a:pPr>
            <a:endParaRPr lang="ru-RU" sz="2400" dirty="0">
              <a:latin typeface="Century Gothic" panose="020B0502020202020204" pitchFamily="34" charset="0"/>
            </a:endParaRPr>
          </a:p>
          <a:p>
            <a:pPr marL="342900" indent="-342900">
              <a:buAutoNum type="arabicPeriod"/>
            </a:pPr>
            <a:r>
              <a:rPr lang="ru-RU" sz="2400" dirty="0">
                <a:latin typeface="Century Gothic" panose="020B0502020202020204" pitchFamily="34" charset="0"/>
              </a:rPr>
              <a:t>Продажа государственных </a:t>
            </a:r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ценных бумаг</a:t>
            </a:r>
            <a:r>
              <a:rPr lang="ru-RU" sz="2400" dirty="0">
                <a:latin typeface="Century Gothic" panose="020B0502020202020204" pitchFamily="34" charset="0"/>
              </a:rPr>
              <a:t>.</a:t>
            </a:r>
          </a:p>
          <a:p>
            <a:pPr marL="342900" indent="-342900">
              <a:buAutoNum type="arabicPeriod"/>
            </a:pPr>
            <a:endParaRPr lang="ru-RU" sz="2400" dirty="0">
              <a:latin typeface="Century Gothic" panose="020B0502020202020204" pitchFamily="34" charset="0"/>
            </a:endParaRPr>
          </a:p>
          <a:p>
            <a:pPr marL="342900" indent="-342900">
              <a:buAutoNum type="arabicPeriod"/>
            </a:pPr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Контроль</a:t>
            </a:r>
            <a:r>
              <a:rPr lang="ru-RU" sz="2400" dirty="0">
                <a:latin typeface="Century Gothic" panose="020B0502020202020204" pitchFamily="34" charset="0"/>
              </a:rPr>
              <a:t> над ростом цен, но он неэффективен, т.к. борется с последствием, а не с причиной.</a:t>
            </a:r>
          </a:p>
        </p:txBody>
      </p:sp>
    </p:spTree>
    <p:extLst>
      <p:ext uri="{BB962C8B-B14F-4D97-AF65-F5344CB8AC3E}">
        <p14:creationId xmlns:p14="http://schemas.microsoft.com/office/powerpoint/2010/main" val="113829192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5718" y="1648366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ГОСУДАРСТВЕННОЕ</a:t>
            </a:r>
            <a:b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РЕГУЛИРОВАНИЕ</a:t>
            </a:r>
            <a:b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ЭКОНОМИКИ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0E1BEF7-D4F7-40B8-B642-3895BB45BD11}"/>
              </a:ext>
            </a:extLst>
          </p:cNvPr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>
                <a:latin typeface="Century Gothic" panose="020B0502020202020204" pitchFamily="34" charset="0"/>
              </a:rPr>
              <a:t>страницы </a:t>
            </a:r>
            <a:r>
              <a:rPr lang="ru-RU" sz="2000" dirty="0">
                <a:solidFill>
                  <a:srgbClr val="D96974"/>
                </a:solidFill>
                <a:latin typeface="Century Gothic" panose="020B0502020202020204" pitchFamily="34" charset="0"/>
              </a:rPr>
              <a:t>181-187</a:t>
            </a:r>
            <a:r>
              <a:rPr lang="ru-RU" sz="2000" dirty="0">
                <a:latin typeface="Century Gothic" panose="020B0502020202020204" pitchFamily="34" charset="0"/>
              </a:rPr>
              <a:t> в справочнике Баранова.</a:t>
            </a:r>
          </a:p>
        </p:txBody>
      </p:sp>
      <p:sp>
        <p:nvSpPr>
          <p:cNvPr id="13" name="Shape 3598">
            <a:extLst>
              <a:ext uri="{FF2B5EF4-FFF2-40B4-BE49-F238E27FC236}">
                <a16:creationId xmlns:a16="http://schemas.microsoft.com/office/drawing/2014/main" xmlns="" id="{3CD539DB-E296-4A66-B5FE-E1F8C465E196}"/>
              </a:ext>
            </a:extLst>
          </p:cNvPr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2338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ДЛЯ РЕАЛИЗАЦИИ ЭКОНОМИЧЕСКИХ ФУНКЦИЙ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Title 2"/>
          <p:cNvSpPr txBox="1">
            <a:spLocks/>
          </p:cNvSpPr>
          <p:nvPr/>
        </p:nvSpPr>
        <p:spPr>
          <a:xfrm>
            <a:off x="1024646" y="844178"/>
            <a:ext cx="10936371" cy="835566"/>
          </a:xfrm>
          <a:prstGeom prst="rect">
            <a:avLst/>
          </a:prstGeom>
          <a:ln w="19050">
            <a:noFill/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государство использует 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xmlns="" id="{75CE4326-298A-4AEB-A3EE-34011FA89D69}"/>
              </a:ext>
            </a:extLst>
          </p:cNvPr>
          <p:cNvSpPr txBox="1">
            <a:spLocks/>
          </p:cNvSpPr>
          <p:nvPr/>
        </p:nvSpPr>
        <p:spPr>
          <a:xfrm>
            <a:off x="2006920" y="1928279"/>
            <a:ext cx="2793679" cy="835566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прямые методы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26" name="Title 2">
            <a:extLst>
              <a:ext uri="{FF2B5EF4-FFF2-40B4-BE49-F238E27FC236}">
                <a16:creationId xmlns:a16="http://schemas.microsoft.com/office/drawing/2014/main" xmlns="" id="{9210C7DE-A768-46F9-BB16-B7EB27907D72}"/>
              </a:ext>
            </a:extLst>
          </p:cNvPr>
          <p:cNvSpPr txBox="1">
            <a:spLocks/>
          </p:cNvSpPr>
          <p:nvPr/>
        </p:nvSpPr>
        <p:spPr>
          <a:xfrm>
            <a:off x="8498679" y="1903204"/>
            <a:ext cx="3004565" cy="835566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косвенные методы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7656311B-71AD-46FA-9BE8-DA57933B1D61}"/>
              </a:ext>
            </a:extLst>
          </p:cNvPr>
          <p:cNvCxnSpPr>
            <a:endCxn id="25" idx="0"/>
          </p:cNvCxnSpPr>
          <p:nvPr/>
        </p:nvCxnSpPr>
        <p:spPr>
          <a:xfrm flipH="1">
            <a:off x="3403760" y="1463040"/>
            <a:ext cx="3058000" cy="465239"/>
          </a:xfrm>
          <a:prstGeom prst="straightConnector1">
            <a:avLst/>
          </a:prstGeom>
          <a:ln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xmlns="" id="{60689B7C-5424-4A9C-8896-E96B1C4DA133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6471991" y="1463040"/>
            <a:ext cx="3528971" cy="440164"/>
          </a:xfrm>
          <a:prstGeom prst="straightConnector1">
            <a:avLst/>
          </a:prstGeom>
          <a:ln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2F57604-FA4B-4406-B686-ED4332B1718B}"/>
              </a:ext>
            </a:extLst>
          </p:cNvPr>
          <p:cNvSpPr txBox="1"/>
          <p:nvPr/>
        </p:nvSpPr>
        <p:spPr>
          <a:xfrm>
            <a:off x="1062040" y="2971800"/>
            <a:ext cx="51863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правовые (административные): </a:t>
            </a:r>
          </a:p>
          <a:p>
            <a:endParaRPr lang="ru-RU" sz="2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entury Gothic" panose="020B0502020202020204" pitchFamily="34" charset="0"/>
              </a:rPr>
              <a:t>издание законов,</a:t>
            </a:r>
          </a:p>
          <a:p>
            <a:r>
              <a:rPr lang="ru-RU" sz="2000" dirty="0">
                <a:latin typeface="Century Gothic" panose="020B0502020202020204" pitchFamily="34" charset="0"/>
              </a:rPr>
              <a:t>регламентирующих экономические отношения;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entury Gothic" panose="020B0502020202020204" pitchFamily="34" charset="0"/>
              </a:rPr>
              <a:t>введение норм и стандартов</a:t>
            </a:r>
          </a:p>
          <a:p>
            <a:r>
              <a:rPr lang="ru-RU" sz="2000" dirty="0">
                <a:latin typeface="Century Gothic" panose="020B0502020202020204" pitchFamily="34" charset="0"/>
              </a:rPr>
              <a:t>качества;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entury Gothic" panose="020B0502020202020204" pitchFamily="34" charset="0"/>
              </a:rPr>
              <a:t>лицензирование;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entury Gothic" panose="020B0502020202020204" pitchFamily="34" charset="0"/>
              </a:rPr>
              <a:t>расширение госзаказов.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20A3454D-C62E-4BA8-B050-83CD44C28EA7}"/>
              </a:ext>
            </a:extLst>
          </p:cNvPr>
          <p:cNvSpPr txBox="1"/>
          <p:nvPr/>
        </p:nvSpPr>
        <p:spPr>
          <a:xfrm>
            <a:off x="7005640" y="2898376"/>
            <a:ext cx="51863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денежно-кредитная (монетарная)</a:t>
            </a:r>
          </a:p>
          <a:p>
            <a:r>
              <a:rPr lang="ru-RU" sz="20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политика </a:t>
            </a:r>
            <a:r>
              <a:rPr lang="ru-RU" sz="2000" dirty="0">
                <a:latin typeface="Century Gothic" panose="020B0502020202020204" pitchFamily="34" charset="0"/>
              </a:rPr>
              <a:t>(главное звено - Центробанк)</a:t>
            </a:r>
            <a:r>
              <a:rPr lang="ru-RU" sz="20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фискальная </a:t>
            </a:r>
            <a:r>
              <a:rPr lang="ru-RU" sz="2000" dirty="0">
                <a:latin typeface="Century Gothic" panose="020B0502020202020204" pitchFamily="34" charset="0"/>
              </a:rPr>
              <a:t>(регулирование</a:t>
            </a:r>
          </a:p>
          <a:p>
            <a:r>
              <a:rPr lang="ru-RU" sz="2000" dirty="0">
                <a:latin typeface="Century Gothic" panose="020B0502020202020204" pitchFamily="34" charset="0"/>
              </a:rPr>
              <a:t>налогообложения)</a:t>
            </a:r>
            <a:r>
              <a:rPr lang="ru-RU" sz="20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latin typeface="Century Gothic" panose="020B0502020202020204" pitchFamily="34" charset="0"/>
            </a:endParaRPr>
          </a:p>
          <a:p>
            <a:pPr algn="ctr"/>
            <a:r>
              <a:rPr lang="ru-RU" sz="2000" i="1" dirty="0">
                <a:latin typeface="Century Gothic" panose="020B0502020202020204" pitchFamily="34" charset="0"/>
              </a:rPr>
              <a:t>(в рыночной экономике считаются приоритетными)</a:t>
            </a:r>
          </a:p>
        </p:txBody>
      </p:sp>
    </p:spTree>
    <p:extLst>
      <p:ext uri="{BB962C8B-B14F-4D97-AF65-F5344CB8AC3E}">
        <p14:creationId xmlns:p14="http://schemas.microsoft.com/office/powerpoint/2010/main" val="233048927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ДЕНЕЖНО-КРЕДИТНАЯ ПОЛИТИКА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Title 2"/>
          <p:cNvSpPr txBox="1">
            <a:spLocks/>
          </p:cNvSpPr>
          <p:nvPr/>
        </p:nvSpPr>
        <p:spPr>
          <a:xfrm>
            <a:off x="2295799" y="3459560"/>
            <a:ext cx="9695309" cy="685720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</a:t>
            </a:r>
            <a:r>
              <a:rPr lang="ru-RU" sz="2400" b="1" dirty="0">
                <a:latin typeface="Century Gothic" panose="020B0502020202020204" pitchFamily="34" charset="0"/>
              </a:rPr>
              <a:t>основной институт, </a:t>
            </a:r>
            <a:r>
              <a:rPr lang="ru-RU" sz="2400" dirty="0">
                <a:latin typeface="Century Gothic" panose="020B0502020202020204" pitchFamily="34" charset="0"/>
              </a:rPr>
              <a:t>которые её реализует – Центральный банк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9A8A3639-CB30-40B8-A323-6FD7EA83A1F7}"/>
              </a:ext>
            </a:extLst>
          </p:cNvPr>
          <p:cNvSpPr txBox="1"/>
          <p:nvPr/>
        </p:nvSpPr>
        <p:spPr>
          <a:xfrm>
            <a:off x="1062039" y="1231414"/>
            <a:ext cx="10929069" cy="1815882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ДЕНЕЖНО-КРЕДИТНАЯ (МОНЕТАРНАЯ) ПОЛИТИКА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совокупность мероприятий в области денежного обращения и кредита, используемые для регулирования экономики.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xmlns="" id="{90562E80-F7FD-4E10-A923-51BEED76F5AA}"/>
              </a:ext>
            </a:extLst>
          </p:cNvPr>
          <p:cNvSpPr txBox="1">
            <a:spLocks/>
          </p:cNvSpPr>
          <p:nvPr/>
        </p:nvSpPr>
        <p:spPr>
          <a:xfrm>
            <a:off x="2295799" y="4282440"/>
            <a:ext cx="9695309" cy="1051560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 цель </a:t>
            </a:r>
            <a:r>
              <a:rPr lang="ru-RU" sz="2400" dirty="0">
                <a:latin typeface="Century Gothic" panose="020B0502020202020204" pitchFamily="34" charset="0"/>
              </a:rPr>
              <a:t>– обеспечить устойчивые темпы развития производства,  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стабильные цены, сбалансированный госбюджет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33" name="Title 2">
            <a:extLst>
              <a:ext uri="{FF2B5EF4-FFF2-40B4-BE49-F238E27FC236}">
                <a16:creationId xmlns:a16="http://schemas.microsoft.com/office/drawing/2014/main" xmlns="" id="{34E04AE8-F5F4-4A94-91CD-299E7CA794E9}"/>
              </a:ext>
            </a:extLst>
          </p:cNvPr>
          <p:cNvSpPr txBox="1">
            <a:spLocks/>
          </p:cNvSpPr>
          <p:nvPr/>
        </p:nvSpPr>
        <p:spPr>
          <a:xfrm>
            <a:off x="2295799" y="5524500"/>
            <a:ext cx="9695309" cy="1051560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 основные инструменты </a:t>
            </a:r>
            <a:r>
              <a:rPr lang="ru-RU" sz="2400" dirty="0">
                <a:latin typeface="Century Gothic" panose="020B0502020202020204" pitchFamily="34" charset="0"/>
              </a:rPr>
              <a:t>– 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cxnSp>
        <p:nvCxnSpPr>
          <p:cNvPr id="10" name="Соединитель: уступ 9">
            <a:extLst>
              <a:ext uri="{FF2B5EF4-FFF2-40B4-BE49-F238E27FC236}">
                <a16:creationId xmlns:a16="http://schemas.microsoft.com/office/drawing/2014/main" xmlns="" id="{9927D00B-BC26-4FA8-86FD-2AACF8C27F30}"/>
              </a:ext>
            </a:extLst>
          </p:cNvPr>
          <p:cNvCxnSpPr>
            <a:stCxn id="29" idx="1"/>
            <a:endCxn id="21" idx="1"/>
          </p:cNvCxnSpPr>
          <p:nvPr/>
        </p:nvCxnSpPr>
        <p:spPr>
          <a:xfrm rot="10800000" flipH="1" flipV="1">
            <a:off x="1062039" y="2139354"/>
            <a:ext cx="1233760" cy="1663065"/>
          </a:xfrm>
          <a:prstGeom prst="bentConnector3">
            <a:avLst>
              <a:gd name="adj1" fmla="val 1134"/>
            </a:avLst>
          </a:prstGeom>
          <a:ln w="19050"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оединитель: уступ 35">
            <a:extLst>
              <a:ext uri="{FF2B5EF4-FFF2-40B4-BE49-F238E27FC236}">
                <a16:creationId xmlns:a16="http://schemas.microsoft.com/office/drawing/2014/main" xmlns="" id="{A087BCBE-B3CE-4924-804C-526D9412C450}"/>
              </a:ext>
            </a:extLst>
          </p:cNvPr>
          <p:cNvCxnSpPr>
            <a:cxnSpLocks/>
            <a:stCxn id="29" idx="1"/>
            <a:endCxn id="31" idx="1"/>
          </p:cNvCxnSpPr>
          <p:nvPr/>
        </p:nvCxnSpPr>
        <p:spPr>
          <a:xfrm rot="10800000" flipH="1" flipV="1">
            <a:off x="1062039" y="2139354"/>
            <a:ext cx="1233760" cy="2668865"/>
          </a:xfrm>
          <a:prstGeom prst="bentConnector3">
            <a:avLst>
              <a:gd name="adj1" fmla="val 1134"/>
            </a:avLst>
          </a:prstGeom>
          <a:ln w="19050"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оединитель: уступ 39">
            <a:extLst>
              <a:ext uri="{FF2B5EF4-FFF2-40B4-BE49-F238E27FC236}">
                <a16:creationId xmlns:a16="http://schemas.microsoft.com/office/drawing/2014/main" xmlns="" id="{F45706DA-3C74-473E-880A-CC7DD85E65F0}"/>
              </a:ext>
            </a:extLst>
          </p:cNvPr>
          <p:cNvCxnSpPr>
            <a:cxnSpLocks/>
            <a:stCxn id="29" idx="1"/>
            <a:endCxn id="33" idx="1"/>
          </p:cNvCxnSpPr>
          <p:nvPr/>
        </p:nvCxnSpPr>
        <p:spPr>
          <a:xfrm rot="10800000" flipH="1" flipV="1">
            <a:off x="1062039" y="2139354"/>
            <a:ext cx="1233760" cy="3910925"/>
          </a:xfrm>
          <a:prstGeom prst="bentConnector3">
            <a:avLst>
              <a:gd name="adj1" fmla="val 1134"/>
            </a:avLst>
          </a:prstGeom>
          <a:ln w="19050"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507878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ДЕНЕЖНО-КРЕДИТНАЯ ПОЛИТИКА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itle 2">
            <a:extLst>
              <a:ext uri="{FF2B5EF4-FFF2-40B4-BE49-F238E27FC236}">
                <a16:creationId xmlns:a16="http://schemas.microsoft.com/office/drawing/2014/main" xmlns="" id="{34E04AE8-F5F4-4A94-91CD-299E7CA794E9}"/>
              </a:ext>
            </a:extLst>
          </p:cNvPr>
          <p:cNvSpPr txBox="1">
            <a:spLocks/>
          </p:cNvSpPr>
          <p:nvPr/>
        </p:nvSpPr>
        <p:spPr>
          <a:xfrm>
            <a:off x="2358700" y="1087794"/>
            <a:ext cx="9695309" cy="5770206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 основные инструменты: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1.  операции на открытом рынке (купля-продажа облигаций федерального займа и др. ценных бумаг Центробанком за наличку =</a:t>
            </a:r>
            <a:r>
              <a:rPr lang="en-US" sz="2400" dirty="0">
                <a:latin typeface="Century Gothic" panose="020B0502020202020204" pitchFamily="34" charset="0"/>
              </a:rPr>
              <a:t>&gt;</a:t>
            </a:r>
            <a:r>
              <a:rPr lang="ru-RU" sz="2400" dirty="0">
                <a:latin typeface="Century Gothic" panose="020B0502020202020204" pitchFamily="34" charset="0"/>
              </a:rPr>
              <a:t>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денежная масса сокращается или растёт</a:t>
            </a:r>
            <a:r>
              <a:rPr lang="ru-RU" sz="2400" dirty="0">
                <a:latin typeface="Century Gothic" panose="020B0502020202020204" pitchFamily="34" charset="0"/>
              </a:rPr>
              <a:t>;</a:t>
            </a:r>
          </a:p>
          <a:p>
            <a:pPr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2. изменение ставки рефинансирования (повышение =</a:t>
            </a:r>
            <a:r>
              <a:rPr lang="en-US" sz="2400" dirty="0">
                <a:latin typeface="Century Gothic" panose="020B0502020202020204" pitchFamily="34" charset="0"/>
              </a:rPr>
              <a:t>&gt;</a:t>
            </a:r>
            <a:r>
              <a:rPr lang="ru-RU" sz="2400" dirty="0"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latin typeface="Century Gothic" panose="020B0502020202020204" pitchFamily="34" charset="0"/>
              </a:rPr>
              <a:t>коммерч</a:t>
            </a:r>
            <a:r>
              <a:rPr lang="ru-RU" sz="2400" dirty="0">
                <a:latin typeface="Century Gothic" panose="020B0502020202020204" pitchFamily="34" charset="0"/>
              </a:rPr>
              <a:t>. банки поднимают ставку процента клиентам =</a:t>
            </a:r>
            <a:r>
              <a:rPr lang="en-US" sz="2400" dirty="0">
                <a:latin typeface="Century Gothic" panose="020B0502020202020204" pitchFamily="34" charset="0"/>
              </a:rPr>
              <a:t>&gt;</a:t>
            </a:r>
            <a:r>
              <a:rPr lang="ru-RU" sz="2400" dirty="0">
                <a:latin typeface="Century Gothic" panose="020B0502020202020204" pitchFamily="34" charset="0"/>
              </a:rPr>
              <a:t> сократится число желающих взять кредит =</a:t>
            </a:r>
            <a:r>
              <a:rPr lang="en-US" sz="2400" dirty="0">
                <a:latin typeface="Century Gothic" panose="020B0502020202020204" pitchFamily="34" charset="0"/>
              </a:rPr>
              <a:t>&gt;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уменьшение количества денег в обращении, и наоборот</a:t>
            </a:r>
            <a:r>
              <a:rPr lang="ru-RU" sz="2400" dirty="0">
                <a:latin typeface="Century Gothic" panose="020B0502020202020204" pitchFamily="34" charset="0"/>
              </a:rPr>
              <a:t>).</a:t>
            </a:r>
          </a:p>
          <a:p>
            <a:pPr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3. изменение нормы обязательных резервов (часть денег от комбанков хранятся в виде резервов в ЦБ, если он снижается =</a:t>
            </a:r>
            <a:r>
              <a:rPr lang="en-US" sz="2400" dirty="0">
                <a:latin typeface="Century Gothic" panose="020B0502020202020204" pitchFamily="34" charset="0"/>
              </a:rPr>
              <a:t>&gt;</a:t>
            </a:r>
            <a:r>
              <a:rPr lang="ru-RU" sz="2400" dirty="0">
                <a:latin typeface="Century Gothic" panose="020B0502020202020204" pitchFamily="34" charset="0"/>
              </a:rPr>
              <a:t> комбанки чаще размещают деньги среди клиентов =</a:t>
            </a:r>
            <a:r>
              <a:rPr lang="en-US" sz="2400" dirty="0">
                <a:latin typeface="Century Gothic" panose="020B0502020202020204" pitchFamily="34" charset="0"/>
              </a:rPr>
              <a:t>&gt;</a:t>
            </a:r>
            <a:r>
              <a:rPr lang="ru-RU" sz="2400" dirty="0">
                <a:latin typeface="Century Gothic" panose="020B0502020202020204" pitchFamily="34" charset="0"/>
              </a:rPr>
              <a:t>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денежная масса растёт, и наоборот</a:t>
            </a:r>
            <a:r>
              <a:rPr lang="ru-RU" sz="2400" dirty="0">
                <a:latin typeface="Century Gothic" panose="020B0502020202020204" pitchFamily="34" charset="0"/>
              </a:rPr>
              <a:t>)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cxnSp>
        <p:nvCxnSpPr>
          <p:cNvPr id="25" name="Соединитель: уступ 24">
            <a:extLst>
              <a:ext uri="{FF2B5EF4-FFF2-40B4-BE49-F238E27FC236}">
                <a16:creationId xmlns:a16="http://schemas.microsoft.com/office/drawing/2014/main" xmlns="" id="{CD54D395-2034-41CD-936B-5C1B25CA00F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2460" y="2066657"/>
            <a:ext cx="2769248" cy="1043232"/>
          </a:xfrm>
          <a:prstGeom prst="bentConnector2">
            <a:avLst/>
          </a:prstGeom>
          <a:ln w="19050"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90672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ФИСКАЛЬНАЯ ПОЛИТИКА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9A8A3639-CB30-40B8-A323-6FD7EA83A1F7}"/>
              </a:ext>
            </a:extLst>
          </p:cNvPr>
          <p:cNvSpPr txBox="1"/>
          <p:nvPr/>
        </p:nvSpPr>
        <p:spPr>
          <a:xfrm>
            <a:off x="1062039" y="1231414"/>
            <a:ext cx="10929069" cy="1815882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ФИСКАЛЬНАЯ (БЮДЖЕТНО-НАЛОГОВАЯ) ПОЛИТИКА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совокупность мероприятий, используемые для регулирования экономики с помощью государственных расходов и налогов.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xmlns="" id="{90562E80-F7FD-4E10-A923-51BEED76F5AA}"/>
              </a:ext>
            </a:extLst>
          </p:cNvPr>
          <p:cNvSpPr txBox="1">
            <a:spLocks/>
          </p:cNvSpPr>
          <p:nvPr/>
        </p:nvSpPr>
        <p:spPr>
          <a:xfrm>
            <a:off x="2295799" y="3195022"/>
            <a:ext cx="9695309" cy="1051560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 цель </a:t>
            </a:r>
            <a:r>
              <a:rPr lang="ru-RU" sz="2400" dirty="0">
                <a:latin typeface="Century Gothic" panose="020B0502020202020204" pitchFamily="34" charset="0"/>
              </a:rPr>
              <a:t>– обеспечить стабильное развитие экономики, занятость 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населения, предотвратить инфляцию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33" name="Title 2">
            <a:extLst>
              <a:ext uri="{FF2B5EF4-FFF2-40B4-BE49-F238E27FC236}">
                <a16:creationId xmlns:a16="http://schemas.microsoft.com/office/drawing/2014/main" xmlns="" id="{34E04AE8-F5F4-4A94-91CD-299E7CA794E9}"/>
              </a:ext>
            </a:extLst>
          </p:cNvPr>
          <p:cNvSpPr txBox="1">
            <a:spLocks/>
          </p:cNvSpPr>
          <p:nvPr/>
        </p:nvSpPr>
        <p:spPr>
          <a:xfrm>
            <a:off x="2295797" y="4357128"/>
            <a:ext cx="9695309" cy="86262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 основные элементы </a:t>
            </a:r>
            <a:r>
              <a:rPr lang="ru-RU" sz="2400" dirty="0">
                <a:latin typeface="Century Gothic" panose="020B0502020202020204" pitchFamily="34" charset="0"/>
              </a:rPr>
              <a:t>– расходы государства и налоги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cxnSp>
        <p:nvCxnSpPr>
          <p:cNvPr id="36" name="Соединитель: уступ 35">
            <a:extLst>
              <a:ext uri="{FF2B5EF4-FFF2-40B4-BE49-F238E27FC236}">
                <a16:creationId xmlns:a16="http://schemas.microsoft.com/office/drawing/2014/main" xmlns="" id="{A087BCBE-B3CE-4924-804C-526D9412C450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1062040" y="3047296"/>
            <a:ext cx="1233759" cy="673506"/>
          </a:xfrm>
          <a:prstGeom prst="bentConnector3">
            <a:avLst>
              <a:gd name="adj1" fmla="val 842"/>
            </a:avLst>
          </a:prstGeom>
          <a:ln w="19050"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оединитель: уступ 39">
            <a:extLst>
              <a:ext uri="{FF2B5EF4-FFF2-40B4-BE49-F238E27FC236}">
                <a16:creationId xmlns:a16="http://schemas.microsoft.com/office/drawing/2014/main" xmlns="" id="{F45706DA-3C74-473E-880A-CC7DD85E65F0}"/>
              </a:ext>
            </a:extLst>
          </p:cNvPr>
          <p:cNvCxnSpPr>
            <a:cxnSpLocks/>
            <a:endCxn id="33" idx="1"/>
          </p:cNvCxnSpPr>
          <p:nvPr/>
        </p:nvCxnSpPr>
        <p:spPr>
          <a:xfrm rot="16200000" flipH="1">
            <a:off x="808345" y="3300990"/>
            <a:ext cx="1741146" cy="1233757"/>
          </a:xfrm>
          <a:prstGeom prst="bentConnector2">
            <a:avLst/>
          </a:prstGeom>
          <a:ln w="19050"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2">
            <a:extLst>
              <a:ext uri="{FF2B5EF4-FFF2-40B4-BE49-F238E27FC236}">
                <a16:creationId xmlns:a16="http://schemas.microsoft.com/office/drawing/2014/main" xmlns="" id="{1ABF7074-BE5A-4420-AEBE-45D5AA0ACA9F}"/>
              </a:ext>
            </a:extLst>
          </p:cNvPr>
          <p:cNvSpPr txBox="1">
            <a:spLocks/>
          </p:cNvSpPr>
          <p:nvPr/>
        </p:nvSpPr>
        <p:spPr>
          <a:xfrm>
            <a:off x="2295798" y="5330302"/>
            <a:ext cx="9695309" cy="1353726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 характер </a:t>
            </a:r>
            <a:r>
              <a:rPr lang="ru-RU" sz="2400" dirty="0">
                <a:latin typeface="Century Gothic" panose="020B0502020202020204" pitchFamily="34" charset="0"/>
              </a:rPr>
              <a:t>–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стимулирующая</a:t>
            </a:r>
            <a:r>
              <a:rPr lang="ru-RU" sz="2400" dirty="0">
                <a:latin typeface="Century Gothic" panose="020B0502020202020204" pitchFamily="34" charset="0"/>
              </a:rPr>
              <a:t> (спад производства =</a:t>
            </a:r>
            <a:r>
              <a:rPr lang="en-US" sz="2400" dirty="0">
                <a:latin typeface="Century Gothic" panose="020B0502020202020204" pitchFamily="34" charset="0"/>
              </a:rPr>
              <a:t>&gt;</a:t>
            </a:r>
            <a:r>
              <a:rPr lang="ru-RU" sz="2400" dirty="0">
                <a:latin typeface="Century Gothic" panose="020B0502020202020204" pitchFamily="34" charset="0"/>
              </a:rPr>
              <a:t> снижение налогов и рост расходов),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сдерживающая</a:t>
            </a:r>
            <a:r>
              <a:rPr lang="ru-RU" sz="2400" dirty="0">
                <a:latin typeface="Century Gothic" panose="020B0502020202020204" pitchFamily="34" charset="0"/>
              </a:rPr>
              <a:t> (инфляция =</a:t>
            </a:r>
            <a:r>
              <a:rPr lang="en-US" sz="2400" dirty="0">
                <a:latin typeface="Century Gothic" panose="020B0502020202020204" pitchFamily="34" charset="0"/>
              </a:rPr>
              <a:t>&gt;</a:t>
            </a:r>
            <a:r>
              <a:rPr lang="ru-RU" sz="2400" dirty="0">
                <a:latin typeface="Century Gothic" panose="020B0502020202020204" pitchFamily="34" charset="0"/>
              </a:rPr>
              <a:t> увеличение налогов и уменьшение расходов).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cxnSp>
        <p:nvCxnSpPr>
          <p:cNvPr id="43" name="Соединитель: уступ 42">
            <a:extLst>
              <a:ext uri="{FF2B5EF4-FFF2-40B4-BE49-F238E27FC236}">
                <a16:creationId xmlns:a16="http://schemas.microsoft.com/office/drawing/2014/main" xmlns="" id="{FC76BDBA-07E5-4404-919E-9FD8AC73CEAC}"/>
              </a:ext>
            </a:extLst>
          </p:cNvPr>
          <p:cNvCxnSpPr>
            <a:cxnSpLocks/>
          </p:cNvCxnSpPr>
          <p:nvPr/>
        </p:nvCxnSpPr>
        <p:spPr>
          <a:xfrm rot="16200000" flipH="1">
            <a:off x="808348" y="4519714"/>
            <a:ext cx="1741146" cy="1233757"/>
          </a:xfrm>
          <a:prstGeom prst="bentConnector2">
            <a:avLst/>
          </a:prstGeom>
          <a:ln w="19050"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10863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ВЗГЛЯДЫ НА МАСШТАБЫ ГОСРЕГУЛИРОВАНИЯ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" name="Title 2">
            <a:extLst>
              <a:ext uri="{FF2B5EF4-FFF2-40B4-BE49-F238E27FC236}">
                <a16:creationId xmlns:a16="http://schemas.microsoft.com/office/drawing/2014/main" xmlns="" id="{90562E80-F7FD-4E10-A923-51BEED76F5AA}"/>
              </a:ext>
            </a:extLst>
          </p:cNvPr>
          <p:cNvSpPr txBox="1">
            <a:spLocks/>
          </p:cNvSpPr>
          <p:nvPr/>
        </p:nvSpPr>
        <p:spPr>
          <a:xfrm>
            <a:off x="6769849" y="1117851"/>
            <a:ext cx="5282294" cy="251959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 монетаризм (Милтон Фридман)</a:t>
            </a:r>
          </a:p>
          <a:p>
            <a:pPr>
              <a:lnSpc>
                <a:spcPct val="100000"/>
              </a:lnSpc>
            </a:pPr>
            <a:endParaRPr lang="ru-RU" sz="24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ограниченная роль: только </a:t>
            </a: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контроль над денежным обращением</a:t>
            </a:r>
            <a:r>
              <a:rPr lang="ru-RU" sz="2400" dirty="0">
                <a:latin typeface="Century Gothic" panose="020B0502020202020204" pitchFamily="34" charset="0"/>
              </a:rPr>
              <a:t>, вливания денег = рост реального ВВП</a:t>
            </a:r>
          </a:p>
        </p:txBody>
      </p:sp>
      <p:sp>
        <p:nvSpPr>
          <p:cNvPr id="30" name="Title 2">
            <a:extLst>
              <a:ext uri="{FF2B5EF4-FFF2-40B4-BE49-F238E27FC236}">
                <a16:creationId xmlns:a16="http://schemas.microsoft.com/office/drawing/2014/main" xmlns="" id="{927BF539-000E-438D-9C7E-6EBAC80AE216}"/>
              </a:ext>
            </a:extLst>
          </p:cNvPr>
          <p:cNvSpPr txBox="1">
            <a:spLocks/>
          </p:cNvSpPr>
          <p:nvPr/>
        </p:nvSpPr>
        <p:spPr>
          <a:xfrm>
            <a:off x="1167489" y="1117851"/>
            <a:ext cx="5282294" cy="251959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b="1" dirty="0">
                <a:latin typeface="Century Gothic" panose="020B0502020202020204" pitchFamily="34" charset="0"/>
              </a:rPr>
              <a:t> кейнсианство (Джон Кейнс)</a:t>
            </a:r>
          </a:p>
          <a:p>
            <a:pPr>
              <a:lnSpc>
                <a:spcPct val="100000"/>
              </a:lnSpc>
            </a:pPr>
            <a:endParaRPr lang="ru-RU" sz="24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Century Gothic" panose="020B0502020202020204" pitchFamily="34" charset="0"/>
              </a:rPr>
              <a:t>рынок </a:t>
            </a:r>
            <a:r>
              <a:rPr lang="ru-RU" sz="2400" b="0" i="0" dirty="0">
                <a:solidFill>
                  <a:srgbClr val="D96974"/>
                </a:solidFill>
                <a:effectLst/>
                <a:latin typeface="Century Gothic" panose="020B0502020202020204" pitchFamily="34" charset="0"/>
              </a:rPr>
              <a:t>не способен справляться 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Century Gothic" panose="020B0502020202020204" pitchFamily="34" charset="0"/>
              </a:rPr>
              <a:t>со многими экономическими проблемами без вмешательства государства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pic>
        <p:nvPicPr>
          <p:cNvPr id="1028" name="Picture 4" descr="Инфляция — это опасная, а иногда и роковая болезнь |">
            <a:extLst>
              <a:ext uri="{FF2B5EF4-FFF2-40B4-BE49-F238E27FC236}">
                <a16:creationId xmlns:a16="http://schemas.microsoft.com/office/drawing/2014/main" xmlns="" id="{0FE03FA2-90B0-440D-B60D-1E4A37C5F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381" y="3748426"/>
            <a:ext cx="5338761" cy="300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Почему плохие экономические теории сохраняют популярность">
            <a:extLst>
              <a:ext uri="{FF2B5EF4-FFF2-40B4-BE49-F238E27FC236}">
                <a16:creationId xmlns:a16="http://schemas.microsoft.com/office/drawing/2014/main" xmlns="" id="{F715E04B-878D-4DC6-B4C6-26CC9D68A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7" y="3724169"/>
            <a:ext cx="5045517" cy="302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38539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5718" y="1648366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ЭКОНОМИЧЕСКИЙ РОСТ.</a:t>
            </a:r>
            <a:b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ВВП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0E1BEF7-D4F7-40B8-B642-3895BB45BD11}"/>
              </a:ext>
            </a:extLst>
          </p:cNvPr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>
                <a:latin typeface="Century Gothic" panose="020B0502020202020204" pitchFamily="34" charset="0"/>
              </a:rPr>
              <a:t>страницы </a:t>
            </a:r>
            <a:r>
              <a:rPr lang="ru-RU" sz="2000" dirty="0">
                <a:solidFill>
                  <a:srgbClr val="D96974"/>
                </a:solidFill>
                <a:latin typeface="Century Gothic" panose="020B0502020202020204" pitchFamily="34" charset="0"/>
              </a:rPr>
              <a:t>174-180</a:t>
            </a:r>
            <a:r>
              <a:rPr lang="ru-RU" sz="2000" dirty="0">
                <a:latin typeface="Century Gothic" panose="020B0502020202020204" pitchFamily="34" charset="0"/>
              </a:rPr>
              <a:t> в справочнике Баранова.</a:t>
            </a:r>
          </a:p>
        </p:txBody>
      </p:sp>
      <p:sp>
        <p:nvSpPr>
          <p:cNvPr id="13" name="Shape 3598">
            <a:extLst>
              <a:ext uri="{FF2B5EF4-FFF2-40B4-BE49-F238E27FC236}">
                <a16:creationId xmlns:a16="http://schemas.microsoft.com/office/drawing/2014/main" xmlns="" id="{3CD539DB-E296-4A66-B5FE-E1F8C465E196}"/>
              </a:ext>
            </a:extLst>
          </p:cNvPr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78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ПОНЯТИЕ ЭКОНОМИЧЕСКОГО РОСТА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9A8A3639-CB30-40B8-A323-6FD7EA83A1F7}"/>
              </a:ext>
            </a:extLst>
          </p:cNvPr>
          <p:cNvSpPr txBox="1"/>
          <p:nvPr/>
        </p:nvSpPr>
        <p:spPr>
          <a:xfrm>
            <a:off x="1062039" y="1231414"/>
            <a:ext cx="10929069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ЭКОНОМИЧЕСКИЙ РОСТ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д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олговременное повышение уровня реального ВВП государства как в абсолютных значениях, так и на душу населения.</a:t>
            </a:r>
            <a:endParaRPr lang="en-US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6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Прямоугольник 25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2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СТАДИИ ЭКОНОМИЧЕСКОЙ ДЕЯТЕЛЬНОСТИ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3472763" y="3340544"/>
            <a:ext cx="8450666" cy="984885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- это использование товара/услуги </a:t>
            </a:r>
          </a:p>
          <a:p>
            <a:r>
              <a:rPr lang="ru-RU" sz="3200" u="sng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для удовлетворения</a:t>
            </a:r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потребностей.</a:t>
            </a:r>
            <a:endParaRPr lang="en-US" sz="3200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Oval 8">
            <a:extLst>
              <a:ext uri="{FF2B5EF4-FFF2-40B4-BE49-F238E27FC236}">
                <a16:creationId xmlns:a16="http://schemas.microsoft.com/office/drawing/2014/main" xmlns="" id="{C4EF579C-E89C-441B-BF71-0981B93F406E}"/>
              </a:ext>
            </a:extLst>
          </p:cNvPr>
          <p:cNvSpPr/>
          <p:nvPr/>
        </p:nvSpPr>
        <p:spPr>
          <a:xfrm>
            <a:off x="271465" y="3079646"/>
            <a:ext cx="3044537" cy="150668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FAB78A8-AC31-4162-AFF9-037B7F14736B}"/>
              </a:ext>
            </a:extLst>
          </p:cNvPr>
          <p:cNvSpPr txBox="1"/>
          <p:nvPr/>
        </p:nvSpPr>
        <p:spPr>
          <a:xfrm>
            <a:off x="271465" y="3611949"/>
            <a:ext cx="3044537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ПОТРЕБЛЕНИЕ</a:t>
            </a:r>
            <a:endParaRPr lang="en-US" sz="28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27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28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32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35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22083" y="341267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17479" y="298682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5601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ПУТИ ЭКОНОМИЧЕСКОГО РОСТА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Title 2">
            <a:extLst>
              <a:ext uri="{FF2B5EF4-FFF2-40B4-BE49-F238E27FC236}">
                <a16:creationId xmlns:a16="http://schemas.microsoft.com/office/drawing/2014/main" xmlns="" id="{03DF7B3C-F9A5-4E35-A07D-826C14946436}"/>
              </a:ext>
            </a:extLst>
          </p:cNvPr>
          <p:cNvSpPr txBox="1">
            <a:spLocks/>
          </p:cNvSpPr>
          <p:nvPr/>
        </p:nvSpPr>
        <p:spPr>
          <a:xfrm>
            <a:off x="1173313" y="1573487"/>
            <a:ext cx="4840941" cy="4379789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8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Экстенсивный рост</a:t>
            </a:r>
          </a:p>
          <a:p>
            <a:pPr algn="ctr">
              <a:lnSpc>
                <a:spcPct val="100000"/>
              </a:lnSpc>
            </a:pPr>
            <a:endParaRPr lang="ru-RU" sz="2800" dirty="0">
              <a:latin typeface="Century Gothic" panose="020B0502020202020204" pitchFamily="34" charset="0"/>
            </a:endParaRPr>
          </a:p>
          <a:p>
            <a:pPr marL="85725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рост </a:t>
            </a:r>
            <a:r>
              <a:rPr lang="ru-RU" sz="2800" b="1" dirty="0">
                <a:solidFill>
                  <a:srgbClr val="C6A98C"/>
                </a:solidFill>
                <a:latin typeface="Century Gothic" panose="020B0502020202020204" pitchFamily="34" charset="0"/>
              </a:rPr>
              <a:t>количества</a:t>
            </a:r>
            <a:r>
              <a:rPr lang="ru-RU" sz="2800" dirty="0">
                <a:solidFill>
                  <a:srgbClr val="C6A98C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latin typeface="Century Gothic" panose="020B0502020202020204" pitchFamily="34" charset="0"/>
              </a:rPr>
              <a:t>факторов производства – </a:t>
            </a:r>
            <a:r>
              <a:rPr lang="ru-RU" sz="2800" i="1" dirty="0">
                <a:solidFill>
                  <a:srgbClr val="D14754"/>
                </a:solidFill>
                <a:latin typeface="Century Gothic" panose="020B0502020202020204" pitchFamily="34" charset="0"/>
              </a:rPr>
              <a:t>новые цехи, оборудование и техники, новые рабочие</a:t>
            </a:r>
            <a:r>
              <a:rPr lang="ru-RU" sz="2800" dirty="0">
                <a:latin typeface="Century Gothic" panose="020B0502020202020204" pitchFamily="34" charset="0"/>
              </a:rPr>
              <a:t> (не меняется их качество)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sp>
        <p:nvSpPr>
          <p:cNvPr id="32" name="Title 2">
            <a:extLst>
              <a:ext uri="{FF2B5EF4-FFF2-40B4-BE49-F238E27FC236}">
                <a16:creationId xmlns:a16="http://schemas.microsoft.com/office/drawing/2014/main" xmlns="" id="{8D18DBCA-5002-4912-9CA1-ECC1D9976721}"/>
              </a:ext>
            </a:extLst>
          </p:cNvPr>
          <p:cNvSpPr txBox="1">
            <a:spLocks/>
          </p:cNvSpPr>
          <p:nvPr/>
        </p:nvSpPr>
        <p:spPr>
          <a:xfrm>
            <a:off x="6788805" y="1573487"/>
            <a:ext cx="4979489" cy="4379789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800" b="1" dirty="0">
                <a:solidFill>
                  <a:srgbClr val="D14754"/>
                </a:solidFill>
                <a:latin typeface="Century Gothic" panose="020B0502020202020204" pitchFamily="34" charset="0"/>
              </a:rPr>
              <a:t>Интенсивный рост</a:t>
            </a:r>
          </a:p>
          <a:p>
            <a:pPr algn="ctr">
              <a:lnSpc>
                <a:spcPct val="100000"/>
              </a:lnSpc>
            </a:pPr>
            <a:endParaRPr lang="ru-RU" sz="2800" dirty="0">
              <a:latin typeface="Century Gothic" panose="020B0502020202020204" pitchFamily="34" charset="0"/>
            </a:endParaRPr>
          </a:p>
          <a:p>
            <a:pPr marL="85725">
              <a:lnSpc>
                <a:spcPct val="100000"/>
              </a:lnSpc>
            </a:pPr>
            <a:r>
              <a:rPr lang="ru-RU" sz="2800" dirty="0">
                <a:latin typeface="Century Gothic" panose="020B0502020202020204" pitchFamily="34" charset="0"/>
              </a:rPr>
              <a:t>рост </a:t>
            </a:r>
            <a:r>
              <a:rPr lang="ru-RU" sz="2800" b="1" dirty="0">
                <a:solidFill>
                  <a:srgbClr val="D14754"/>
                </a:solidFill>
                <a:latin typeface="Century Gothic" panose="020B0502020202020204" pitchFamily="34" charset="0"/>
              </a:rPr>
              <a:t>качества</a:t>
            </a:r>
            <a:r>
              <a:rPr lang="ru-RU" sz="2800" dirty="0">
                <a:solidFill>
                  <a:srgbClr val="D14754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latin typeface="Century Gothic" panose="020B0502020202020204" pitchFamily="34" charset="0"/>
              </a:rPr>
              <a:t>факторов производства –  </a:t>
            </a:r>
            <a:r>
              <a:rPr lang="ru-RU" sz="2800" i="1" dirty="0">
                <a:solidFill>
                  <a:srgbClr val="D14754"/>
                </a:solidFill>
                <a:latin typeface="Century Gothic" panose="020B0502020202020204" pitchFamily="34" charset="0"/>
              </a:rPr>
              <a:t>повышение квалификации работников, замена оборудования на новое и т.д.</a:t>
            </a:r>
            <a:endParaRPr lang="en-US" sz="2800" i="1" dirty="0">
              <a:solidFill>
                <a:srgbClr val="D14754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4" name="Google Shape;4944;p47">
            <a:extLst>
              <a:ext uri="{FF2B5EF4-FFF2-40B4-BE49-F238E27FC236}">
                <a16:creationId xmlns:a16="http://schemas.microsoft.com/office/drawing/2014/main" xmlns="" id="{1F79C1BC-8770-484A-95F3-4C3A910F4A23}"/>
              </a:ext>
            </a:extLst>
          </p:cNvPr>
          <p:cNvGrpSpPr/>
          <p:nvPr/>
        </p:nvGrpSpPr>
        <p:grpSpPr>
          <a:xfrm>
            <a:off x="1776470" y="5207237"/>
            <a:ext cx="648971" cy="592273"/>
            <a:chOff x="-59470075" y="3308975"/>
            <a:chExt cx="318200" cy="316075"/>
          </a:xfrm>
          <a:solidFill>
            <a:srgbClr val="C6A98C"/>
          </a:solidFill>
        </p:grpSpPr>
        <p:sp>
          <p:nvSpPr>
            <p:cNvPr id="35" name="Google Shape;4945;p47">
              <a:extLst>
                <a:ext uri="{FF2B5EF4-FFF2-40B4-BE49-F238E27FC236}">
                  <a16:creationId xmlns:a16="http://schemas.microsoft.com/office/drawing/2014/main" xmlns="" id="{A8AD2CA1-520F-4549-BA6E-9F1AD296191E}"/>
                </a:ext>
              </a:extLst>
            </p:cNvPr>
            <p:cNvSpPr/>
            <p:nvPr/>
          </p:nvSpPr>
          <p:spPr>
            <a:xfrm>
              <a:off x="-59403925" y="3522625"/>
              <a:ext cx="21275" cy="20500"/>
            </a:xfrm>
            <a:custGeom>
              <a:avLst/>
              <a:gdLst/>
              <a:ahLst/>
              <a:cxnLst/>
              <a:rect l="l" t="t" r="r" b="b"/>
              <a:pathLst>
                <a:path w="851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51" y="820"/>
                  </a:lnTo>
                  <a:lnTo>
                    <a:pt x="8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946;p47">
              <a:extLst>
                <a:ext uri="{FF2B5EF4-FFF2-40B4-BE49-F238E27FC236}">
                  <a16:creationId xmlns:a16="http://schemas.microsoft.com/office/drawing/2014/main" xmlns="" id="{D8DC274C-3E22-4322-96DE-8613934CA801}"/>
                </a:ext>
              </a:extLst>
            </p:cNvPr>
            <p:cNvSpPr/>
            <p:nvPr/>
          </p:nvSpPr>
          <p:spPr>
            <a:xfrm>
              <a:off x="-5936217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19" y="820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947;p47">
              <a:extLst>
                <a:ext uri="{FF2B5EF4-FFF2-40B4-BE49-F238E27FC236}">
                  <a16:creationId xmlns:a16="http://schemas.microsoft.com/office/drawing/2014/main" xmlns="" id="{2360ABE7-321D-4BC3-A9D2-AB1083CA1D2B}"/>
                </a:ext>
              </a:extLst>
            </p:cNvPr>
            <p:cNvSpPr/>
            <p:nvPr/>
          </p:nvSpPr>
          <p:spPr>
            <a:xfrm>
              <a:off x="-5932122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20" y="820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948;p47">
              <a:extLst>
                <a:ext uri="{FF2B5EF4-FFF2-40B4-BE49-F238E27FC236}">
                  <a16:creationId xmlns:a16="http://schemas.microsoft.com/office/drawing/2014/main" xmlns="" id="{B07E6589-64BC-4829-9C01-001779AAB96C}"/>
                </a:ext>
              </a:extLst>
            </p:cNvPr>
            <p:cNvSpPr/>
            <p:nvPr/>
          </p:nvSpPr>
          <p:spPr>
            <a:xfrm>
              <a:off x="-5927947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19" y="820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949;p47">
              <a:extLst>
                <a:ext uri="{FF2B5EF4-FFF2-40B4-BE49-F238E27FC236}">
                  <a16:creationId xmlns:a16="http://schemas.microsoft.com/office/drawing/2014/main" xmlns="" id="{6FCA8FA7-2D2D-4182-BA29-6285BF5462AB}"/>
                </a:ext>
              </a:extLst>
            </p:cNvPr>
            <p:cNvSpPr/>
            <p:nvPr/>
          </p:nvSpPr>
          <p:spPr>
            <a:xfrm>
              <a:off x="-59470075" y="3418825"/>
              <a:ext cx="317425" cy="206225"/>
            </a:xfrm>
            <a:custGeom>
              <a:avLst/>
              <a:gdLst/>
              <a:ahLst/>
              <a:cxnLst/>
              <a:rect l="l" t="t" r="r" b="b"/>
              <a:pathLst>
                <a:path w="12697" h="8249" extrusionOk="0">
                  <a:moveTo>
                    <a:pt x="10523" y="3334"/>
                  </a:moveTo>
                  <a:cubicBezTo>
                    <a:pt x="10775" y="3334"/>
                    <a:pt x="10932" y="3523"/>
                    <a:pt x="10932" y="3775"/>
                  </a:cubicBezTo>
                  <a:lnTo>
                    <a:pt x="10932" y="5413"/>
                  </a:lnTo>
                  <a:cubicBezTo>
                    <a:pt x="10932" y="5665"/>
                    <a:pt x="10712" y="5854"/>
                    <a:pt x="10523" y="5854"/>
                  </a:cubicBezTo>
                  <a:lnTo>
                    <a:pt x="2268" y="5854"/>
                  </a:lnTo>
                  <a:cubicBezTo>
                    <a:pt x="2016" y="5854"/>
                    <a:pt x="1827" y="5665"/>
                    <a:pt x="1827" y="5413"/>
                  </a:cubicBezTo>
                  <a:lnTo>
                    <a:pt x="1827" y="3775"/>
                  </a:lnTo>
                  <a:cubicBezTo>
                    <a:pt x="1827" y="3523"/>
                    <a:pt x="2016" y="3334"/>
                    <a:pt x="2268" y="3334"/>
                  </a:cubicBezTo>
                  <a:close/>
                  <a:moveTo>
                    <a:pt x="2893" y="1"/>
                  </a:moveTo>
                  <a:cubicBezTo>
                    <a:pt x="2822" y="1"/>
                    <a:pt x="2748" y="18"/>
                    <a:pt x="2678" y="57"/>
                  </a:cubicBezTo>
                  <a:lnTo>
                    <a:pt x="221" y="1727"/>
                  </a:lnTo>
                  <a:cubicBezTo>
                    <a:pt x="95" y="1790"/>
                    <a:pt x="0" y="1916"/>
                    <a:pt x="0" y="2073"/>
                  </a:cubicBezTo>
                  <a:lnTo>
                    <a:pt x="0" y="7870"/>
                  </a:lnTo>
                  <a:cubicBezTo>
                    <a:pt x="0" y="8091"/>
                    <a:pt x="221" y="8248"/>
                    <a:pt x="410" y="8248"/>
                  </a:cubicBezTo>
                  <a:lnTo>
                    <a:pt x="12255" y="8248"/>
                  </a:lnTo>
                  <a:cubicBezTo>
                    <a:pt x="12507" y="8248"/>
                    <a:pt x="12665" y="8059"/>
                    <a:pt x="12665" y="7870"/>
                  </a:cubicBezTo>
                  <a:lnTo>
                    <a:pt x="12665" y="2073"/>
                  </a:lnTo>
                  <a:cubicBezTo>
                    <a:pt x="12697" y="1884"/>
                    <a:pt x="12507" y="1664"/>
                    <a:pt x="12287" y="1664"/>
                  </a:cubicBezTo>
                  <a:lnTo>
                    <a:pt x="5797" y="1664"/>
                  </a:lnTo>
                  <a:lnTo>
                    <a:pt x="5797" y="404"/>
                  </a:lnTo>
                  <a:cubicBezTo>
                    <a:pt x="5797" y="166"/>
                    <a:pt x="5600" y="1"/>
                    <a:pt x="5382" y="1"/>
                  </a:cubicBezTo>
                  <a:cubicBezTo>
                    <a:pt x="5311" y="1"/>
                    <a:pt x="5237" y="18"/>
                    <a:pt x="5167" y="57"/>
                  </a:cubicBezTo>
                  <a:lnTo>
                    <a:pt x="3308" y="1286"/>
                  </a:lnTo>
                  <a:lnTo>
                    <a:pt x="3308" y="404"/>
                  </a:lnTo>
                  <a:cubicBezTo>
                    <a:pt x="3308" y="166"/>
                    <a:pt x="3111" y="1"/>
                    <a:pt x="28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950;p47">
              <a:extLst>
                <a:ext uri="{FF2B5EF4-FFF2-40B4-BE49-F238E27FC236}">
                  <a16:creationId xmlns:a16="http://schemas.microsoft.com/office/drawing/2014/main" xmlns="" id="{81B6D8A3-213E-497E-91C6-851E82DD1242}"/>
                </a:ext>
              </a:extLst>
            </p:cNvPr>
            <p:cNvSpPr/>
            <p:nvPr/>
          </p:nvSpPr>
          <p:spPr>
            <a:xfrm>
              <a:off x="-5923852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20" y="820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951;p47">
              <a:extLst>
                <a:ext uri="{FF2B5EF4-FFF2-40B4-BE49-F238E27FC236}">
                  <a16:creationId xmlns:a16="http://schemas.microsoft.com/office/drawing/2014/main" xmlns="" id="{864D1B3F-C745-4277-8C07-424749013660}"/>
                </a:ext>
              </a:extLst>
            </p:cNvPr>
            <p:cNvSpPr/>
            <p:nvPr/>
          </p:nvSpPr>
          <p:spPr>
            <a:xfrm>
              <a:off x="-59292875" y="3308975"/>
              <a:ext cx="106350" cy="41400"/>
            </a:xfrm>
            <a:custGeom>
              <a:avLst/>
              <a:gdLst/>
              <a:ahLst/>
              <a:cxnLst/>
              <a:rect l="l" t="t" r="r" b="b"/>
              <a:pathLst>
                <a:path w="4254" h="1656" extrusionOk="0">
                  <a:moveTo>
                    <a:pt x="1305" y="1"/>
                  </a:moveTo>
                  <a:cubicBezTo>
                    <a:pt x="904" y="1"/>
                    <a:pt x="497" y="175"/>
                    <a:pt x="158" y="545"/>
                  </a:cubicBezTo>
                  <a:cubicBezTo>
                    <a:pt x="1" y="702"/>
                    <a:pt x="64" y="986"/>
                    <a:pt x="221" y="1143"/>
                  </a:cubicBezTo>
                  <a:cubicBezTo>
                    <a:pt x="311" y="1218"/>
                    <a:pt x="409" y="1258"/>
                    <a:pt x="503" y="1258"/>
                  </a:cubicBezTo>
                  <a:cubicBezTo>
                    <a:pt x="606" y="1258"/>
                    <a:pt x="706" y="1210"/>
                    <a:pt x="788" y="1112"/>
                  </a:cubicBezTo>
                  <a:cubicBezTo>
                    <a:pt x="946" y="938"/>
                    <a:pt x="1127" y="852"/>
                    <a:pt x="1308" y="852"/>
                  </a:cubicBezTo>
                  <a:cubicBezTo>
                    <a:pt x="1489" y="852"/>
                    <a:pt x="1670" y="938"/>
                    <a:pt x="1828" y="1112"/>
                  </a:cubicBezTo>
                  <a:cubicBezTo>
                    <a:pt x="2150" y="1466"/>
                    <a:pt x="2562" y="1655"/>
                    <a:pt x="2977" y="1655"/>
                  </a:cubicBezTo>
                  <a:cubicBezTo>
                    <a:pt x="3374" y="1655"/>
                    <a:pt x="3773" y="1482"/>
                    <a:pt x="4096" y="1112"/>
                  </a:cubicBezTo>
                  <a:cubicBezTo>
                    <a:pt x="4254" y="954"/>
                    <a:pt x="4222" y="671"/>
                    <a:pt x="4065" y="513"/>
                  </a:cubicBezTo>
                  <a:cubicBezTo>
                    <a:pt x="3990" y="438"/>
                    <a:pt x="3886" y="399"/>
                    <a:pt x="3781" y="399"/>
                  </a:cubicBezTo>
                  <a:cubicBezTo>
                    <a:pt x="3665" y="399"/>
                    <a:pt x="3549" y="446"/>
                    <a:pt x="3466" y="545"/>
                  </a:cubicBezTo>
                  <a:cubicBezTo>
                    <a:pt x="3309" y="734"/>
                    <a:pt x="3135" y="828"/>
                    <a:pt x="2962" y="828"/>
                  </a:cubicBezTo>
                  <a:cubicBezTo>
                    <a:pt x="2789" y="828"/>
                    <a:pt x="2616" y="734"/>
                    <a:pt x="2458" y="545"/>
                  </a:cubicBezTo>
                  <a:cubicBezTo>
                    <a:pt x="2136" y="191"/>
                    <a:pt x="1724" y="1"/>
                    <a:pt x="13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952;p47">
              <a:extLst>
                <a:ext uri="{FF2B5EF4-FFF2-40B4-BE49-F238E27FC236}">
                  <a16:creationId xmlns:a16="http://schemas.microsoft.com/office/drawing/2014/main" xmlns="" id="{02E286FC-92E7-471A-A82F-04FF3F6606B0}"/>
                </a:ext>
              </a:extLst>
            </p:cNvPr>
            <p:cNvSpPr/>
            <p:nvPr/>
          </p:nvSpPr>
          <p:spPr>
            <a:xfrm>
              <a:off x="-59214100" y="3371400"/>
              <a:ext cx="62225" cy="68550"/>
            </a:xfrm>
            <a:custGeom>
              <a:avLst/>
              <a:gdLst/>
              <a:ahLst/>
              <a:cxnLst/>
              <a:rect l="l" t="t" r="r" b="b"/>
              <a:pathLst>
                <a:path w="2489" h="2742" extrusionOk="0">
                  <a:moveTo>
                    <a:pt x="410" y="1"/>
                  </a:moveTo>
                  <a:cubicBezTo>
                    <a:pt x="158" y="1"/>
                    <a:pt x="0" y="190"/>
                    <a:pt x="0" y="379"/>
                  </a:cubicBezTo>
                  <a:lnTo>
                    <a:pt x="0" y="2742"/>
                  </a:lnTo>
                  <a:lnTo>
                    <a:pt x="2489" y="2742"/>
                  </a:lnTo>
                  <a:lnTo>
                    <a:pt x="2489" y="379"/>
                  </a:lnTo>
                  <a:cubicBezTo>
                    <a:pt x="2458" y="190"/>
                    <a:pt x="2268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953;p47">
              <a:extLst>
                <a:ext uri="{FF2B5EF4-FFF2-40B4-BE49-F238E27FC236}">
                  <a16:creationId xmlns:a16="http://schemas.microsoft.com/office/drawing/2014/main" xmlns="" id="{02D67F69-EFD8-44DB-BE79-5EDC6624AC05}"/>
                </a:ext>
              </a:extLst>
            </p:cNvPr>
            <p:cNvSpPr/>
            <p:nvPr/>
          </p:nvSpPr>
          <p:spPr>
            <a:xfrm>
              <a:off x="-59297600" y="3392600"/>
              <a:ext cx="62250" cy="48150"/>
            </a:xfrm>
            <a:custGeom>
              <a:avLst/>
              <a:gdLst/>
              <a:ahLst/>
              <a:cxnLst/>
              <a:rect l="l" t="t" r="r" b="b"/>
              <a:pathLst>
                <a:path w="2490" h="1926" extrusionOk="0">
                  <a:moveTo>
                    <a:pt x="387" y="0"/>
                  </a:moveTo>
                  <a:cubicBezTo>
                    <a:pt x="163" y="0"/>
                    <a:pt x="1" y="177"/>
                    <a:pt x="1" y="382"/>
                  </a:cubicBezTo>
                  <a:lnTo>
                    <a:pt x="1" y="1925"/>
                  </a:lnTo>
                  <a:lnTo>
                    <a:pt x="2489" y="1925"/>
                  </a:lnTo>
                  <a:lnTo>
                    <a:pt x="2489" y="382"/>
                  </a:lnTo>
                  <a:cubicBezTo>
                    <a:pt x="2489" y="161"/>
                    <a:pt x="2300" y="4"/>
                    <a:pt x="2080" y="4"/>
                  </a:cubicBezTo>
                  <a:lnTo>
                    <a:pt x="442" y="4"/>
                  </a:lnTo>
                  <a:cubicBezTo>
                    <a:pt x="423" y="1"/>
                    <a:pt x="405" y="0"/>
                    <a:pt x="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8983;p56">
            <a:extLst>
              <a:ext uri="{FF2B5EF4-FFF2-40B4-BE49-F238E27FC236}">
                <a16:creationId xmlns:a16="http://schemas.microsoft.com/office/drawing/2014/main" xmlns="" id="{FC9503EC-7EEE-4B13-A809-F90C864EDEE8}"/>
              </a:ext>
            </a:extLst>
          </p:cNvPr>
          <p:cNvGrpSpPr/>
          <p:nvPr/>
        </p:nvGrpSpPr>
        <p:grpSpPr>
          <a:xfrm>
            <a:off x="8943754" y="5231432"/>
            <a:ext cx="637621" cy="577241"/>
            <a:chOff x="1310075" y="3980250"/>
            <a:chExt cx="297750" cy="297525"/>
          </a:xfrm>
          <a:solidFill>
            <a:srgbClr val="D14754"/>
          </a:solidFill>
        </p:grpSpPr>
        <p:sp>
          <p:nvSpPr>
            <p:cNvPr id="49" name="Google Shape;8984;p56">
              <a:extLst>
                <a:ext uri="{FF2B5EF4-FFF2-40B4-BE49-F238E27FC236}">
                  <a16:creationId xmlns:a16="http://schemas.microsoft.com/office/drawing/2014/main" xmlns="" id="{0ED5477E-DDFD-4C5D-A28F-A30ACC8FA19C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8985;p56">
              <a:extLst>
                <a:ext uri="{FF2B5EF4-FFF2-40B4-BE49-F238E27FC236}">
                  <a16:creationId xmlns:a16="http://schemas.microsoft.com/office/drawing/2014/main" xmlns="" id="{6CA49CE6-1B38-478D-B948-47852FDE7942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8986;p56">
              <a:extLst>
                <a:ext uri="{FF2B5EF4-FFF2-40B4-BE49-F238E27FC236}">
                  <a16:creationId xmlns:a16="http://schemas.microsoft.com/office/drawing/2014/main" xmlns="" id="{E5DFC80D-71E3-4F1F-B788-0C8DF26EFF96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8987;p56">
              <a:extLst>
                <a:ext uri="{FF2B5EF4-FFF2-40B4-BE49-F238E27FC236}">
                  <a16:creationId xmlns:a16="http://schemas.microsoft.com/office/drawing/2014/main" xmlns="" id="{3FA5A2B7-D164-44EC-A97E-414909A7204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8924;p56">
            <a:extLst>
              <a:ext uri="{FF2B5EF4-FFF2-40B4-BE49-F238E27FC236}">
                <a16:creationId xmlns:a16="http://schemas.microsoft.com/office/drawing/2014/main" xmlns="" id="{52787464-FD70-43A7-97D9-54E48A797B2A}"/>
              </a:ext>
            </a:extLst>
          </p:cNvPr>
          <p:cNvGrpSpPr/>
          <p:nvPr/>
        </p:nvGrpSpPr>
        <p:grpSpPr>
          <a:xfrm>
            <a:off x="9795055" y="5228998"/>
            <a:ext cx="608489" cy="547211"/>
            <a:chOff x="2768750" y="3227275"/>
            <a:chExt cx="296175" cy="295375"/>
          </a:xfrm>
          <a:solidFill>
            <a:srgbClr val="D14754"/>
          </a:solidFill>
        </p:grpSpPr>
        <p:sp>
          <p:nvSpPr>
            <p:cNvPr id="54" name="Google Shape;8925;p56">
              <a:extLst>
                <a:ext uri="{FF2B5EF4-FFF2-40B4-BE49-F238E27FC236}">
                  <a16:creationId xmlns:a16="http://schemas.microsoft.com/office/drawing/2014/main" xmlns="" id="{F470AEDA-676F-457C-A214-5DB2D1B0D813}"/>
                </a:ext>
              </a:extLst>
            </p:cNvPr>
            <p:cNvSpPr/>
            <p:nvPr/>
          </p:nvSpPr>
          <p:spPr>
            <a:xfrm>
              <a:off x="2882950" y="3227275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55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1" y="2143"/>
                    <a:pt x="631" y="2773"/>
                    <a:pt x="1355" y="2773"/>
                  </a:cubicBezTo>
                  <a:cubicBezTo>
                    <a:pt x="2111" y="2773"/>
                    <a:pt x="2742" y="2174"/>
                    <a:pt x="2742" y="1387"/>
                  </a:cubicBezTo>
                  <a:cubicBezTo>
                    <a:pt x="2742" y="631"/>
                    <a:pt x="2111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8926;p56">
              <a:extLst>
                <a:ext uri="{FF2B5EF4-FFF2-40B4-BE49-F238E27FC236}">
                  <a16:creationId xmlns:a16="http://schemas.microsoft.com/office/drawing/2014/main" xmlns="" id="{ECC8F662-759B-4955-930D-477D04C9925A}"/>
                </a:ext>
              </a:extLst>
            </p:cNvPr>
            <p:cNvSpPr/>
            <p:nvPr/>
          </p:nvSpPr>
          <p:spPr>
            <a:xfrm>
              <a:off x="2856175" y="3436000"/>
              <a:ext cx="17350" cy="34675"/>
            </a:xfrm>
            <a:custGeom>
              <a:avLst/>
              <a:gdLst/>
              <a:ahLst/>
              <a:cxnLst/>
              <a:rect l="l" t="t" r="r" b="b"/>
              <a:pathLst>
                <a:path w="694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694" y="1386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8927;p56">
              <a:extLst>
                <a:ext uri="{FF2B5EF4-FFF2-40B4-BE49-F238E27FC236}">
                  <a16:creationId xmlns:a16="http://schemas.microsoft.com/office/drawing/2014/main" xmlns="" id="{4ADD527B-C23C-459C-81BD-73280C3B286D}"/>
                </a:ext>
              </a:extLst>
            </p:cNvPr>
            <p:cNvSpPr/>
            <p:nvPr/>
          </p:nvSpPr>
          <p:spPr>
            <a:xfrm>
              <a:off x="2890050" y="3436000"/>
              <a:ext cx="18125" cy="34675"/>
            </a:xfrm>
            <a:custGeom>
              <a:avLst/>
              <a:gdLst/>
              <a:ahLst/>
              <a:cxnLst/>
              <a:rect l="l" t="t" r="r" b="b"/>
              <a:pathLst>
                <a:path w="725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725" y="138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8928;p56">
              <a:extLst>
                <a:ext uri="{FF2B5EF4-FFF2-40B4-BE49-F238E27FC236}">
                  <a16:creationId xmlns:a16="http://schemas.microsoft.com/office/drawing/2014/main" xmlns="" id="{572AFBAC-6BC0-42DE-BEFF-56893C89F1C5}"/>
                </a:ext>
              </a:extLst>
            </p:cNvPr>
            <p:cNvSpPr/>
            <p:nvPr/>
          </p:nvSpPr>
          <p:spPr>
            <a:xfrm>
              <a:off x="2821525" y="3436000"/>
              <a:ext cx="17350" cy="34675"/>
            </a:xfrm>
            <a:custGeom>
              <a:avLst/>
              <a:gdLst/>
              <a:ahLst/>
              <a:cxnLst/>
              <a:rect l="l" t="t" r="r" b="b"/>
              <a:pathLst>
                <a:path w="694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693" y="1386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8929;p56">
              <a:extLst>
                <a:ext uri="{FF2B5EF4-FFF2-40B4-BE49-F238E27FC236}">
                  <a16:creationId xmlns:a16="http://schemas.microsoft.com/office/drawing/2014/main" xmlns="" id="{6F6B200B-7216-4A54-894E-3AF0326DE1E0}"/>
                </a:ext>
              </a:extLst>
            </p:cNvPr>
            <p:cNvSpPr/>
            <p:nvPr/>
          </p:nvSpPr>
          <p:spPr>
            <a:xfrm>
              <a:off x="2924700" y="3436000"/>
              <a:ext cx="34675" cy="34675"/>
            </a:xfrm>
            <a:custGeom>
              <a:avLst/>
              <a:gdLst/>
              <a:ahLst/>
              <a:cxnLst/>
              <a:rect l="l" t="t" r="r" b="b"/>
              <a:pathLst>
                <a:path w="1387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1387" y="1386"/>
                  </a:lnTo>
                  <a:lnTo>
                    <a:pt x="1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8930;p56">
              <a:extLst>
                <a:ext uri="{FF2B5EF4-FFF2-40B4-BE49-F238E27FC236}">
                  <a16:creationId xmlns:a16="http://schemas.microsoft.com/office/drawing/2014/main" xmlns="" id="{53CB993D-16F5-4A36-93D5-8A87C4659D56}"/>
                </a:ext>
              </a:extLst>
            </p:cNvPr>
            <p:cNvSpPr/>
            <p:nvPr/>
          </p:nvSpPr>
          <p:spPr>
            <a:xfrm>
              <a:off x="2768750" y="3384800"/>
              <a:ext cx="244175" cy="137850"/>
            </a:xfrm>
            <a:custGeom>
              <a:avLst/>
              <a:gdLst/>
              <a:ahLst/>
              <a:cxnLst/>
              <a:rect l="l" t="t" r="r" b="b"/>
              <a:pathLst>
                <a:path w="9767" h="5514" extrusionOk="0">
                  <a:moveTo>
                    <a:pt x="7971" y="1387"/>
                  </a:moveTo>
                  <a:cubicBezTo>
                    <a:pt x="8192" y="1387"/>
                    <a:pt x="8349" y="1544"/>
                    <a:pt x="8349" y="1733"/>
                  </a:cubicBezTo>
                  <a:lnTo>
                    <a:pt x="8349" y="3813"/>
                  </a:lnTo>
                  <a:cubicBezTo>
                    <a:pt x="8349" y="4033"/>
                    <a:pt x="8192" y="4191"/>
                    <a:pt x="7971" y="4191"/>
                  </a:cubicBezTo>
                  <a:lnTo>
                    <a:pt x="1765" y="4191"/>
                  </a:lnTo>
                  <a:cubicBezTo>
                    <a:pt x="1576" y="4191"/>
                    <a:pt x="1418" y="4033"/>
                    <a:pt x="1418" y="3813"/>
                  </a:cubicBezTo>
                  <a:lnTo>
                    <a:pt x="1418" y="1733"/>
                  </a:lnTo>
                  <a:cubicBezTo>
                    <a:pt x="1418" y="1544"/>
                    <a:pt x="1576" y="1387"/>
                    <a:pt x="1765" y="1387"/>
                  </a:cubicBezTo>
                  <a:close/>
                  <a:moveTo>
                    <a:pt x="1040" y="0"/>
                  </a:moveTo>
                  <a:cubicBezTo>
                    <a:pt x="473" y="0"/>
                    <a:pt x="32" y="473"/>
                    <a:pt x="32" y="1040"/>
                  </a:cubicBezTo>
                  <a:lnTo>
                    <a:pt x="32" y="4506"/>
                  </a:lnTo>
                  <a:cubicBezTo>
                    <a:pt x="0" y="5073"/>
                    <a:pt x="473" y="5514"/>
                    <a:pt x="1040" y="5514"/>
                  </a:cubicBezTo>
                  <a:lnTo>
                    <a:pt x="8727" y="5514"/>
                  </a:lnTo>
                  <a:cubicBezTo>
                    <a:pt x="9326" y="5514"/>
                    <a:pt x="9767" y="5041"/>
                    <a:pt x="9767" y="4506"/>
                  </a:cubicBezTo>
                  <a:lnTo>
                    <a:pt x="9767" y="1040"/>
                  </a:lnTo>
                  <a:cubicBezTo>
                    <a:pt x="9767" y="442"/>
                    <a:pt x="9294" y="0"/>
                    <a:pt x="87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8931;p56">
              <a:extLst>
                <a:ext uri="{FF2B5EF4-FFF2-40B4-BE49-F238E27FC236}">
                  <a16:creationId xmlns:a16="http://schemas.microsoft.com/office/drawing/2014/main" xmlns="" id="{C1B72D6B-4664-4345-BCE7-25590D3CAEBC}"/>
                </a:ext>
              </a:extLst>
            </p:cNvPr>
            <p:cNvSpPr/>
            <p:nvPr/>
          </p:nvSpPr>
          <p:spPr>
            <a:xfrm>
              <a:off x="3030250" y="3419450"/>
              <a:ext cx="34675" cy="68550"/>
            </a:xfrm>
            <a:custGeom>
              <a:avLst/>
              <a:gdLst/>
              <a:ahLst/>
              <a:cxnLst/>
              <a:rect l="l" t="t" r="r" b="b"/>
              <a:pathLst>
                <a:path w="1387" h="2742" extrusionOk="0">
                  <a:moveTo>
                    <a:pt x="0" y="1"/>
                  </a:moveTo>
                  <a:lnTo>
                    <a:pt x="0" y="2742"/>
                  </a:lnTo>
                  <a:lnTo>
                    <a:pt x="1040" y="2742"/>
                  </a:lnTo>
                  <a:cubicBezTo>
                    <a:pt x="1229" y="2742"/>
                    <a:pt x="1386" y="2584"/>
                    <a:pt x="1386" y="2395"/>
                  </a:cubicBezTo>
                  <a:lnTo>
                    <a:pt x="1386" y="347"/>
                  </a:ln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8932;p56">
              <a:extLst>
                <a:ext uri="{FF2B5EF4-FFF2-40B4-BE49-F238E27FC236}">
                  <a16:creationId xmlns:a16="http://schemas.microsoft.com/office/drawing/2014/main" xmlns="" id="{5C823C31-20D6-47EE-9B8E-863C01D8F092}"/>
                </a:ext>
              </a:extLst>
            </p:cNvPr>
            <p:cNvSpPr/>
            <p:nvPr/>
          </p:nvSpPr>
          <p:spPr>
            <a:xfrm>
              <a:off x="2856175" y="3294225"/>
              <a:ext cx="122100" cy="73275"/>
            </a:xfrm>
            <a:custGeom>
              <a:avLst/>
              <a:gdLst/>
              <a:ahLst/>
              <a:cxnLst/>
              <a:rect l="l" t="t" r="r" b="b"/>
              <a:pathLst>
                <a:path w="4884" h="2931" extrusionOk="0">
                  <a:moveTo>
                    <a:pt x="820" y="0"/>
                  </a:moveTo>
                  <a:cubicBezTo>
                    <a:pt x="316" y="473"/>
                    <a:pt x="0" y="1103"/>
                    <a:pt x="0" y="1828"/>
                  </a:cubicBezTo>
                  <a:lnTo>
                    <a:pt x="0" y="2552"/>
                  </a:lnTo>
                  <a:cubicBezTo>
                    <a:pt x="0" y="2773"/>
                    <a:pt x="158" y="2930"/>
                    <a:pt x="347" y="2930"/>
                  </a:cubicBezTo>
                  <a:lnTo>
                    <a:pt x="4506" y="2930"/>
                  </a:lnTo>
                  <a:cubicBezTo>
                    <a:pt x="4726" y="2930"/>
                    <a:pt x="4884" y="2773"/>
                    <a:pt x="4884" y="2552"/>
                  </a:cubicBezTo>
                  <a:lnTo>
                    <a:pt x="4884" y="1828"/>
                  </a:lnTo>
                  <a:cubicBezTo>
                    <a:pt x="4884" y="1103"/>
                    <a:pt x="4569" y="441"/>
                    <a:pt x="4033" y="0"/>
                  </a:cubicBezTo>
                  <a:cubicBezTo>
                    <a:pt x="3655" y="473"/>
                    <a:pt x="3088" y="788"/>
                    <a:pt x="2426" y="788"/>
                  </a:cubicBezTo>
                  <a:cubicBezTo>
                    <a:pt x="1765" y="788"/>
                    <a:pt x="1198" y="473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" name="Google Shape;5988;p49">
            <a:extLst>
              <a:ext uri="{FF2B5EF4-FFF2-40B4-BE49-F238E27FC236}">
                <a16:creationId xmlns:a16="http://schemas.microsoft.com/office/drawing/2014/main" xmlns="" id="{DF382875-F06B-4670-900B-9DAFC713FCA9}"/>
              </a:ext>
            </a:extLst>
          </p:cNvPr>
          <p:cNvGrpSpPr/>
          <p:nvPr/>
        </p:nvGrpSpPr>
        <p:grpSpPr>
          <a:xfrm>
            <a:off x="8239916" y="5243516"/>
            <a:ext cx="455721" cy="554623"/>
            <a:chOff x="-48233050" y="3569725"/>
            <a:chExt cx="252050" cy="299475"/>
          </a:xfrm>
          <a:solidFill>
            <a:srgbClr val="D14754"/>
          </a:solidFill>
        </p:grpSpPr>
        <p:sp>
          <p:nvSpPr>
            <p:cNvPr id="63" name="Google Shape;5989;p49">
              <a:extLst>
                <a:ext uri="{FF2B5EF4-FFF2-40B4-BE49-F238E27FC236}">
                  <a16:creationId xmlns:a16="http://schemas.microsoft.com/office/drawing/2014/main" xmlns="" id="{0367307F-45FD-4E2D-9135-86ADC754BF9E}"/>
                </a:ext>
              </a:extLst>
            </p:cNvPr>
            <p:cNvSpPr/>
            <p:nvPr/>
          </p:nvSpPr>
          <p:spPr>
            <a:xfrm>
              <a:off x="-48233050" y="3569725"/>
              <a:ext cx="252050" cy="299475"/>
            </a:xfrm>
            <a:custGeom>
              <a:avLst/>
              <a:gdLst/>
              <a:ahLst/>
              <a:cxnLst/>
              <a:rect l="l" t="t" r="r" b="b"/>
              <a:pathLst>
                <a:path w="10082" h="11979" extrusionOk="0">
                  <a:moveTo>
                    <a:pt x="5230" y="1393"/>
                  </a:moveTo>
                  <a:cubicBezTo>
                    <a:pt x="5419" y="1393"/>
                    <a:pt x="5577" y="1551"/>
                    <a:pt x="5577" y="1740"/>
                  </a:cubicBezTo>
                  <a:lnTo>
                    <a:pt x="5577" y="1960"/>
                  </a:lnTo>
                  <a:cubicBezTo>
                    <a:pt x="5703" y="2023"/>
                    <a:pt x="5829" y="2086"/>
                    <a:pt x="5923" y="2181"/>
                  </a:cubicBezTo>
                  <a:lnTo>
                    <a:pt x="6144" y="2055"/>
                  </a:lnTo>
                  <a:cubicBezTo>
                    <a:pt x="6194" y="2025"/>
                    <a:pt x="6251" y="2011"/>
                    <a:pt x="6308" y="2011"/>
                  </a:cubicBezTo>
                  <a:cubicBezTo>
                    <a:pt x="6430" y="2011"/>
                    <a:pt x="6552" y="2074"/>
                    <a:pt x="6616" y="2181"/>
                  </a:cubicBezTo>
                  <a:lnTo>
                    <a:pt x="7309" y="3410"/>
                  </a:lnTo>
                  <a:cubicBezTo>
                    <a:pt x="7467" y="3725"/>
                    <a:pt x="7246" y="3819"/>
                    <a:pt x="6963" y="3977"/>
                  </a:cubicBezTo>
                  <a:lnTo>
                    <a:pt x="6963" y="4386"/>
                  </a:lnTo>
                  <a:cubicBezTo>
                    <a:pt x="7246" y="4544"/>
                    <a:pt x="7467" y="4670"/>
                    <a:pt x="7309" y="4985"/>
                  </a:cubicBezTo>
                  <a:lnTo>
                    <a:pt x="6616" y="6182"/>
                  </a:lnTo>
                  <a:cubicBezTo>
                    <a:pt x="6531" y="6289"/>
                    <a:pt x="6417" y="6366"/>
                    <a:pt x="6303" y="6366"/>
                  </a:cubicBezTo>
                  <a:cubicBezTo>
                    <a:pt x="6249" y="6366"/>
                    <a:pt x="6195" y="6349"/>
                    <a:pt x="6144" y="6308"/>
                  </a:cubicBezTo>
                  <a:lnTo>
                    <a:pt x="5923" y="6182"/>
                  </a:lnTo>
                  <a:cubicBezTo>
                    <a:pt x="5829" y="6277"/>
                    <a:pt x="5703" y="6340"/>
                    <a:pt x="5577" y="6403"/>
                  </a:cubicBezTo>
                  <a:lnTo>
                    <a:pt x="5577" y="6623"/>
                  </a:lnTo>
                  <a:cubicBezTo>
                    <a:pt x="5577" y="6812"/>
                    <a:pt x="5419" y="6970"/>
                    <a:pt x="5230" y="6970"/>
                  </a:cubicBezTo>
                  <a:lnTo>
                    <a:pt x="3812" y="6970"/>
                  </a:lnTo>
                  <a:cubicBezTo>
                    <a:pt x="3623" y="6970"/>
                    <a:pt x="3466" y="6812"/>
                    <a:pt x="3466" y="6623"/>
                  </a:cubicBezTo>
                  <a:lnTo>
                    <a:pt x="3466" y="6403"/>
                  </a:lnTo>
                  <a:cubicBezTo>
                    <a:pt x="3340" y="6340"/>
                    <a:pt x="3214" y="6277"/>
                    <a:pt x="3119" y="6182"/>
                  </a:cubicBezTo>
                  <a:lnTo>
                    <a:pt x="2899" y="6308"/>
                  </a:lnTo>
                  <a:cubicBezTo>
                    <a:pt x="2848" y="6338"/>
                    <a:pt x="2791" y="6352"/>
                    <a:pt x="2734" y="6352"/>
                  </a:cubicBezTo>
                  <a:cubicBezTo>
                    <a:pt x="2613" y="6352"/>
                    <a:pt x="2490" y="6289"/>
                    <a:pt x="2426" y="6182"/>
                  </a:cubicBezTo>
                  <a:lnTo>
                    <a:pt x="1733" y="4985"/>
                  </a:lnTo>
                  <a:cubicBezTo>
                    <a:pt x="1638" y="4827"/>
                    <a:pt x="1670" y="4575"/>
                    <a:pt x="1859" y="4512"/>
                  </a:cubicBezTo>
                  <a:lnTo>
                    <a:pt x="2048" y="4386"/>
                  </a:lnTo>
                  <a:lnTo>
                    <a:pt x="2048" y="3977"/>
                  </a:lnTo>
                  <a:lnTo>
                    <a:pt x="1859" y="3882"/>
                  </a:lnTo>
                  <a:cubicBezTo>
                    <a:pt x="1702" y="3788"/>
                    <a:pt x="1607" y="3536"/>
                    <a:pt x="1733" y="3410"/>
                  </a:cubicBezTo>
                  <a:lnTo>
                    <a:pt x="2426" y="2181"/>
                  </a:lnTo>
                  <a:cubicBezTo>
                    <a:pt x="2490" y="2074"/>
                    <a:pt x="2612" y="1997"/>
                    <a:pt x="2733" y="1997"/>
                  </a:cubicBezTo>
                  <a:cubicBezTo>
                    <a:pt x="2790" y="1997"/>
                    <a:pt x="2848" y="2014"/>
                    <a:pt x="2899" y="2055"/>
                  </a:cubicBezTo>
                  <a:lnTo>
                    <a:pt x="3119" y="2181"/>
                  </a:lnTo>
                  <a:cubicBezTo>
                    <a:pt x="3214" y="2086"/>
                    <a:pt x="3340" y="2023"/>
                    <a:pt x="3466" y="1960"/>
                  </a:cubicBezTo>
                  <a:lnTo>
                    <a:pt x="3466" y="1740"/>
                  </a:lnTo>
                  <a:cubicBezTo>
                    <a:pt x="3466" y="1551"/>
                    <a:pt x="3623" y="1393"/>
                    <a:pt x="3812" y="1393"/>
                  </a:cubicBezTo>
                  <a:close/>
                  <a:moveTo>
                    <a:pt x="4547" y="0"/>
                  </a:moveTo>
                  <a:cubicBezTo>
                    <a:pt x="3499" y="0"/>
                    <a:pt x="2484" y="337"/>
                    <a:pt x="1670" y="984"/>
                  </a:cubicBezTo>
                  <a:cubicBezTo>
                    <a:pt x="630" y="1866"/>
                    <a:pt x="0" y="3158"/>
                    <a:pt x="0" y="4544"/>
                  </a:cubicBezTo>
                  <a:cubicBezTo>
                    <a:pt x="0" y="5804"/>
                    <a:pt x="504" y="6970"/>
                    <a:pt x="1418" y="7852"/>
                  </a:cubicBezTo>
                  <a:lnTo>
                    <a:pt x="1418" y="11632"/>
                  </a:lnTo>
                  <a:cubicBezTo>
                    <a:pt x="1418" y="11821"/>
                    <a:pt x="1575" y="11979"/>
                    <a:pt x="1765" y="11979"/>
                  </a:cubicBezTo>
                  <a:lnTo>
                    <a:pt x="5986" y="11979"/>
                  </a:lnTo>
                  <a:cubicBezTo>
                    <a:pt x="6175" y="11979"/>
                    <a:pt x="6333" y="11821"/>
                    <a:pt x="6333" y="11632"/>
                  </a:cubicBezTo>
                  <a:lnTo>
                    <a:pt x="6333" y="10530"/>
                  </a:lnTo>
                  <a:lnTo>
                    <a:pt x="8097" y="10530"/>
                  </a:lnTo>
                  <a:cubicBezTo>
                    <a:pt x="8286" y="10530"/>
                    <a:pt x="8444" y="10372"/>
                    <a:pt x="8444" y="10183"/>
                  </a:cubicBezTo>
                  <a:lnTo>
                    <a:pt x="8444" y="8387"/>
                  </a:lnTo>
                  <a:lnTo>
                    <a:pt x="9042" y="8387"/>
                  </a:lnTo>
                  <a:cubicBezTo>
                    <a:pt x="9389" y="8387"/>
                    <a:pt x="9767" y="8198"/>
                    <a:pt x="9956" y="7883"/>
                  </a:cubicBezTo>
                  <a:cubicBezTo>
                    <a:pt x="10082" y="7568"/>
                    <a:pt x="10082" y="7190"/>
                    <a:pt x="9924" y="6875"/>
                  </a:cubicBezTo>
                  <a:lnTo>
                    <a:pt x="9042" y="5237"/>
                  </a:lnTo>
                  <a:cubicBezTo>
                    <a:pt x="9137" y="4701"/>
                    <a:pt x="9137" y="4134"/>
                    <a:pt x="9011" y="3599"/>
                  </a:cubicBezTo>
                  <a:cubicBezTo>
                    <a:pt x="8664" y="1866"/>
                    <a:pt x="7246" y="480"/>
                    <a:pt x="5545" y="102"/>
                  </a:cubicBezTo>
                  <a:cubicBezTo>
                    <a:pt x="5213" y="34"/>
                    <a:pt x="4878" y="0"/>
                    <a:pt x="45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5990;p49">
              <a:extLst>
                <a:ext uri="{FF2B5EF4-FFF2-40B4-BE49-F238E27FC236}">
                  <a16:creationId xmlns:a16="http://schemas.microsoft.com/office/drawing/2014/main" xmlns="" id="{77627EB5-CEA4-459D-A597-77694505B995}"/>
                </a:ext>
              </a:extLst>
            </p:cNvPr>
            <p:cNvSpPr/>
            <p:nvPr/>
          </p:nvSpPr>
          <p:spPr>
            <a:xfrm>
              <a:off x="-48170050" y="3622650"/>
              <a:ext cx="100050" cy="103225"/>
            </a:xfrm>
            <a:custGeom>
              <a:avLst/>
              <a:gdLst/>
              <a:ahLst/>
              <a:cxnLst/>
              <a:rect l="l" t="t" r="r" b="b"/>
              <a:pathLst>
                <a:path w="4002" h="4129" extrusionOk="0">
                  <a:moveTo>
                    <a:pt x="1985" y="1009"/>
                  </a:moveTo>
                  <a:cubicBezTo>
                    <a:pt x="2584" y="1009"/>
                    <a:pt x="3057" y="1482"/>
                    <a:pt x="3057" y="2080"/>
                  </a:cubicBezTo>
                  <a:cubicBezTo>
                    <a:pt x="3057" y="2647"/>
                    <a:pt x="2584" y="3120"/>
                    <a:pt x="1985" y="3120"/>
                  </a:cubicBezTo>
                  <a:cubicBezTo>
                    <a:pt x="1418" y="3120"/>
                    <a:pt x="946" y="2647"/>
                    <a:pt x="946" y="2080"/>
                  </a:cubicBezTo>
                  <a:cubicBezTo>
                    <a:pt x="946" y="1482"/>
                    <a:pt x="1418" y="1009"/>
                    <a:pt x="1985" y="1009"/>
                  </a:cubicBezTo>
                  <a:close/>
                  <a:moveTo>
                    <a:pt x="1639" y="1"/>
                  </a:moveTo>
                  <a:lnTo>
                    <a:pt x="1639" y="127"/>
                  </a:lnTo>
                  <a:cubicBezTo>
                    <a:pt x="1639" y="284"/>
                    <a:pt x="1576" y="410"/>
                    <a:pt x="1418" y="442"/>
                  </a:cubicBezTo>
                  <a:cubicBezTo>
                    <a:pt x="1198" y="537"/>
                    <a:pt x="1009" y="631"/>
                    <a:pt x="851" y="757"/>
                  </a:cubicBezTo>
                  <a:cubicBezTo>
                    <a:pt x="770" y="818"/>
                    <a:pt x="689" y="853"/>
                    <a:pt x="607" y="853"/>
                  </a:cubicBezTo>
                  <a:cubicBezTo>
                    <a:pt x="562" y="853"/>
                    <a:pt x="518" y="842"/>
                    <a:pt x="473" y="820"/>
                  </a:cubicBezTo>
                  <a:lnTo>
                    <a:pt x="347" y="726"/>
                  </a:lnTo>
                  <a:lnTo>
                    <a:pt x="1" y="1324"/>
                  </a:lnTo>
                  <a:lnTo>
                    <a:pt x="127" y="1387"/>
                  </a:lnTo>
                  <a:cubicBezTo>
                    <a:pt x="221" y="1482"/>
                    <a:pt x="316" y="1639"/>
                    <a:pt x="253" y="1765"/>
                  </a:cubicBezTo>
                  <a:cubicBezTo>
                    <a:pt x="221" y="1986"/>
                    <a:pt x="221" y="2143"/>
                    <a:pt x="253" y="2395"/>
                  </a:cubicBezTo>
                  <a:cubicBezTo>
                    <a:pt x="316" y="2553"/>
                    <a:pt x="221" y="2647"/>
                    <a:pt x="127" y="2742"/>
                  </a:cubicBezTo>
                  <a:lnTo>
                    <a:pt x="1" y="2805"/>
                  </a:lnTo>
                  <a:lnTo>
                    <a:pt x="347" y="3403"/>
                  </a:lnTo>
                  <a:lnTo>
                    <a:pt x="473" y="3340"/>
                  </a:lnTo>
                  <a:cubicBezTo>
                    <a:pt x="532" y="3297"/>
                    <a:pt x="590" y="3273"/>
                    <a:pt x="649" y="3273"/>
                  </a:cubicBezTo>
                  <a:cubicBezTo>
                    <a:pt x="716" y="3273"/>
                    <a:pt x="784" y="3304"/>
                    <a:pt x="851" y="3372"/>
                  </a:cubicBezTo>
                  <a:cubicBezTo>
                    <a:pt x="1009" y="3529"/>
                    <a:pt x="1198" y="3592"/>
                    <a:pt x="1418" y="3687"/>
                  </a:cubicBezTo>
                  <a:cubicBezTo>
                    <a:pt x="1576" y="3718"/>
                    <a:pt x="1639" y="3876"/>
                    <a:pt x="1639" y="4002"/>
                  </a:cubicBezTo>
                  <a:lnTo>
                    <a:pt x="1639" y="4128"/>
                  </a:lnTo>
                  <a:lnTo>
                    <a:pt x="2364" y="4128"/>
                  </a:lnTo>
                  <a:lnTo>
                    <a:pt x="2364" y="4002"/>
                  </a:lnTo>
                  <a:cubicBezTo>
                    <a:pt x="2364" y="3845"/>
                    <a:pt x="2427" y="3718"/>
                    <a:pt x="2584" y="3687"/>
                  </a:cubicBezTo>
                  <a:cubicBezTo>
                    <a:pt x="2805" y="3592"/>
                    <a:pt x="2994" y="3498"/>
                    <a:pt x="3151" y="3372"/>
                  </a:cubicBezTo>
                  <a:cubicBezTo>
                    <a:pt x="3224" y="3317"/>
                    <a:pt x="3298" y="3283"/>
                    <a:pt x="3371" y="3283"/>
                  </a:cubicBezTo>
                  <a:cubicBezTo>
                    <a:pt x="3424" y="3283"/>
                    <a:pt x="3476" y="3301"/>
                    <a:pt x="3529" y="3340"/>
                  </a:cubicBezTo>
                  <a:lnTo>
                    <a:pt x="3655" y="3403"/>
                  </a:lnTo>
                  <a:lnTo>
                    <a:pt x="4002" y="2805"/>
                  </a:lnTo>
                  <a:lnTo>
                    <a:pt x="3876" y="2742"/>
                  </a:lnTo>
                  <a:cubicBezTo>
                    <a:pt x="3781" y="2647"/>
                    <a:pt x="3687" y="2490"/>
                    <a:pt x="3750" y="2395"/>
                  </a:cubicBezTo>
                  <a:cubicBezTo>
                    <a:pt x="3781" y="2143"/>
                    <a:pt x="3781" y="1986"/>
                    <a:pt x="3750" y="1765"/>
                  </a:cubicBezTo>
                  <a:cubicBezTo>
                    <a:pt x="3687" y="1608"/>
                    <a:pt x="3781" y="1482"/>
                    <a:pt x="3876" y="1387"/>
                  </a:cubicBezTo>
                  <a:lnTo>
                    <a:pt x="4002" y="1324"/>
                  </a:lnTo>
                  <a:lnTo>
                    <a:pt x="3655" y="726"/>
                  </a:lnTo>
                  <a:lnTo>
                    <a:pt x="3529" y="820"/>
                  </a:lnTo>
                  <a:cubicBezTo>
                    <a:pt x="3477" y="846"/>
                    <a:pt x="3425" y="861"/>
                    <a:pt x="3373" y="861"/>
                  </a:cubicBezTo>
                  <a:cubicBezTo>
                    <a:pt x="3299" y="861"/>
                    <a:pt x="3225" y="831"/>
                    <a:pt x="3151" y="757"/>
                  </a:cubicBezTo>
                  <a:cubicBezTo>
                    <a:pt x="2994" y="600"/>
                    <a:pt x="2805" y="537"/>
                    <a:pt x="2584" y="442"/>
                  </a:cubicBezTo>
                  <a:cubicBezTo>
                    <a:pt x="2427" y="410"/>
                    <a:pt x="2364" y="253"/>
                    <a:pt x="2364" y="127"/>
                  </a:cubicBezTo>
                  <a:lnTo>
                    <a:pt x="236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5991;p49">
              <a:extLst>
                <a:ext uri="{FF2B5EF4-FFF2-40B4-BE49-F238E27FC236}">
                  <a16:creationId xmlns:a16="http://schemas.microsoft.com/office/drawing/2014/main" xmlns="" id="{88EB80FF-6CFF-4C56-87C2-71E84DA1A425}"/>
                </a:ext>
              </a:extLst>
            </p:cNvPr>
            <p:cNvSpPr/>
            <p:nvPr/>
          </p:nvSpPr>
          <p:spPr>
            <a:xfrm>
              <a:off x="-48129100" y="366520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68" y="725"/>
                    <a:pt x="726" y="567"/>
                    <a:pt x="726" y="378"/>
                  </a:cubicBezTo>
                  <a:cubicBezTo>
                    <a:pt x="726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" name="Google Shape;4944;p47">
            <a:extLst>
              <a:ext uri="{FF2B5EF4-FFF2-40B4-BE49-F238E27FC236}">
                <a16:creationId xmlns:a16="http://schemas.microsoft.com/office/drawing/2014/main" xmlns="" id="{FA0771EA-43B7-4F43-A83F-A28FBC884680}"/>
              </a:ext>
            </a:extLst>
          </p:cNvPr>
          <p:cNvGrpSpPr/>
          <p:nvPr/>
        </p:nvGrpSpPr>
        <p:grpSpPr>
          <a:xfrm>
            <a:off x="2714178" y="5219835"/>
            <a:ext cx="648971" cy="592273"/>
            <a:chOff x="-59470075" y="3308975"/>
            <a:chExt cx="318200" cy="316075"/>
          </a:xfrm>
          <a:solidFill>
            <a:srgbClr val="C6A98C"/>
          </a:solidFill>
        </p:grpSpPr>
        <p:sp>
          <p:nvSpPr>
            <p:cNvPr id="67" name="Google Shape;4945;p47">
              <a:extLst>
                <a:ext uri="{FF2B5EF4-FFF2-40B4-BE49-F238E27FC236}">
                  <a16:creationId xmlns:a16="http://schemas.microsoft.com/office/drawing/2014/main" xmlns="" id="{3868E62B-64C5-45DA-89BF-6F83D8C404D1}"/>
                </a:ext>
              </a:extLst>
            </p:cNvPr>
            <p:cNvSpPr/>
            <p:nvPr/>
          </p:nvSpPr>
          <p:spPr>
            <a:xfrm>
              <a:off x="-59403925" y="3522625"/>
              <a:ext cx="21275" cy="20500"/>
            </a:xfrm>
            <a:custGeom>
              <a:avLst/>
              <a:gdLst/>
              <a:ahLst/>
              <a:cxnLst/>
              <a:rect l="l" t="t" r="r" b="b"/>
              <a:pathLst>
                <a:path w="851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51" y="820"/>
                  </a:lnTo>
                  <a:lnTo>
                    <a:pt x="8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4946;p47">
              <a:extLst>
                <a:ext uri="{FF2B5EF4-FFF2-40B4-BE49-F238E27FC236}">
                  <a16:creationId xmlns:a16="http://schemas.microsoft.com/office/drawing/2014/main" xmlns="" id="{77F10FFA-096C-4817-B90A-EAD4ACE3E011}"/>
                </a:ext>
              </a:extLst>
            </p:cNvPr>
            <p:cNvSpPr/>
            <p:nvPr/>
          </p:nvSpPr>
          <p:spPr>
            <a:xfrm>
              <a:off x="-5936217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19" y="820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947;p47">
              <a:extLst>
                <a:ext uri="{FF2B5EF4-FFF2-40B4-BE49-F238E27FC236}">
                  <a16:creationId xmlns:a16="http://schemas.microsoft.com/office/drawing/2014/main" xmlns="" id="{522ACB9C-E1CA-4495-AD08-04838FD84204}"/>
                </a:ext>
              </a:extLst>
            </p:cNvPr>
            <p:cNvSpPr/>
            <p:nvPr/>
          </p:nvSpPr>
          <p:spPr>
            <a:xfrm>
              <a:off x="-5932122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20" y="820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948;p47">
              <a:extLst>
                <a:ext uri="{FF2B5EF4-FFF2-40B4-BE49-F238E27FC236}">
                  <a16:creationId xmlns:a16="http://schemas.microsoft.com/office/drawing/2014/main" xmlns="" id="{49B81515-63BB-4F78-86F1-757CBE74925B}"/>
                </a:ext>
              </a:extLst>
            </p:cNvPr>
            <p:cNvSpPr/>
            <p:nvPr/>
          </p:nvSpPr>
          <p:spPr>
            <a:xfrm>
              <a:off x="-5927947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19" y="820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949;p47">
              <a:extLst>
                <a:ext uri="{FF2B5EF4-FFF2-40B4-BE49-F238E27FC236}">
                  <a16:creationId xmlns:a16="http://schemas.microsoft.com/office/drawing/2014/main" xmlns="" id="{DC4E2CBC-904A-43B2-92DA-AE7F7E9A819F}"/>
                </a:ext>
              </a:extLst>
            </p:cNvPr>
            <p:cNvSpPr/>
            <p:nvPr/>
          </p:nvSpPr>
          <p:spPr>
            <a:xfrm>
              <a:off x="-59470075" y="3418825"/>
              <a:ext cx="317425" cy="206225"/>
            </a:xfrm>
            <a:custGeom>
              <a:avLst/>
              <a:gdLst/>
              <a:ahLst/>
              <a:cxnLst/>
              <a:rect l="l" t="t" r="r" b="b"/>
              <a:pathLst>
                <a:path w="12697" h="8249" extrusionOk="0">
                  <a:moveTo>
                    <a:pt x="10523" y="3334"/>
                  </a:moveTo>
                  <a:cubicBezTo>
                    <a:pt x="10775" y="3334"/>
                    <a:pt x="10932" y="3523"/>
                    <a:pt x="10932" y="3775"/>
                  </a:cubicBezTo>
                  <a:lnTo>
                    <a:pt x="10932" y="5413"/>
                  </a:lnTo>
                  <a:cubicBezTo>
                    <a:pt x="10932" y="5665"/>
                    <a:pt x="10712" y="5854"/>
                    <a:pt x="10523" y="5854"/>
                  </a:cubicBezTo>
                  <a:lnTo>
                    <a:pt x="2268" y="5854"/>
                  </a:lnTo>
                  <a:cubicBezTo>
                    <a:pt x="2016" y="5854"/>
                    <a:pt x="1827" y="5665"/>
                    <a:pt x="1827" y="5413"/>
                  </a:cubicBezTo>
                  <a:lnTo>
                    <a:pt x="1827" y="3775"/>
                  </a:lnTo>
                  <a:cubicBezTo>
                    <a:pt x="1827" y="3523"/>
                    <a:pt x="2016" y="3334"/>
                    <a:pt x="2268" y="3334"/>
                  </a:cubicBezTo>
                  <a:close/>
                  <a:moveTo>
                    <a:pt x="2893" y="1"/>
                  </a:moveTo>
                  <a:cubicBezTo>
                    <a:pt x="2822" y="1"/>
                    <a:pt x="2748" y="18"/>
                    <a:pt x="2678" y="57"/>
                  </a:cubicBezTo>
                  <a:lnTo>
                    <a:pt x="221" y="1727"/>
                  </a:lnTo>
                  <a:cubicBezTo>
                    <a:pt x="95" y="1790"/>
                    <a:pt x="0" y="1916"/>
                    <a:pt x="0" y="2073"/>
                  </a:cubicBezTo>
                  <a:lnTo>
                    <a:pt x="0" y="7870"/>
                  </a:lnTo>
                  <a:cubicBezTo>
                    <a:pt x="0" y="8091"/>
                    <a:pt x="221" y="8248"/>
                    <a:pt x="410" y="8248"/>
                  </a:cubicBezTo>
                  <a:lnTo>
                    <a:pt x="12255" y="8248"/>
                  </a:lnTo>
                  <a:cubicBezTo>
                    <a:pt x="12507" y="8248"/>
                    <a:pt x="12665" y="8059"/>
                    <a:pt x="12665" y="7870"/>
                  </a:cubicBezTo>
                  <a:lnTo>
                    <a:pt x="12665" y="2073"/>
                  </a:lnTo>
                  <a:cubicBezTo>
                    <a:pt x="12697" y="1884"/>
                    <a:pt x="12507" y="1664"/>
                    <a:pt x="12287" y="1664"/>
                  </a:cubicBezTo>
                  <a:lnTo>
                    <a:pt x="5797" y="1664"/>
                  </a:lnTo>
                  <a:lnTo>
                    <a:pt x="5797" y="404"/>
                  </a:lnTo>
                  <a:cubicBezTo>
                    <a:pt x="5797" y="166"/>
                    <a:pt x="5600" y="1"/>
                    <a:pt x="5382" y="1"/>
                  </a:cubicBezTo>
                  <a:cubicBezTo>
                    <a:pt x="5311" y="1"/>
                    <a:pt x="5237" y="18"/>
                    <a:pt x="5167" y="57"/>
                  </a:cubicBezTo>
                  <a:lnTo>
                    <a:pt x="3308" y="1286"/>
                  </a:lnTo>
                  <a:lnTo>
                    <a:pt x="3308" y="404"/>
                  </a:lnTo>
                  <a:cubicBezTo>
                    <a:pt x="3308" y="166"/>
                    <a:pt x="3111" y="1"/>
                    <a:pt x="28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4950;p47">
              <a:extLst>
                <a:ext uri="{FF2B5EF4-FFF2-40B4-BE49-F238E27FC236}">
                  <a16:creationId xmlns:a16="http://schemas.microsoft.com/office/drawing/2014/main" xmlns="" id="{DF2AC2A9-3221-443F-8FE2-33B8167293CD}"/>
                </a:ext>
              </a:extLst>
            </p:cNvPr>
            <p:cNvSpPr/>
            <p:nvPr/>
          </p:nvSpPr>
          <p:spPr>
            <a:xfrm>
              <a:off x="-5923852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20" y="820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4951;p47">
              <a:extLst>
                <a:ext uri="{FF2B5EF4-FFF2-40B4-BE49-F238E27FC236}">
                  <a16:creationId xmlns:a16="http://schemas.microsoft.com/office/drawing/2014/main" xmlns="" id="{34218DF9-FA20-4354-8987-440DDE5B92A0}"/>
                </a:ext>
              </a:extLst>
            </p:cNvPr>
            <p:cNvSpPr/>
            <p:nvPr/>
          </p:nvSpPr>
          <p:spPr>
            <a:xfrm>
              <a:off x="-59292875" y="3308975"/>
              <a:ext cx="106350" cy="41400"/>
            </a:xfrm>
            <a:custGeom>
              <a:avLst/>
              <a:gdLst/>
              <a:ahLst/>
              <a:cxnLst/>
              <a:rect l="l" t="t" r="r" b="b"/>
              <a:pathLst>
                <a:path w="4254" h="1656" extrusionOk="0">
                  <a:moveTo>
                    <a:pt x="1305" y="1"/>
                  </a:moveTo>
                  <a:cubicBezTo>
                    <a:pt x="904" y="1"/>
                    <a:pt x="497" y="175"/>
                    <a:pt x="158" y="545"/>
                  </a:cubicBezTo>
                  <a:cubicBezTo>
                    <a:pt x="1" y="702"/>
                    <a:pt x="64" y="986"/>
                    <a:pt x="221" y="1143"/>
                  </a:cubicBezTo>
                  <a:cubicBezTo>
                    <a:pt x="311" y="1218"/>
                    <a:pt x="409" y="1258"/>
                    <a:pt x="503" y="1258"/>
                  </a:cubicBezTo>
                  <a:cubicBezTo>
                    <a:pt x="606" y="1258"/>
                    <a:pt x="706" y="1210"/>
                    <a:pt x="788" y="1112"/>
                  </a:cubicBezTo>
                  <a:cubicBezTo>
                    <a:pt x="946" y="938"/>
                    <a:pt x="1127" y="852"/>
                    <a:pt x="1308" y="852"/>
                  </a:cubicBezTo>
                  <a:cubicBezTo>
                    <a:pt x="1489" y="852"/>
                    <a:pt x="1670" y="938"/>
                    <a:pt x="1828" y="1112"/>
                  </a:cubicBezTo>
                  <a:cubicBezTo>
                    <a:pt x="2150" y="1466"/>
                    <a:pt x="2562" y="1655"/>
                    <a:pt x="2977" y="1655"/>
                  </a:cubicBezTo>
                  <a:cubicBezTo>
                    <a:pt x="3374" y="1655"/>
                    <a:pt x="3773" y="1482"/>
                    <a:pt x="4096" y="1112"/>
                  </a:cubicBezTo>
                  <a:cubicBezTo>
                    <a:pt x="4254" y="954"/>
                    <a:pt x="4222" y="671"/>
                    <a:pt x="4065" y="513"/>
                  </a:cubicBezTo>
                  <a:cubicBezTo>
                    <a:pt x="3990" y="438"/>
                    <a:pt x="3886" y="399"/>
                    <a:pt x="3781" y="399"/>
                  </a:cubicBezTo>
                  <a:cubicBezTo>
                    <a:pt x="3665" y="399"/>
                    <a:pt x="3549" y="446"/>
                    <a:pt x="3466" y="545"/>
                  </a:cubicBezTo>
                  <a:cubicBezTo>
                    <a:pt x="3309" y="734"/>
                    <a:pt x="3135" y="828"/>
                    <a:pt x="2962" y="828"/>
                  </a:cubicBezTo>
                  <a:cubicBezTo>
                    <a:pt x="2789" y="828"/>
                    <a:pt x="2616" y="734"/>
                    <a:pt x="2458" y="545"/>
                  </a:cubicBezTo>
                  <a:cubicBezTo>
                    <a:pt x="2136" y="191"/>
                    <a:pt x="1724" y="1"/>
                    <a:pt x="13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4952;p47">
              <a:extLst>
                <a:ext uri="{FF2B5EF4-FFF2-40B4-BE49-F238E27FC236}">
                  <a16:creationId xmlns:a16="http://schemas.microsoft.com/office/drawing/2014/main" xmlns="" id="{A580CBAB-EB46-416B-9B78-0DE8FF344AE5}"/>
                </a:ext>
              </a:extLst>
            </p:cNvPr>
            <p:cNvSpPr/>
            <p:nvPr/>
          </p:nvSpPr>
          <p:spPr>
            <a:xfrm>
              <a:off x="-59214100" y="3371400"/>
              <a:ext cx="62225" cy="68550"/>
            </a:xfrm>
            <a:custGeom>
              <a:avLst/>
              <a:gdLst/>
              <a:ahLst/>
              <a:cxnLst/>
              <a:rect l="l" t="t" r="r" b="b"/>
              <a:pathLst>
                <a:path w="2489" h="2742" extrusionOk="0">
                  <a:moveTo>
                    <a:pt x="410" y="1"/>
                  </a:moveTo>
                  <a:cubicBezTo>
                    <a:pt x="158" y="1"/>
                    <a:pt x="0" y="190"/>
                    <a:pt x="0" y="379"/>
                  </a:cubicBezTo>
                  <a:lnTo>
                    <a:pt x="0" y="2742"/>
                  </a:lnTo>
                  <a:lnTo>
                    <a:pt x="2489" y="2742"/>
                  </a:lnTo>
                  <a:lnTo>
                    <a:pt x="2489" y="379"/>
                  </a:lnTo>
                  <a:cubicBezTo>
                    <a:pt x="2458" y="190"/>
                    <a:pt x="2268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953;p47">
              <a:extLst>
                <a:ext uri="{FF2B5EF4-FFF2-40B4-BE49-F238E27FC236}">
                  <a16:creationId xmlns:a16="http://schemas.microsoft.com/office/drawing/2014/main" xmlns="" id="{A9F7B27D-F07E-4FBE-A9BA-7F4D2BC4C23C}"/>
                </a:ext>
              </a:extLst>
            </p:cNvPr>
            <p:cNvSpPr/>
            <p:nvPr/>
          </p:nvSpPr>
          <p:spPr>
            <a:xfrm>
              <a:off x="-59297600" y="3392600"/>
              <a:ext cx="62250" cy="48150"/>
            </a:xfrm>
            <a:custGeom>
              <a:avLst/>
              <a:gdLst/>
              <a:ahLst/>
              <a:cxnLst/>
              <a:rect l="l" t="t" r="r" b="b"/>
              <a:pathLst>
                <a:path w="2490" h="1926" extrusionOk="0">
                  <a:moveTo>
                    <a:pt x="387" y="0"/>
                  </a:moveTo>
                  <a:cubicBezTo>
                    <a:pt x="163" y="0"/>
                    <a:pt x="1" y="177"/>
                    <a:pt x="1" y="382"/>
                  </a:cubicBezTo>
                  <a:lnTo>
                    <a:pt x="1" y="1925"/>
                  </a:lnTo>
                  <a:lnTo>
                    <a:pt x="2489" y="1925"/>
                  </a:lnTo>
                  <a:lnTo>
                    <a:pt x="2489" y="382"/>
                  </a:lnTo>
                  <a:cubicBezTo>
                    <a:pt x="2489" y="161"/>
                    <a:pt x="2300" y="4"/>
                    <a:pt x="2080" y="4"/>
                  </a:cubicBezTo>
                  <a:lnTo>
                    <a:pt x="442" y="4"/>
                  </a:lnTo>
                  <a:cubicBezTo>
                    <a:pt x="423" y="1"/>
                    <a:pt x="405" y="0"/>
                    <a:pt x="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" name="Google Shape;4944;p47">
            <a:extLst>
              <a:ext uri="{FF2B5EF4-FFF2-40B4-BE49-F238E27FC236}">
                <a16:creationId xmlns:a16="http://schemas.microsoft.com/office/drawing/2014/main" xmlns="" id="{8274937A-028E-47B2-95C9-15CC69FE4144}"/>
              </a:ext>
            </a:extLst>
          </p:cNvPr>
          <p:cNvGrpSpPr/>
          <p:nvPr/>
        </p:nvGrpSpPr>
        <p:grpSpPr>
          <a:xfrm>
            <a:off x="3663635" y="5207237"/>
            <a:ext cx="648971" cy="592273"/>
            <a:chOff x="-59470075" y="3308975"/>
            <a:chExt cx="318200" cy="316075"/>
          </a:xfrm>
          <a:solidFill>
            <a:srgbClr val="C6A98C"/>
          </a:solidFill>
        </p:grpSpPr>
        <p:sp>
          <p:nvSpPr>
            <p:cNvPr id="80" name="Google Shape;4945;p47">
              <a:extLst>
                <a:ext uri="{FF2B5EF4-FFF2-40B4-BE49-F238E27FC236}">
                  <a16:creationId xmlns:a16="http://schemas.microsoft.com/office/drawing/2014/main" xmlns="" id="{86A8A774-DB67-45C7-9D5D-4E3A243A3B05}"/>
                </a:ext>
              </a:extLst>
            </p:cNvPr>
            <p:cNvSpPr/>
            <p:nvPr/>
          </p:nvSpPr>
          <p:spPr>
            <a:xfrm>
              <a:off x="-59403925" y="3522625"/>
              <a:ext cx="21275" cy="20500"/>
            </a:xfrm>
            <a:custGeom>
              <a:avLst/>
              <a:gdLst/>
              <a:ahLst/>
              <a:cxnLst/>
              <a:rect l="l" t="t" r="r" b="b"/>
              <a:pathLst>
                <a:path w="851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51" y="820"/>
                  </a:lnTo>
                  <a:lnTo>
                    <a:pt x="8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4946;p47">
              <a:extLst>
                <a:ext uri="{FF2B5EF4-FFF2-40B4-BE49-F238E27FC236}">
                  <a16:creationId xmlns:a16="http://schemas.microsoft.com/office/drawing/2014/main" xmlns="" id="{ABD5F4BF-E6BE-480D-8798-6CFCCD67F76E}"/>
                </a:ext>
              </a:extLst>
            </p:cNvPr>
            <p:cNvSpPr/>
            <p:nvPr/>
          </p:nvSpPr>
          <p:spPr>
            <a:xfrm>
              <a:off x="-5936217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19" y="820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4947;p47">
              <a:extLst>
                <a:ext uri="{FF2B5EF4-FFF2-40B4-BE49-F238E27FC236}">
                  <a16:creationId xmlns:a16="http://schemas.microsoft.com/office/drawing/2014/main" xmlns="" id="{02389EDF-4491-4DC6-8803-DD4AD2B928FA}"/>
                </a:ext>
              </a:extLst>
            </p:cNvPr>
            <p:cNvSpPr/>
            <p:nvPr/>
          </p:nvSpPr>
          <p:spPr>
            <a:xfrm>
              <a:off x="-5932122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20" y="820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4948;p47">
              <a:extLst>
                <a:ext uri="{FF2B5EF4-FFF2-40B4-BE49-F238E27FC236}">
                  <a16:creationId xmlns:a16="http://schemas.microsoft.com/office/drawing/2014/main" xmlns="" id="{58D0DF0E-3054-4D30-8535-DB31088E3410}"/>
                </a:ext>
              </a:extLst>
            </p:cNvPr>
            <p:cNvSpPr/>
            <p:nvPr/>
          </p:nvSpPr>
          <p:spPr>
            <a:xfrm>
              <a:off x="-5927947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19" y="820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4949;p47">
              <a:extLst>
                <a:ext uri="{FF2B5EF4-FFF2-40B4-BE49-F238E27FC236}">
                  <a16:creationId xmlns:a16="http://schemas.microsoft.com/office/drawing/2014/main" xmlns="" id="{0D0B015B-E55D-4237-91D4-3B514DFB29A5}"/>
                </a:ext>
              </a:extLst>
            </p:cNvPr>
            <p:cNvSpPr/>
            <p:nvPr/>
          </p:nvSpPr>
          <p:spPr>
            <a:xfrm>
              <a:off x="-59470075" y="3418825"/>
              <a:ext cx="317425" cy="206225"/>
            </a:xfrm>
            <a:custGeom>
              <a:avLst/>
              <a:gdLst/>
              <a:ahLst/>
              <a:cxnLst/>
              <a:rect l="l" t="t" r="r" b="b"/>
              <a:pathLst>
                <a:path w="12697" h="8249" extrusionOk="0">
                  <a:moveTo>
                    <a:pt x="10523" y="3334"/>
                  </a:moveTo>
                  <a:cubicBezTo>
                    <a:pt x="10775" y="3334"/>
                    <a:pt x="10932" y="3523"/>
                    <a:pt x="10932" y="3775"/>
                  </a:cubicBezTo>
                  <a:lnTo>
                    <a:pt x="10932" y="5413"/>
                  </a:lnTo>
                  <a:cubicBezTo>
                    <a:pt x="10932" y="5665"/>
                    <a:pt x="10712" y="5854"/>
                    <a:pt x="10523" y="5854"/>
                  </a:cubicBezTo>
                  <a:lnTo>
                    <a:pt x="2268" y="5854"/>
                  </a:lnTo>
                  <a:cubicBezTo>
                    <a:pt x="2016" y="5854"/>
                    <a:pt x="1827" y="5665"/>
                    <a:pt x="1827" y="5413"/>
                  </a:cubicBezTo>
                  <a:lnTo>
                    <a:pt x="1827" y="3775"/>
                  </a:lnTo>
                  <a:cubicBezTo>
                    <a:pt x="1827" y="3523"/>
                    <a:pt x="2016" y="3334"/>
                    <a:pt x="2268" y="3334"/>
                  </a:cubicBezTo>
                  <a:close/>
                  <a:moveTo>
                    <a:pt x="2893" y="1"/>
                  </a:moveTo>
                  <a:cubicBezTo>
                    <a:pt x="2822" y="1"/>
                    <a:pt x="2748" y="18"/>
                    <a:pt x="2678" y="57"/>
                  </a:cubicBezTo>
                  <a:lnTo>
                    <a:pt x="221" y="1727"/>
                  </a:lnTo>
                  <a:cubicBezTo>
                    <a:pt x="95" y="1790"/>
                    <a:pt x="0" y="1916"/>
                    <a:pt x="0" y="2073"/>
                  </a:cubicBezTo>
                  <a:lnTo>
                    <a:pt x="0" y="7870"/>
                  </a:lnTo>
                  <a:cubicBezTo>
                    <a:pt x="0" y="8091"/>
                    <a:pt x="221" y="8248"/>
                    <a:pt x="410" y="8248"/>
                  </a:cubicBezTo>
                  <a:lnTo>
                    <a:pt x="12255" y="8248"/>
                  </a:lnTo>
                  <a:cubicBezTo>
                    <a:pt x="12507" y="8248"/>
                    <a:pt x="12665" y="8059"/>
                    <a:pt x="12665" y="7870"/>
                  </a:cubicBezTo>
                  <a:lnTo>
                    <a:pt x="12665" y="2073"/>
                  </a:lnTo>
                  <a:cubicBezTo>
                    <a:pt x="12697" y="1884"/>
                    <a:pt x="12507" y="1664"/>
                    <a:pt x="12287" y="1664"/>
                  </a:cubicBezTo>
                  <a:lnTo>
                    <a:pt x="5797" y="1664"/>
                  </a:lnTo>
                  <a:lnTo>
                    <a:pt x="5797" y="404"/>
                  </a:lnTo>
                  <a:cubicBezTo>
                    <a:pt x="5797" y="166"/>
                    <a:pt x="5600" y="1"/>
                    <a:pt x="5382" y="1"/>
                  </a:cubicBezTo>
                  <a:cubicBezTo>
                    <a:pt x="5311" y="1"/>
                    <a:pt x="5237" y="18"/>
                    <a:pt x="5167" y="57"/>
                  </a:cubicBezTo>
                  <a:lnTo>
                    <a:pt x="3308" y="1286"/>
                  </a:lnTo>
                  <a:lnTo>
                    <a:pt x="3308" y="404"/>
                  </a:lnTo>
                  <a:cubicBezTo>
                    <a:pt x="3308" y="166"/>
                    <a:pt x="3111" y="1"/>
                    <a:pt x="28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4950;p47">
              <a:extLst>
                <a:ext uri="{FF2B5EF4-FFF2-40B4-BE49-F238E27FC236}">
                  <a16:creationId xmlns:a16="http://schemas.microsoft.com/office/drawing/2014/main" xmlns="" id="{E4C3C2E6-217C-4FBF-88EE-F0BF303F1677}"/>
                </a:ext>
              </a:extLst>
            </p:cNvPr>
            <p:cNvSpPr/>
            <p:nvPr/>
          </p:nvSpPr>
          <p:spPr>
            <a:xfrm>
              <a:off x="-5923852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20" y="820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4951;p47">
              <a:extLst>
                <a:ext uri="{FF2B5EF4-FFF2-40B4-BE49-F238E27FC236}">
                  <a16:creationId xmlns:a16="http://schemas.microsoft.com/office/drawing/2014/main" xmlns="" id="{D536C642-3B20-45E3-8868-654B852EDB56}"/>
                </a:ext>
              </a:extLst>
            </p:cNvPr>
            <p:cNvSpPr/>
            <p:nvPr/>
          </p:nvSpPr>
          <p:spPr>
            <a:xfrm>
              <a:off x="-59292875" y="3308975"/>
              <a:ext cx="106350" cy="41400"/>
            </a:xfrm>
            <a:custGeom>
              <a:avLst/>
              <a:gdLst/>
              <a:ahLst/>
              <a:cxnLst/>
              <a:rect l="l" t="t" r="r" b="b"/>
              <a:pathLst>
                <a:path w="4254" h="1656" extrusionOk="0">
                  <a:moveTo>
                    <a:pt x="1305" y="1"/>
                  </a:moveTo>
                  <a:cubicBezTo>
                    <a:pt x="904" y="1"/>
                    <a:pt x="497" y="175"/>
                    <a:pt x="158" y="545"/>
                  </a:cubicBezTo>
                  <a:cubicBezTo>
                    <a:pt x="1" y="702"/>
                    <a:pt x="64" y="986"/>
                    <a:pt x="221" y="1143"/>
                  </a:cubicBezTo>
                  <a:cubicBezTo>
                    <a:pt x="311" y="1218"/>
                    <a:pt x="409" y="1258"/>
                    <a:pt x="503" y="1258"/>
                  </a:cubicBezTo>
                  <a:cubicBezTo>
                    <a:pt x="606" y="1258"/>
                    <a:pt x="706" y="1210"/>
                    <a:pt x="788" y="1112"/>
                  </a:cubicBezTo>
                  <a:cubicBezTo>
                    <a:pt x="946" y="938"/>
                    <a:pt x="1127" y="852"/>
                    <a:pt x="1308" y="852"/>
                  </a:cubicBezTo>
                  <a:cubicBezTo>
                    <a:pt x="1489" y="852"/>
                    <a:pt x="1670" y="938"/>
                    <a:pt x="1828" y="1112"/>
                  </a:cubicBezTo>
                  <a:cubicBezTo>
                    <a:pt x="2150" y="1466"/>
                    <a:pt x="2562" y="1655"/>
                    <a:pt x="2977" y="1655"/>
                  </a:cubicBezTo>
                  <a:cubicBezTo>
                    <a:pt x="3374" y="1655"/>
                    <a:pt x="3773" y="1482"/>
                    <a:pt x="4096" y="1112"/>
                  </a:cubicBezTo>
                  <a:cubicBezTo>
                    <a:pt x="4254" y="954"/>
                    <a:pt x="4222" y="671"/>
                    <a:pt x="4065" y="513"/>
                  </a:cubicBezTo>
                  <a:cubicBezTo>
                    <a:pt x="3990" y="438"/>
                    <a:pt x="3886" y="399"/>
                    <a:pt x="3781" y="399"/>
                  </a:cubicBezTo>
                  <a:cubicBezTo>
                    <a:pt x="3665" y="399"/>
                    <a:pt x="3549" y="446"/>
                    <a:pt x="3466" y="545"/>
                  </a:cubicBezTo>
                  <a:cubicBezTo>
                    <a:pt x="3309" y="734"/>
                    <a:pt x="3135" y="828"/>
                    <a:pt x="2962" y="828"/>
                  </a:cubicBezTo>
                  <a:cubicBezTo>
                    <a:pt x="2789" y="828"/>
                    <a:pt x="2616" y="734"/>
                    <a:pt x="2458" y="545"/>
                  </a:cubicBezTo>
                  <a:cubicBezTo>
                    <a:pt x="2136" y="191"/>
                    <a:pt x="1724" y="1"/>
                    <a:pt x="13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4952;p47">
              <a:extLst>
                <a:ext uri="{FF2B5EF4-FFF2-40B4-BE49-F238E27FC236}">
                  <a16:creationId xmlns:a16="http://schemas.microsoft.com/office/drawing/2014/main" xmlns="" id="{A6ED2195-3717-4A81-92F1-4B5837DCB526}"/>
                </a:ext>
              </a:extLst>
            </p:cNvPr>
            <p:cNvSpPr/>
            <p:nvPr/>
          </p:nvSpPr>
          <p:spPr>
            <a:xfrm>
              <a:off x="-59214100" y="3371400"/>
              <a:ext cx="62225" cy="68550"/>
            </a:xfrm>
            <a:custGeom>
              <a:avLst/>
              <a:gdLst/>
              <a:ahLst/>
              <a:cxnLst/>
              <a:rect l="l" t="t" r="r" b="b"/>
              <a:pathLst>
                <a:path w="2489" h="2742" extrusionOk="0">
                  <a:moveTo>
                    <a:pt x="410" y="1"/>
                  </a:moveTo>
                  <a:cubicBezTo>
                    <a:pt x="158" y="1"/>
                    <a:pt x="0" y="190"/>
                    <a:pt x="0" y="379"/>
                  </a:cubicBezTo>
                  <a:lnTo>
                    <a:pt x="0" y="2742"/>
                  </a:lnTo>
                  <a:lnTo>
                    <a:pt x="2489" y="2742"/>
                  </a:lnTo>
                  <a:lnTo>
                    <a:pt x="2489" y="379"/>
                  </a:lnTo>
                  <a:cubicBezTo>
                    <a:pt x="2458" y="190"/>
                    <a:pt x="2268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4953;p47">
              <a:extLst>
                <a:ext uri="{FF2B5EF4-FFF2-40B4-BE49-F238E27FC236}">
                  <a16:creationId xmlns:a16="http://schemas.microsoft.com/office/drawing/2014/main" xmlns="" id="{B0E88BCD-AC90-4DF5-AF14-26A73AC94482}"/>
                </a:ext>
              </a:extLst>
            </p:cNvPr>
            <p:cNvSpPr/>
            <p:nvPr/>
          </p:nvSpPr>
          <p:spPr>
            <a:xfrm>
              <a:off x="-59297600" y="3392600"/>
              <a:ext cx="62250" cy="48150"/>
            </a:xfrm>
            <a:custGeom>
              <a:avLst/>
              <a:gdLst/>
              <a:ahLst/>
              <a:cxnLst/>
              <a:rect l="l" t="t" r="r" b="b"/>
              <a:pathLst>
                <a:path w="2490" h="1926" extrusionOk="0">
                  <a:moveTo>
                    <a:pt x="387" y="0"/>
                  </a:moveTo>
                  <a:cubicBezTo>
                    <a:pt x="163" y="0"/>
                    <a:pt x="1" y="177"/>
                    <a:pt x="1" y="382"/>
                  </a:cubicBezTo>
                  <a:lnTo>
                    <a:pt x="1" y="1925"/>
                  </a:lnTo>
                  <a:lnTo>
                    <a:pt x="2489" y="1925"/>
                  </a:lnTo>
                  <a:lnTo>
                    <a:pt x="2489" y="382"/>
                  </a:lnTo>
                  <a:cubicBezTo>
                    <a:pt x="2489" y="161"/>
                    <a:pt x="2300" y="4"/>
                    <a:pt x="2080" y="4"/>
                  </a:cubicBezTo>
                  <a:lnTo>
                    <a:pt x="442" y="4"/>
                  </a:lnTo>
                  <a:cubicBezTo>
                    <a:pt x="423" y="1"/>
                    <a:pt x="405" y="0"/>
                    <a:pt x="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4944;p47">
            <a:extLst>
              <a:ext uri="{FF2B5EF4-FFF2-40B4-BE49-F238E27FC236}">
                <a16:creationId xmlns:a16="http://schemas.microsoft.com/office/drawing/2014/main" xmlns="" id="{BA96A632-89AD-4337-A98F-0967C22C4C9B}"/>
              </a:ext>
            </a:extLst>
          </p:cNvPr>
          <p:cNvGrpSpPr/>
          <p:nvPr/>
        </p:nvGrpSpPr>
        <p:grpSpPr>
          <a:xfrm>
            <a:off x="4564494" y="5219835"/>
            <a:ext cx="648971" cy="592273"/>
            <a:chOff x="-59470075" y="3308975"/>
            <a:chExt cx="318200" cy="316075"/>
          </a:xfrm>
          <a:solidFill>
            <a:srgbClr val="C6A98C"/>
          </a:solidFill>
        </p:grpSpPr>
        <p:sp>
          <p:nvSpPr>
            <p:cNvPr id="91" name="Google Shape;4945;p47">
              <a:extLst>
                <a:ext uri="{FF2B5EF4-FFF2-40B4-BE49-F238E27FC236}">
                  <a16:creationId xmlns:a16="http://schemas.microsoft.com/office/drawing/2014/main" xmlns="" id="{5BE41EC4-E3A4-46B1-9684-C9567BA64408}"/>
                </a:ext>
              </a:extLst>
            </p:cNvPr>
            <p:cNvSpPr/>
            <p:nvPr/>
          </p:nvSpPr>
          <p:spPr>
            <a:xfrm>
              <a:off x="-59403925" y="3522625"/>
              <a:ext cx="21275" cy="20500"/>
            </a:xfrm>
            <a:custGeom>
              <a:avLst/>
              <a:gdLst/>
              <a:ahLst/>
              <a:cxnLst/>
              <a:rect l="l" t="t" r="r" b="b"/>
              <a:pathLst>
                <a:path w="851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51" y="820"/>
                  </a:lnTo>
                  <a:lnTo>
                    <a:pt x="8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946;p47">
              <a:extLst>
                <a:ext uri="{FF2B5EF4-FFF2-40B4-BE49-F238E27FC236}">
                  <a16:creationId xmlns:a16="http://schemas.microsoft.com/office/drawing/2014/main" xmlns="" id="{3B46E90B-9F91-4095-8524-579385088D94}"/>
                </a:ext>
              </a:extLst>
            </p:cNvPr>
            <p:cNvSpPr/>
            <p:nvPr/>
          </p:nvSpPr>
          <p:spPr>
            <a:xfrm>
              <a:off x="-5936217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19" y="820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947;p47">
              <a:extLst>
                <a:ext uri="{FF2B5EF4-FFF2-40B4-BE49-F238E27FC236}">
                  <a16:creationId xmlns:a16="http://schemas.microsoft.com/office/drawing/2014/main" xmlns="" id="{F17626ED-5D94-44F1-BF5E-B9E293EE51A3}"/>
                </a:ext>
              </a:extLst>
            </p:cNvPr>
            <p:cNvSpPr/>
            <p:nvPr/>
          </p:nvSpPr>
          <p:spPr>
            <a:xfrm>
              <a:off x="-5932122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20" y="820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4948;p47">
              <a:extLst>
                <a:ext uri="{FF2B5EF4-FFF2-40B4-BE49-F238E27FC236}">
                  <a16:creationId xmlns:a16="http://schemas.microsoft.com/office/drawing/2014/main" xmlns="" id="{E5F23615-03BE-4606-A6F2-BD01D06E2096}"/>
                </a:ext>
              </a:extLst>
            </p:cNvPr>
            <p:cNvSpPr/>
            <p:nvPr/>
          </p:nvSpPr>
          <p:spPr>
            <a:xfrm>
              <a:off x="-5927947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19" y="820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4949;p47">
              <a:extLst>
                <a:ext uri="{FF2B5EF4-FFF2-40B4-BE49-F238E27FC236}">
                  <a16:creationId xmlns:a16="http://schemas.microsoft.com/office/drawing/2014/main" xmlns="" id="{993A5F4E-AAD8-49EA-BDE6-B900A58FE709}"/>
                </a:ext>
              </a:extLst>
            </p:cNvPr>
            <p:cNvSpPr/>
            <p:nvPr/>
          </p:nvSpPr>
          <p:spPr>
            <a:xfrm>
              <a:off x="-59470075" y="3418825"/>
              <a:ext cx="317425" cy="206225"/>
            </a:xfrm>
            <a:custGeom>
              <a:avLst/>
              <a:gdLst/>
              <a:ahLst/>
              <a:cxnLst/>
              <a:rect l="l" t="t" r="r" b="b"/>
              <a:pathLst>
                <a:path w="12697" h="8249" extrusionOk="0">
                  <a:moveTo>
                    <a:pt x="10523" y="3334"/>
                  </a:moveTo>
                  <a:cubicBezTo>
                    <a:pt x="10775" y="3334"/>
                    <a:pt x="10932" y="3523"/>
                    <a:pt x="10932" y="3775"/>
                  </a:cubicBezTo>
                  <a:lnTo>
                    <a:pt x="10932" y="5413"/>
                  </a:lnTo>
                  <a:cubicBezTo>
                    <a:pt x="10932" y="5665"/>
                    <a:pt x="10712" y="5854"/>
                    <a:pt x="10523" y="5854"/>
                  </a:cubicBezTo>
                  <a:lnTo>
                    <a:pt x="2268" y="5854"/>
                  </a:lnTo>
                  <a:cubicBezTo>
                    <a:pt x="2016" y="5854"/>
                    <a:pt x="1827" y="5665"/>
                    <a:pt x="1827" y="5413"/>
                  </a:cubicBezTo>
                  <a:lnTo>
                    <a:pt x="1827" y="3775"/>
                  </a:lnTo>
                  <a:cubicBezTo>
                    <a:pt x="1827" y="3523"/>
                    <a:pt x="2016" y="3334"/>
                    <a:pt x="2268" y="3334"/>
                  </a:cubicBezTo>
                  <a:close/>
                  <a:moveTo>
                    <a:pt x="2893" y="1"/>
                  </a:moveTo>
                  <a:cubicBezTo>
                    <a:pt x="2822" y="1"/>
                    <a:pt x="2748" y="18"/>
                    <a:pt x="2678" y="57"/>
                  </a:cubicBezTo>
                  <a:lnTo>
                    <a:pt x="221" y="1727"/>
                  </a:lnTo>
                  <a:cubicBezTo>
                    <a:pt x="95" y="1790"/>
                    <a:pt x="0" y="1916"/>
                    <a:pt x="0" y="2073"/>
                  </a:cubicBezTo>
                  <a:lnTo>
                    <a:pt x="0" y="7870"/>
                  </a:lnTo>
                  <a:cubicBezTo>
                    <a:pt x="0" y="8091"/>
                    <a:pt x="221" y="8248"/>
                    <a:pt x="410" y="8248"/>
                  </a:cubicBezTo>
                  <a:lnTo>
                    <a:pt x="12255" y="8248"/>
                  </a:lnTo>
                  <a:cubicBezTo>
                    <a:pt x="12507" y="8248"/>
                    <a:pt x="12665" y="8059"/>
                    <a:pt x="12665" y="7870"/>
                  </a:cubicBezTo>
                  <a:lnTo>
                    <a:pt x="12665" y="2073"/>
                  </a:lnTo>
                  <a:cubicBezTo>
                    <a:pt x="12697" y="1884"/>
                    <a:pt x="12507" y="1664"/>
                    <a:pt x="12287" y="1664"/>
                  </a:cubicBezTo>
                  <a:lnTo>
                    <a:pt x="5797" y="1664"/>
                  </a:lnTo>
                  <a:lnTo>
                    <a:pt x="5797" y="404"/>
                  </a:lnTo>
                  <a:cubicBezTo>
                    <a:pt x="5797" y="166"/>
                    <a:pt x="5600" y="1"/>
                    <a:pt x="5382" y="1"/>
                  </a:cubicBezTo>
                  <a:cubicBezTo>
                    <a:pt x="5311" y="1"/>
                    <a:pt x="5237" y="18"/>
                    <a:pt x="5167" y="57"/>
                  </a:cubicBezTo>
                  <a:lnTo>
                    <a:pt x="3308" y="1286"/>
                  </a:lnTo>
                  <a:lnTo>
                    <a:pt x="3308" y="404"/>
                  </a:lnTo>
                  <a:cubicBezTo>
                    <a:pt x="3308" y="166"/>
                    <a:pt x="3111" y="1"/>
                    <a:pt x="28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4950;p47">
              <a:extLst>
                <a:ext uri="{FF2B5EF4-FFF2-40B4-BE49-F238E27FC236}">
                  <a16:creationId xmlns:a16="http://schemas.microsoft.com/office/drawing/2014/main" xmlns="" id="{8A550412-D91B-4000-B86F-9D82F5A9E429}"/>
                </a:ext>
              </a:extLst>
            </p:cNvPr>
            <p:cNvSpPr/>
            <p:nvPr/>
          </p:nvSpPr>
          <p:spPr>
            <a:xfrm>
              <a:off x="-5923852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20" y="820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4951;p47">
              <a:extLst>
                <a:ext uri="{FF2B5EF4-FFF2-40B4-BE49-F238E27FC236}">
                  <a16:creationId xmlns:a16="http://schemas.microsoft.com/office/drawing/2014/main" xmlns="" id="{FA9E3045-46FA-4FB5-AC55-9C4E411B945C}"/>
                </a:ext>
              </a:extLst>
            </p:cNvPr>
            <p:cNvSpPr/>
            <p:nvPr/>
          </p:nvSpPr>
          <p:spPr>
            <a:xfrm>
              <a:off x="-59292875" y="3308975"/>
              <a:ext cx="106350" cy="41400"/>
            </a:xfrm>
            <a:custGeom>
              <a:avLst/>
              <a:gdLst/>
              <a:ahLst/>
              <a:cxnLst/>
              <a:rect l="l" t="t" r="r" b="b"/>
              <a:pathLst>
                <a:path w="4254" h="1656" extrusionOk="0">
                  <a:moveTo>
                    <a:pt x="1305" y="1"/>
                  </a:moveTo>
                  <a:cubicBezTo>
                    <a:pt x="904" y="1"/>
                    <a:pt x="497" y="175"/>
                    <a:pt x="158" y="545"/>
                  </a:cubicBezTo>
                  <a:cubicBezTo>
                    <a:pt x="1" y="702"/>
                    <a:pt x="64" y="986"/>
                    <a:pt x="221" y="1143"/>
                  </a:cubicBezTo>
                  <a:cubicBezTo>
                    <a:pt x="311" y="1218"/>
                    <a:pt x="409" y="1258"/>
                    <a:pt x="503" y="1258"/>
                  </a:cubicBezTo>
                  <a:cubicBezTo>
                    <a:pt x="606" y="1258"/>
                    <a:pt x="706" y="1210"/>
                    <a:pt x="788" y="1112"/>
                  </a:cubicBezTo>
                  <a:cubicBezTo>
                    <a:pt x="946" y="938"/>
                    <a:pt x="1127" y="852"/>
                    <a:pt x="1308" y="852"/>
                  </a:cubicBezTo>
                  <a:cubicBezTo>
                    <a:pt x="1489" y="852"/>
                    <a:pt x="1670" y="938"/>
                    <a:pt x="1828" y="1112"/>
                  </a:cubicBezTo>
                  <a:cubicBezTo>
                    <a:pt x="2150" y="1466"/>
                    <a:pt x="2562" y="1655"/>
                    <a:pt x="2977" y="1655"/>
                  </a:cubicBezTo>
                  <a:cubicBezTo>
                    <a:pt x="3374" y="1655"/>
                    <a:pt x="3773" y="1482"/>
                    <a:pt x="4096" y="1112"/>
                  </a:cubicBezTo>
                  <a:cubicBezTo>
                    <a:pt x="4254" y="954"/>
                    <a:pt x="4222" y="671"/>
                    <a:pt x="4065" y="513"/>
                  </a:cubicBezTo>
                  <a:cubicBezTo>
                    <a:pt x="3990" y="438"/>
                    <a:pt x="3886" y="399"/>
                    <a:pt x="3781" y="399"/>
                  </a:cubicBezTo>
                  <a:cubicBezTo>
                    <a:pt x="3665" y="399"/>
                    <a:pt x="3549" y="446"/>
                    <a:pt x="3466" y="545"/>
                  </a:cubicBezTo>
                  <a:cubicBezTo>
                    <a:pt x="3309" y="734"/>
                    <a:pt x="3135" y="828"/>
                    <a:pt x="2962" y="828"/>
                  </a:cubicBezTo>
                  <a:cubicBezTo>
                    <a:pt x="2789" y="828"/>
                    <a:pt x="2616" y="734"/>
                    <a:pt x="2458" y="545"/>
                  </a:cubicBezTo>
                  <a:cubicBezTo>
                    <a:pt x="2136" y="191"/>
                    <a:pt x="1724" y="1"/>
                    <a:pt x="13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4952;p47">
              <a:extLst>
                <a:ext uri="{FF2B5EF4-FFF2-40B4-BE49-F238E27FC236}">
                  <a16:creationId xmlns:a16="http://schemas.microsoft.com/office/drawing/2014/main" xmlns="" id="{383AB30D-2A97-4B79-A993-1C703D103A44}"/>
                </a:ext>
              </a:extLst>
            </p:cNvPr>
            <p:cNvSpPr/>
            <p:nvPr/>
          </p:nvSpPr>
          <p:spPr>
            <a:xfrm>
              <a:off x="-59214100" y="3371400"/>
              <a:ext cx="62225" cy="68550"/>
            </a:xfrm>
            <a:custGeom>
              <a:avLst/>
              <a:gdLst/>
              <a:ahLst/>
              <a:cxnLst/>
              <a:rect l="l" t="t" r="r" b="b"/>
              <a:pathLst>
                <a:path w="2489" h="2742" extrusionOk="0">
                  <a:moveTo>
                    <a:pt x="410" y="1"/>
                  </a:moveTo>
                  <a:cubicBezTo>
                    <a:pt x="158" y="1"/>
                    <a:pt x="0" y="190"/>
                    <a:pt x="0" y="379"/>
                  </a:cubicBezTo>
                  <a:lnTo>
                    <a:pt x="0" y="2742"/>
                  </a:lnTo>
                  <a:lnTo>
                    <a:pt x="2489" y="2742"/>
                  </a:lnTo>
                  <a:lnTo>
                    <a:pt x="2489" y="379"/>
                  </a:lnTo>
                  <a:cubicBezTo>
                    <a:pt x="2458" y="190"/>
                    <a:pt x="2268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4953;p47">
              <a:extLst>
                <a:ext uri="{FF2B5EF4-FFF2-40B4-BE49-F238E27FC236}">
                  <a16:creationId xmlns:a16="http://schemas.microsoft.com/office/drawing/2014/main" xmlns="" id="{A9744CF6-C35E-40B6-8FD1-EBDF0C2A978F}"/>
                </a:ext>
              </a:extLst>
            </p:cNvPr>
            <p:cNvSpPr/>
            <p:nvPr/>
          </p:nvSpPr>
          <p:spPr>
            <a:xfrm>
              <a:off x="-59297600" y="3392600"/>
              <a:ext cx="62250" cy="48150"/>
            </a:xfrm>
            <a:custGeom>
              <a:avLst/>
              <a:gdLst/>
              <a:ahLst/>
              <a:cxnLst/>
              <a:rect l="l" t="t" r="r" b="b"/>
              <a:pathLst>
                <a:path w="2490" h="1926" extrusionOk="0">
                  <a:moveTo>
                    <a:pt x="387" y="0"/>
                  </a:moveTo>
                  <a:cubicBezTo>
                    <a:pt x="163" y="0"/>
                    <a:pt x="1" y="177"/>
                    <a:pt x="1" y="382"/>
                  </a:cubicBezTo>
                  <a:lnTo>
                    <a:pt x="1" y="1925"/>
                  </a:lnTo>
                  <a:lnTo>
                    <a:pt x="2489" y="1925"/>
                  </a:lnTo>
                  <a:lnTo>
                    <a:pt x="2489" y="382"/>
                  </a:lnTo>
                  <a:cubicBezTo>
                    <a:pt x="2489" y="161"/>
                    <a:pt x="2300" y="4"/>
                    <a:pt x="2080" y="4"/>
                  </a:cubicBezTo>
                  <a:lnTo>
                    <a:pt x="442" y="4"/>
                  </a:lnTo>
                  <a:cubicBezTo>
                    <a:pt x="423" y="1"/>
                    <a:pt x="405" y="0"/>
                    <a:pt x="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6279498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ПОКАЗАТЕЛИ ЭКОНОМИЧЕСКОГО РОСТА</a:t>
            </a:r>
            <a:endParaRPr lang="id-ID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1A70DC92-16E2-460F-94BD-C9DACED06DA9}"/>
              </a:ext>
            </a:extLst>
          </p:cNvPr>
          <p:cNvSpPr txBox="1"/>
          <p:nvPr/>
        </p:nvSpPr>
        <p:spPr>
          <a:xfrm>
            <a:off x="1062039" y="1231414"/>
            <a:ext cx="10929069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ВАЛОВОЙ ВНУТРЕННИЙ ПРОДУКТ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совокупная рыночная стоимость всех конечных товаров и услуг, произведённых внутри страны за год.</a:t>
            </a:r>
            <a:endParaRPr lang="en-US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87AC566E-42CC-4851-959F-DBF7CF17935C}"/>
              </a:ext>
            </a:extLst>
          </p:cNvPr>
          <p:cNvSpPr txBox="1"/>
          <p:nvPr/>
        </p:nvSpPr>
        <p:spPr>
          <a:xfrm>
            <a:off x="1062039" y="2838285"/>
            <a:ext cx="10929069" cy="1815882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ВАЛОВОЙ НАЦИОНАЛЬНЫЙ ПРОДУКТ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совокупная рыночная стоимость всех конечных товаров и услуг отечественных производителей не только внутри страны, но и за её пределами за год.</a:t>
            </a:r>
            <a:endParaRPr lang="en-US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xmlns="" id="{BBFC148E-8B3A-497E-BB1F-63AD6FA1FE10}"/>
                  </a:ext>
                </a:extLst>
              </p:cNvPr>
              <p:cNvSpPr txBox="1"/>
              <p:nvPr/>
            </p:nvSpPr>
            <p:spPr>
              <a:xfrm>
                <a:off x="1062040" y="4805141"/>
                <a:ext cx="10929069" cy="157722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sz="2800" b="1" u="sng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ВВП НА ДУШУ НАСЕЛЕНИЯ</a:t>
                </a:r>
                <a:r>
                  <a:rPr lang="ru-RU" sz="2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ru-RU" sz="28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– к</a:t>
                </a:r>
                <a:r>
                  <a:rPr lang="ru-RU" sz="2800" b="0" i="0" dirty="0">
                    <a:solidFill>
                      <a:schemeClr val="bg1"/>
                    </a:solidFill>
                    <a:effectLst/>
                    <a:latin typeface="Century Gothic" panose="020B0502020202020204" pitchFamily="34" charset="0"/>
                  </a:rPr>
                  <a:t>оличество товаров и услуг, которыми воспользовалось население за год.  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sz="2000" b="0" i="0" dirty="0">
                    <a:solidFill>
                      <a:schemeClr val="bg1"/>
                    </a:solidFill>
                    <a:effectLst/>
                    <a:latin typeface="Century Gothic" panose="020B0502020202020204" pitchFamily="34" charset="0"/>
                  </a:rPr>
                  <a:t>ВВП на душу населения =</a:t>
                </a:r>
                <a:r>
                  <a:rPr lang="ru-RU" sz="2800" b="0" i="0" dirty="0">
                    <a:solidFill>
                      <a:schemeClr val="bg1"/>
                    </a:solidFill>
                    <a:effectLst/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0" i="1" smtClean="0">
                            <a:solidFill>
                              <a:schemeClr val="bg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</a:rPr>
                          <m:t>численность населения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</a:rPr>
                          <m:t>реальный ВВП</m:t>
                        </m:r>
                      </m:den>
                    </m:f>
                  </m:oMath>
                </a14:m>
                <a:endParaRPr lang="en-US" sz="28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BBFC148E-8B3A-497E-BB1F-63AD6FA1F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040" y="4805141"/>
                <a:ext cx="10929069" cy="1577227"/>
              </a:xfrm>
              <a:prstGeom prst="rect">
                <a:avLst/>
              </a:prstGeom>
              <a:blipFill>
                <a:blip r:embed="rId2"/>
                <a:stretch>
                  <a:fillRect l="-1115" t="-3861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68024241-479A-4FD9-B5D6-3F2248F04CA2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5020F2F7-AA9A-4B90-954E-0FF6E47CAF62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9769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ВВП В МИРЕ</a:t>
            </a:r>
            <a:endParaRPr lang="id-ID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68024241-479A-4FD9-B5D6-3F2248F04CA2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5020F2F7-AA9A-4B90-954E-0FF6E47CAF62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74CEB67A-5C64-4971-AEC8-6DD36A9ED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40" y="972223"/>
            <a:ext cx="9057862" cy="571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9FBEF9F-1CA2-4E19-89B8-A9A263140D31}"/>
              </a:ext>
            </a:extLst>
          </p:cNvPr>
          <p:cNvSpPr txBox="1"/>
          <p:nvPr/>
        </p:nvSpPr>
        <p:spPr>
          <a:xfrm>
            <a:off x="9315876" y="2967305"/>
            <a:ext cx="277352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По итогам 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2019 года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Всемирный банк насчитал России ВВП на душу населения 12012 долларов.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8BA4271-79B7-490C-B7F9-B904805BD71C}"/>
              </a:ext>
            </a:extLst>
          </p:cNvPr>
          <p:cNvSpPr txBox="1"/>
          <p:nvPr/>
        </p:nvSpPr>
        <p:spPr>
          <a:xfrm>
            <a:off x="9315876" y="4352503"/>
            <a:ext cx="22790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ВВП на душу населения 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в 2020 году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– 9970 долларов</a:t>
            </a:r>
            <a:endParaRPr lang="ru-RU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38918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ВИДЫ ВВП</a:t>
            </a:r>
            <a:endParaRPr lang="id-ID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1A70DC92-16E2-460F-94BD-C9DACED06DA9}"/>
              </a:ext>
            </a:extLst>
          </p:cNvPr>
          <p:cNvSpPr txBox="1"/>
          <p:nvPr/>
        </p:nvSpPr>
        <p:spPr>
          <a:xfrm>
            <a:off x="1062039" y="1231414"/>
            <a:ext cx="10929069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ВАЛОВОЙ ВНУТРЕННИЙ ПРОДУКТ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совокупная рыночная стоимость всех конечных товаров и услуг, произведённых внутри страны за год.</a:t>
            </a:r>
            <a:endParaRPr lang="en-US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68024241-479A-4FD9-B5D6-3F2248F04CA2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5020F2F7-AA9A-4B90-954E-0FF6E47CAF62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xmlns="" id="{379EFCEE-388A-4035-8E4E-65CD90FA30AB}"/>
              </a:ext>
            </a:extLst>
          </p:cNvPr>
          <p:cNvSpPr txBox="1">
            <a:spLocks/>
          </p:cNvSpPr>
          <p:nvPr/>
        </p:nvSpPr>
        <p:spPr>
          <a:xfrm>
            <a:off x="1285877" y="3287715"/>
            <a:ext cx="4324810" cy="2876601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solidFill>
                  <a:srgbClr val="D96974"/>
                </a:solidFill>
                <a:latin typeface="Century Gothic" panose="020B0502020202020204" pitchFamily="34" charset="0"/>
              </a:rPr>
              <a:t>номинальный ВВП</a:t>
            </a:r>
          </a:p>
          <a:p>
            <a:pPr algn="ctr"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выражен в ценах на 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данный период времени без 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учёта инфляции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26" name="Title 2">
            <a:extLst>
              <a:ext uri="{FF2B5EF4-FFF2-40B4-BE49-F238E27FC236}">
                <a16:creationId xmlns:a16="http://schemas.microsoft.com/office/drawing/2014/main" xmlns="" id="{829428CE-6596-4184-84FF-2C430FA6624F}"/>
              </a:ext>
            </a:extLst>
          </p:cNvPr>
          <p:cNvSpPr txBox="1">
            <a:spLocks/>
          </p:cNvSpPr>
          <p:nvPr/>
        </p:nvSpPr>
        <p:spPr>
          <a:xfrm>
            <a:off x="7341833" y="3262641"/>
            <a:ext cx="4425731" cy="2901676"/>
          </a:xfrm>
          <a:prstGeom prst="rect">
            <a:avLst/>
          </a:prstGeom>
          <a:ln w="19050">
            <a:solidFill>
              <a:srgbClr val="486D8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solidFill>
                  <a:srgbClr val="486D84"/>
                </a:solidFill>
                <a:latin typeface="Century Gothic" panose="020B0502020202020204" pitchFamily="34" charset="0"/>
              </a:rPr>
              <a:t>реальный ВВП</a:t>
            </a:r>
          </a:p>
          <a:p>
            <a:pPr algn="ctr"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показывает товарную 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стоимость, делая поправку 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 на инфляцию</a:t>
            </a:r>
            <a:endParaRPr lang="ru-RU" sz="20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800" dirty="0">
                <a:latin typeface="Century Gothic" panose="020B0502020202020204" pitchFamily="34" charset="0"/>
              </a:rPr>
              <a:t> (</a:t>
            </a:r>
            <a:r>
              <a:rPr lang="ru-RU" sz="1800" i="1" dirty="0">
                <a:latin typeface="Century Gothic" panose="020B0502020202020204" pitchFamily="34" charset="0"/>
              </a:rPr>
              <a:t>именно он используется для анализа </a:t>
            </a:r>
          </a:p>
          <a:p>
            <a:pPr>
              <a:lnSpc>
                <a:spcPct val="100000"/>
              </a:lnSpc>
            </a:pPr>
            <a:r>
              <a:rPr lang="ru-RU" sz="1800" i="1" dirty="0">
                <a:latin typeface="Century Gothic" panose="020B0502020202020204" pitchFamily="34" charset="0"/>
              </a:rPr>
              <a:t> уровней экономического развития </a:t>
            </a:r>
          </a:p>
          <a:p>
            <a:pPr>
              <a:lnSpc>
                <a:spcPct val="100000"/>
              </a:lnSpc>
            </a:pPr>
            <a:r>
              <a:rPr lang="ru-RU" sz="1800" i="1" dirty="0">
                <a:latin typeface="Century Gothic" panose="020B0502020202020204" pitchFamily="34" charset="0"/>
              </a:rPr>
              <a:t> страны в  разные периоды времени)</a:t>
            </a:r>
            <a:endParaRPr lang="en-US" sz="1800" i="1" dirty="0"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US" sz="2400" dirty="0">
              <a:latin typeface="Century Gothic" panose="020B0502020202020204" pitchFamily="34" charset="0"/>
            </a:endParaRPr>
          </a:p>
        </p:txBody>
      </p: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xmlns="" id="{3EBDC6A1-6126-4464-B63E-6DFA4060E3CA}"/>
              </a:ext>
            </a:extLst>
          </p:cNvPr>
          <p:cNvCxnSpPr>
            <a:cxnSpLocks/>
            <a:stCxn id="107" idx="2"/>
            <a:endCxn id="25" idx="0"/>
          </p:cNvCxnSpPr>
          <p:nvPr/>
        </p:nvCxnSpPr>
        <p:spPr>
          <a:xfrm flipH="1">
            <a:off x="3448282" y="2616409"/>
            <a:ext cx="3078292" cy="671306"/>
          </a:xfrm>
          <a:prstGeom prst="straightConnector1">
            <a:avLst/>
          </a:prstGeom>
          <a:ln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xmlns="" id="{091666BB-D7C2-4AF8-8274-7F2D32916F8D}"/>
              </a:ext>
            </a:extLst>
          </p:cNvPr>
          <p:cNvCxnSpPr>
            <a:cxnSpLocks/>
            <a:stCxn id="107" idx="2"/>
            <a:endCxn id="26" idx="0"/>
          </p:cNvCxnSpPr>
          <p:nvPr/>
        </p:nvCxnSpPr>
        <p:spPr>
          <a:xfrm>
            <a:off x="6526574" y="2616409"/>
            <a:ext cx="3028125" cy="646232"/>
          </a:xfrm>
          <a:prstGeom prst="straightConnector1">
            <a:avLst/>
          </a:prstGeom>
          <a:ln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E9B9766-6891-4776-8C89-EB6910DA452D}"/>
              </a:ext>
            </a:extLst>
          </p:cNvPr>
          <p:cNvSpPr txBox="1"/>
          <p:nvPr/>
        </p:nvSpPr>
        <p:spPr>
          <a:xfrm>
            <a:off x="1285877" y="6332931"/>
            <a:ext cx="10481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entury Gothic" panose="020B0502020202020204" pitchFamily="34" charset="0"/>
              </a:rPr>
              <a:t>НОМИНАЛЬНЫЙ ВВП - ИНФЛЯЦИЯ = РЕАЛЬНЫЙ ВВП</a:t>
            </a:r>
          </a:p>
        </p:txBody>
      </p:sp>
    </p:spTree>
    <p:extLst>
      <p:ext uri="{BB962C8B-B14F-4D97-AF65-F5344CB8AC3E}">
        <p14:creationId xmlns:p14="http://schemas.microsoft.com/office/powerpoint/2010/main" val="410887182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ЧТО УЧИТЫВАЕТСЯ ПРИ ПОДСЧЁТЕ ВВП </a:t>
            </a:r>
            <a:endParaRPr lang="id-ID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68024241-479A-4FD9-B5D6-3F2248F04CA2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5020F2F7-AA9A-4B90-954E-0FF6E47CAF62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xmlns="" id="{379EFCEE-388A-4035-8E4E-65CD90FA30AB}"/>
              </a:ext>
            </a:extLst>
          </p:cNvPr>
          <p:cNvSpPr txBox="1">
            <a:spLocks/>
          </p:cNvSpPr>
          <p:nvPr/>
        </p:nvSpPr>
        <p:spPr>
          <a:xfrm>
            <a:off x="1285877" y="1312501"/>
            <a:ext cx="4324810" cy="2876601"/>
          </a:xfrm>
          <a:prstGeom prst="rect">
            <a:avLst/>
          </a:prstGeom>
          <a:ln w="19050">
            <a:solidFill>
              <a:srgbClr val="C6A98C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solidFill>
                  <a:srgbClr val="C6A98C"/>
                </a:solidFill>
                <a:latin typeface="Century Gothic" panose="020B0502020202020204" pitchFamily="34" charset="0"/>
              </a:rPr>
              <a:t>УЧИТЫВАЕТСЯ</a:t>
            </a:r>
          </a:p>
          <a:p>
            <a:pPr marL="92075" indent="84138"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 marL="92075" indent="84138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стоимость всех конечных товаров и услуг (</a:t>
            </a:r>
            <a:r>
              <a:rPr lang="ru-RU" sz="2000" i="1" dirty="0">
                <a:latin typeface="Century Gothic" panose="020B0502020202020204" pitchFamily="34" charset="0"/>
              </a:rPr>
              <a:t>покупка нового телефона, продажи мебельной фабрики</a:t>
            </a:r>
            <a:r>
              <a:rPr lang="ru-RU" sz="2000" dirty="0">
                <a:latin typeface="Century Gothic" panose="020B0502020202020204" pitchFamily="34" charset="0"/>
              </a:rPr>
              <a:t>)</a:t>
            </a:r>
          </a:p>
          <a:p>
            <a:pPr marL="92075" indent="84138">
              <a:lnSpc>
                <a:spcPct val="100000"/>
              </a:lnSpc>
            </a:pP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26" name="Title 2">
            <a:extLst>
              <a:ext uri="{FF2B5EF4-FFF2-40B4-BE49-F238E27FC236}">
                <a16:creationId xmlns:a16="http://schemas.microsoft.com/office/drawing/2014/main" xmlns="" id="{829428CE-6596-4184-84FF-2C430FA6624F}"/>
              </a:ext>
            </a:extLst>
          </p:cNvPr>
          <p:cNvSpPr txBox="1">
            <a:spLocks/>
          </p:cNvSpPr>
          <p:nvPr/>
        </p:nvSpPr>
        <p:spPr>
          <a:xfrm>
            <a:off x="7341833" y="1287426"/>
            <a:ext cx="4425731" cy="4771629"/>
          </a:xfrm>
          <a:prstGeom prst="rect">
            <a:avLst/>
          </a:prstGeom>
          <a:ln w="19050">
            <a:solidFill>
              <a:srgbClr val="C00000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НЕ УЧИТЫВАЕТСЯ</a:t>
            </a:r>
          </a:p>
          <a:p>
            <a:pPr indent="176213" algn="ctr"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 marL="285750" indent="-1936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Century Gothic" panose="020B0502020202020204" pitchFamily="34" charset="0"/>
              </a:rPr>
              <a:t> государственные трансферты</a:t>
            </a:r>
          </a:p>
          <a:p>
            <a:pPr marL="92075">
              <a:lnSpc>
                <a:spcPct val="1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(</a:t>
            </a:r>
            <a:r>
              <a:rPr lang="ru-RU" sz="2000" i="1" dirty="0">
                <a:latin typeface="Century Gothic" panose="020B0502020202020204" pitchFamily="34" charset="0"/>
              </a:rPr>
              <a:t>пенсии, пособия и др.</a:t>
            </a:r>
          </a:p>
          <a:p>
            <a:pPr marL="92075">
              <a:lnSpc>
                <a:spcPct val="100000"/>
              </a:lnSpc>
            </a:pPr>
            <a:r>
              <a:rPr lang="ru-RU" sz="2000" i="1" dirty="0">
                <a:latin typeface="Century Gothic" panose="020B0502020202020204" pitchFamily="34" charset="0"/>
              </a:rPr>
              <a:t> </a:t>
            </a:r>
            <a:r>
              <a:rPr lang="ru-RU" sz="2000" i="1" dirty="0" err="1">
                <a:latin typeface="Century Gothic" panose="020B0502020202020204" pitchFamily="34" charset="0"/>
              </a:rPr>
              <a:t>соцвыплаты</a:t>
            </a:r>
            <a:r>
              <a:rPr lang="ru-RU" sz="2000" dirty="0">
                <a:latin typeface="Century Gothic" panose="020B0502020202020204" pitchFamily="34" charset="0"/>
              </a:rPr>
              <a:t>);</a:t>
            </a:r>
          </a:p>
          <a:p>
            <a:pPr marL="285750" indent="-193675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285750" indent="-1936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Century Gothic" panose="020B0502020202020204" pitchFamily="34" charset="0"/>
              </a:rPr>
              <a:t> доходы от перепродажи б/у вещей;</a:t>
            </a:r>
          </a:p>
          <a:p>
            <a:pPr marL="285750" indent="-193675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285750" indent="-1936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Century Gothic" panose="020B0502020202020204" pitchFamily="34" charset="0"/>
              </a:rPr>
              <a:t>купля-продажа ценных бумаг;</a:t>
            </a:r>
          </a:p>
          <a:p>
            <a:pPr marL="285750" indent="-193675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285750" indent="-1936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Century Gothic" panose="020B0502020202020204" pitchFamily="34" charset="0"/>
              </a:rPr>
              <a:t>доходы теневой экономики;</a:t>
            </a:r>
          </a:p>
          <a:p>
            <a:pPr marL="285750" indent="-193675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285750" indent="-1936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Century Gothic" panose="020B0502020202020204" pitchFamily="34" charset="0"/>
              </a:rPr>
              <a:t>подарки.</a:t>
            </a:r>
            <a:endParaRPr lang="en-US" sz="2000" dirty="0"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US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39855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ЭКОНОМИЧЕСКОЕ РАЗВИТИЕ</a:t>
            </a:r>
            <a:endParaRPr lang="id-ID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:a16="http://schemas.microsoft.com/office/drawing/2014/main" xmlns="" id="{68024241-479A-4FD9-B5D6-3F2248F04CA2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:a16="http://schemas.microsoft.com/office/drawing/2014/main" xmlns="" id="{5020F2F7-AA9A-4B90-954E-0FF6E47CAF62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9FE6C476-D314-4E02-8645-DD23F6E01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40" y="818976"/>
            <a:ext cx="8152099" cy="606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282331-B092-4E17-9E26-92469CE64368}"/>
              </a:ext>
            </a:extLst>
          </p:cNvPr>
          <p:cNvSpPr/>
          <p:nvPr/>
        </p:nvSpPr>
        <p:spPr>
          <a:xfrm>
            <a:off x="1014415" y="6354618"/>
            <a:ext cx="2132299" cy="4853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F5F73D0-A401-47EA-B9F7-C1A58D584516}"/>
              </a:ext>
            </a:extLst>
          </p:cNvPr>
          <p:cNvSpPr txBox="1"/>
          <p:nvPr/>
        </p:nvSpPr>
        <p:spPr>
          <a:xfrm>
            <a:off x="9042400" y="1274013"/>
            <a:ext cx="3149601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Century Gothic" panose="020B0502020202020204" pitchFamily="34" charset="0"/>
              </a:rPr>
              <a:t>Внешние причины цикличности</a:t>
            </a:r>
            <a:r>
              <a:rPr lang="ru-RU" b="0" i="0" dirty="0">
                <a:solidFill>
                  <a:srgbClr val="333333"/>
                </a:solidFill>
                <a:effectLst/>
                <a:latin typeface="Century Gothic" panose="020B0502020202020204" pitchFamily="34" charset="0"/>
              </a:rPr>
              <a:t>: стихийные бедствия, войны и революции, напряженные политические ситуации в мире, неожиданный рост цен на энергоресурсы, особенно нефть. </a:t>
            </a:r>
          </a:p>
          <a:p>
            <a:endParaRPr lang="ru-RU" dirty="0">
              <a:solidFill>
                <a:srgbClr val="333333"/>
              </a:solidFill>
              <a:latin typeface="Century Gothic" panose="020B0502020202020204" pitchFamily="34" charset="0"/>
            </a:endParaRPr>
          </a:p>
          <a:p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Внутренние причины: </a:t>
            </a:r>
            <a:r>
              <a:rPr lang="ru-RU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развитие науки и инновационных технологий, </a:t>
            </a:r>
            <a:r>
              <a:rPr lang="ru-RU" b="0" i="0" dirty="0">
                <a:solidFill>
                  <a:srgbClr val="333333"/>
                </a:solidFill>
                <a:effectLst/>
                <a:latin typeface="Century Gothic" panose="020B0502020202020204" pitchFamily="34" charset="0"/>
              </a:rPr>
              <a:t>численность населения, политика правительства, падение спроса и накопление товаров.</a:t>
            </a:r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49911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ЯВЛЕНИЯ НА ЭТАПАХ ЦИКЛА</a:t>
            </a:r>
            <a:endParaRPr lang="id-ID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Freeform 177">
            <a:extLst>
              <a:ext uri="{FF2B5EF4-FFF2-40B4-BE49-F238E27FC236}">
                <a16:creationId xmlns="" xmlns:a16="http://schemas.microsoft.com/office/drawing/2014/main" id="{68024241-479A-4FD9-B5D6-3F2248F04CA2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8">
            <a:extLst>
              <a:ext uri="{FF2B5EF4-FFF2-40B4-BE49-F238E27FC236}">
                <a16:creationId xmlns="" xmlns:a16="http://schemas.microsoft.com/office/drawing/2014/main" id="{5020F2F7-AA9A-4B90-954E-0FF6E47CAF62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="" xmlns:a16="http://schemas.microsoft.com/office/drawing/2014/main" id="{9FE6C476-D314-4E02-8645-DD23F6E01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40" y="818976"/>
            <a:ext cx="8152099" cy="606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D282331-B092-4E17-9E26-92469CE64368}"/>
              </a:ext>
            </a:extLst>
          </p:cNvPr>
          <p:cNvSpPr/>
          <p:nvPr/>
        </p:nvSpPr>
        <p:spPr>
          <a:xfrm>
            <a:off x="1014415" y="6354618"/>
            <a:ext cx="2132299" cy="4853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DF5F73D0-A401-47EA-B9F7-C1A58D584516}"/>
              </a:ext>
            </a:extLst>
          </p:cNvPr>
          <p:cNvSpPr txBox="1"/>
          <p:nvPr/>
        </p:nvSpPr>
        <p:spPr>
          <a:xfrm>
            <a:off x="8957188" y="1274013"/>
            <a:ext cx="3234814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FF9900"/>
                </a:solidFill>
                <a:effectLst/>
                <a:latin typeface="Century Gothic" panose="020B0502020202020204" pitchFamily="34" charset="0"/>
              </a:rPr>
              <a:t>Спад сопровождается</a:t>
            </a:r>
            <a:r>
              <a:rPr lang="ru-RU" b="0" i="0" dirty="0" smtClean="0">
                <a:solidFill>
                  <a:srgbClr val="FF9900"/>
                </a:solidFill>
                <a:effectLst/>
                <a:latin typeface="Century Gothic" panose="020B0502020202020204" pitchFamily="34" charset="0"/>
              </a:rPr>
              <a:t>: </a:t>
            </a:r>
          </a:p>
          <a:p>
            <a:r>
              <a:rPr lang="ru-RU" b="1" i="0" dirty="0" smtClean="0">
                <a:solidFill>
                  <a:srgbClr val="FF9900"/>
                </a:solidFill>
                <a:effectLst/>
                <a:latin typeface="Century Gothic" panose="020B0502020202020204" pitchFamily="34" charset="0"/>
              </a:rPr>
              <a:t>1. 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entury Gothic" panose="020B0502020202020204" pitchFamily="34" charset="0"/>
              </a:rPr>
              <a:t>растёт безработица, </a:t>
            </a:r>
          </a:p>
          <a:p>
            <a:r>
              <a:rPr lang="ru-RU" b="1" i="0" dirty="0" smtClean="0">
                <a:solidFill>
                  <a:srgbClr val="FF9900"/>
                </a:solidFill>
                <a:effectLst/>
                <a:latin typeface="Century Gothic" panose="020B0502020202020204" pitchFamily="34" charset="0"/>
              </a:rPr>
              <a:t>2. 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entury Gothic" panose="020B0502020202020204" pitchFamily="34" charset="0"/>
              </a:rPr>
              <a:t>снижаются реальные доходы населения, </a:t>
            </a:r>
          </a:p>
          <a:p>
            <a:r>
              <a:rPr lang="ru-RU" b="1" i="0" dirty="0" smtClean="0">
                <a:solidFill>
                  <a:srgbClr val="FF9900"/>
                </a:solidFill>
                <a:effectLst/>
                <a:latin typeface="Century Gothic" panose="020B0502020202020204" pitchFamily="34" charset="0"/>
              </a:rPr>
              <a:t>3. 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entury Gothic" panose="020B0502020202020204" pitchFamily="34" charset="0"/>
              </a:rPr>
              <a:t>сокращается производство, </a:t>
            </a:r>
          </a:p>
          <a:p>
            <a:r>
              <a:rPr lang="ru-RU" b="1" i="0" dirty="0" smtClean="0">
                <a:solidFill>
                  <a:srgbClr val="FF9900"/>
                </a:solidFill>
                <a:effectLst/>
                <a:latin typeface="Century Gothic" panose="020B0502020202020204" pitchFamily="34" charset="0"/>
              </a:rPr>
              <a:t>4. 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entury Gothic" panose="020B0502020202020204" pitchFamily="34" charset="0"/>
              </a:rPr>
              <a:t>сокращаются инвестиции.</a:t>
            </a:r>
            <a:endParaRPr lang="ru-RU" b="0" i="0" dirty="0">
              <a:solidFill>
                <a:srgbClr val="333333"/>
              </a:solidFill>
              <a:effectLst/>
              <a:latin typeface="Century Gothic" panose="020B0502020202020204" pitchFamily="34" charset="0"/>
            </a:endParaRPr>
          </a:p>
          <a:p>
            <a:endParaRPr lang="ru-RU" dirty="0">
              <a:solidFill>
                <a:srgbClr val="333333"/>
              </a:solidFill>
              <a:latin typeface="Century Gothic" panose="020B0502020202020204" pitchFamily="34" charset="0"/>
            </a:endParaRPr>
          </a:p>
          <a:p>
            <a:r>
              <a:rPr lang="ru-RU" b="1" i="0" dirty="0" smtClean="0">
                <a:solidFill>
                  <a:srgbClr val="00B050"/>
                </a:solidFill>
                <a:effectLst/>
                <a:latin typeface="Century Gothic" panose="020B0502020202020204" pitchFamily="34" charset="0"/>
              </a:rPr>
              <a:t>Подъём сопровождается: 1.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снижается безработица;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2. </a:t>
            </a:r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растут реальные доходы;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3. </a:t>
            </a:r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оживляется производство, растёт предложение товаров и услуг;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4. </a:t>
            </a:r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рост реального ВВП.</a:t>
            </a:r>
          </a:p>
        </p:txBody>
      </p:sp>
    </p:spTree>
    <p:extLst>
      <p:ext uri="{BB962C8B-B14F-4D97-AF65-F5344CB8AC3E}">
        <p14:creationId xmlns:p14="http://schemas.microsoft.com/office/powerpoint/2010/main" val="115906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9571" y="1218285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РЫНОК ТРУДА.</a:t>
            </a:r>
            <a:b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БЕЗРАБОТИЦА</a:t>
            </a:r>
            <a:endParaRPr lang="ru-RU" sz="6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 smtClean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 smtClean="0">
                <a:latin typeface="Century Gothic" panose="020B0502020202020204" pitchFamily="34" charset="0"/>
              </a:rPr>
              <a:t>страницы </a:t>
            </a:r>
            <a:r>
              <a:rPr lang="ru-RU" sz="2000" dirty="0" smtClean="0">
                <a:solidFill>
                  <a:srgbClr val="D96974"/>
                </a:solidFill>
                <a:latin typeface="Century Gothic" panose="020B0502020202020204" pitchFamily="34" charset="0"/>
              </a:rPr>
              <a:t>162-170  </a:t>
            </a:r>
            <a:r>
              <a:rPr lang="ru-RU" sz="2000" dirty="0" smtClean="0">
                <a:latin typeface="Century Gothic" panose="020B0502020202020204" pitchFamily="34" charset="0"/>
              </a:rPr>
              <a:t>в справочнике Баранова</a:t>
            </a:r>
            <a:r>
              <a:rPr lang="ru-RU" sz="2000" dirty="0">
                <a:latin typeface="Century Gothic" panose="020B0502020202020204" pitchFamily="34" charset="0"/>
              </a:rPr>
              <a:t>.</a:t>
            </a:r>
            <a:endParaRPr lang="ru-RU" sz="2000" dirty="0" smtClean="0">
              <a:latin typeface="Century Gothic" panose="020B0502020202020204" pitchFamily="34" charset="0"/>
            </a:endParaRPr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13" name="Shape 3598"/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3359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ПОНЯТИЕ РЫНКА ТРУДА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62039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РЫНОК ТРУДА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рынок, на котором объектом купли-продажи является рабочая сила.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02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УЧАСТНИКИ РЫНКА ТРУДА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62039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РЫНОК ТРУДА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рынок, на котором объектом купли-продажи является рабочая сила.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8858" y="2575452"/>
            <a:ext cx="10717584" cy="830997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Объект рынка труда – не сами люди, а их </a:t>
            </a:r>
            <a:r>
              <a:rPr lang="ru-RU" sz="2400" dirty="0" smtClean="0">
                <a:solidFill>
                  <a:srgbClr val="E5986D"/>
                </a:solidFill>
                <a:latin typeface="Century Gothic" panose="020B0502020202020204" pitchFamily="34" charset="0"/>
              </a:rPr>
              <a:t>умственные и физические способности</a:t>
            </a:r>
            <a:r>
              <a:rPr lang="ru-RU" sz="2400" dirty="0" smtClean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58858" y="3710881"/>
            <a:ext cx="10717584" cy="1569660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E5986D"/>
                </a:solidFill>
                <a:latin typeface="Century Gothic" panose="020B0502020202020204" pitchFamily="34" charset="0"/>
              </a:rPr>
              <a:t>Трудоспособное население </a:t>
            </a:r>
            <a:r>
              <a:rPr lang="ru-RU" sz="2400" dirty="0" smtClean="0">
                <a:latin typeface="Century Gothic" panose="020B0502020202020204" pitchFamily="34" charset="0"/>
              </a:rPr>
              <a:t>– занятые и безработные мужчины 16-65 лет и женщины 16-60 лет, в него </a:t>
            </a:r>
            <a:r>
              <a:rPr lang="ru-RU" sz="2400" dirty="0" smtClean="0">
                <a:solidFill>
                  <a:srgbClr val="D96974"/>
                </a:solidFill>
                <a:latin typeface="Century Gothic" panose="020B0502020202020204" pitchFamily="34" charset="0"/>
              </a:rPr>
              <a:t>не включаются </a:t>
            </a:r>
            <a:r>
              <a:rPr lang="ru-RU" sz="2400" dirty="0" smtClean="0">
                <a:latin typeface="Century Gothic" panose="020B0502020202020204" pitchFamily="34" charset="0"/>
              </a:rPr>
              <a:t>инвалиды; неработающие студенты; ведущие домашнее хозяйство; пенсионеры; заключённые.</a:t>
            </a:r>
            <a:endParaRPr lang="ru-RU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26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2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СЛОВАРЬ ЭКОНОМИЧЕСКИХ ТЕРМИНОВ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8227" y="1044377"/>
            <a:ext cx="10963272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БЛАГА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– средства для удовлетворения потребностей (</a:t>
            </a:r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экономические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– ограниченные; </a:t>
            </a:r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свободные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– неограничены и доступны для всех).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62040" y="2603224"/>
            <a:ext cx="10939460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ПОТРЕБНОСТЬ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– необходимость чего-либо для жизни и развития личности и общества.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62040" y="3778709"/>
            <a:ext cx="10939458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ЭКОНОМИЧЕСКИЕ РЕСУРСЫ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– источники обеспечения производства материальных благ и услуг.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62040" y="4977452"/>
            <a:ext cx="10939460" cy="523220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ТОВАР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– произведённый для продажи продукт труда.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62040" y="5767372"/>
            <a:ext cx="10939457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УСЛУГА</a:t>
            </a: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– результат полезной деятельности для удовлетворения потребностей общества.</a:t>
            </a:r>
          </a:p>
        </p:txBody>
      </p:sp>
      <p:grpSp>
        <p:nvGrpSpPr>
          <p:cNvPr id="27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2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3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39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22083" y="341267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17479" y="298682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29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ЗАРАБОТНАЯ ПЛАТА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24532" y="1217586"/>
            <a:ext cx="4819426" cy="461665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Формы заработной платы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95914" y="2286132"/>
            <a:ext cx="3644011" cy="1938992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E5986D"/>
                </a:solidFill>
                <a:latin typeface="Century Gothic" panose="020B0502020202020204" pitchFamily="34" charset="0"/>
              </a:rPr>
              <a:t>повременная</a:t>
            </a:r>
          </a:p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вознаграждение за труд в зависимости от проработанного времени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44530" y="2286132"/>
            <a:ext cx="3759105" cy="1938992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E5986D"/>
                </a:solidFill>
                <a:latin typeface="Century Gothic" panose="020B0502020202020204" pitchFamily="34" charset="0"/>
              </a:rPr>
              <a:t>сдельная</a:t>
            </a:r>
          </a:p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вознаграждение за труд в зависимости от количества и качества изготовленных изделий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cxnSp>
        <p:nvCxnSpPr>
          <p:cNvPr id="11" name="Прямая со стрелкой 10"/>
          <p:cNvCxnSpPr>
            <a:stCxn id="4" idx="2"/>
            <a:endCxn id="7" idx="0"/>
          </p:cNvCxnSpPr>
          <p:nvPr/>
        </p:nvCxnSpPr>
        <p:spPr>
          <a:xfrm flipH="1">
            <a:off x="3717920" y="1679251"/>
            <a:ext cx="2816325" cy="606881"/>
          </a:xfrm>
          <a:prstGeom prst="straightConnector1">
            <a:avLst/>
          </a:prstGeom>
          <a:ln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4" idx="2"/>
            <a:endCxn id="27" idx="0"/>
          </p:cNvCxnSpPr>
          <p:nvPr/>
        </p:nvCxnSpPr>
        <p:spPr>
          <a:xfrm>
            <a:off x="6534245" y="1679251"/>
            <a:ext cx="2889838" cy="606881"/>
          </a:xfrm>
          <a:prstGeom prst="straightConnector1">
            <a:avLst/>
          </a:prstGeom>
          <a:ln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oogle Shape;4116;p46"/>
          <p:cNvGrpSpPr/>
          <p:nvPr/>
        </p:nvGrpSpPr>
        <p:grpSpPr>
          <a:xfrm>
            <a:off x="3440729" y="4399548"/>
            <a:ext cx="554380" cy="543967"/>
            <a:chOff x="3271200" y="1435075"/>
            <a:chExt cx="481825" cy="481825"/>
          </a:xfrm>
          <a:solidFill>
            <a:srgbClr val="D96974"/>
          </a:solidFill>
        </p:grpSpPr>
        <p:sp>
          <p:nvSpPr>
            <p:cNvPr id="37" name="Google Shape;4117;p46"/>
            <p:cNvSpPr/>
            <p:nvPr/>
          </p:nvSpPr>
          <p:spPr>
            <a:xfrm>
              <a:off x="3271200" y="143507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597" y="2259"/>
                  </a:moveTo>
                  <a:cubicBezTo>
                    <a:pt x="13635" y="2259"/>
                    <a:pt x="17014" y="5545"/>
                    <a:pt x="17014" y="9601"/>
                  </a:cubicBezTo>
                  <a:cubicBezTo>
                    <a:pt x="17014" y="13636"/>
                    <a:pt x="13654" y="17014"/>
                    <a:pt x="9597" y="17014"/>
                  </a:cubicBezTo>
                  <a:cubicBezTo>
                    <a:pt x="5562" y="17014"/>
                    <a:pt x="2259" y="13654"/>
                    <a:pt x="2259" y="9601"/>
                  </a:cubicBezTo>
                  <a:cubicBezTo>
                    <a:pt x="2259" y="5563"/>
                    <a:pt x="5541" y="2259"/>
                    <a:pt x="9597" y="2259"/>
                  </a:cubicBezTo>
                  <a:close/>
                  <a:moveTo>
                    <a:pt x="9597" y="1"/>
                  </a:moveTo>
                  <a:cubicBezTo>
                    <a:pt x="4304" y="1"/>
                    <a:pt x="0" y="4307"/>
                    <a:pt x="0" y="9601"/>
                  </a:cubicBezTo>
                  <a:cubicBezTo>
                    <a:pt x="0" y="14892"/>
                    <a:pt x="4304" y="19273"/>
                    <a:pt x="9597" y="19273"/>
                  </a:cubicBezTo>
                  <a:cubicBezTo>
                    <a:pt x="14891" y="19273"/>
                    <a:pt x="19272" y="14892"/>
                    <a:pt x="19272" y="9601"/>
                  </a:cubicBezTo>
                  <a:cubicBezTo>
                    <a:pt x="19272" y="4307"/>
                    <a:pt x="14891" y="1"/>
                    <a:pt x="95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435D74"/>
                </a:solidFill>
              </a:endParaRPr>
            </a:p>
          </p:txBody>
        </p:sp>
        <p:sp>
          <p:nvSpPr>
            <p:cNvPr id="38" name="Google Shape;4118;p46"/>
            <p:cNvSpPr/>
            <p:nvPr/>
          </p:nvSpPr>
          <p:spPr>
            <a:xfrm>
              <a:off x="3356575" y="1520525"/>
              <a:ext cx="311000" cy="311025"/>
            </a:xfrm>
            <a:custGeom>
              <a:avLst/>
              <a:gdLst/>
              <a:ahLst/>
              <a:cxnLst/>
              <a:rect l="l" t="t" r="r" b="b"/>
              <a:pathLst>
                <a:path w="12440" h="12441" extrusionOk="0">
                  <a:moveTo>
                    <a:pt x="8516" y="3359"/>
                  </a:moveTo>
                  <a:cubicBezTo>
                    <a:pt x="8661" y="3359"/>
                    <a:pt x="8805" y="3414"/>
                    <a:pt x="8917" y="3524"/>
                  </a:cubicBezTo>
                  <a:cubicBezTo>
                    <a:pt x="9136" y="3744"/>
                    <a:pt x="9136" y="4102"/>
                    <a:pt x="8917" y="4322"/>
                  </a:cubicBezTo>
                  <a:lnTo>
                    <a:pt x="7056" y="6183"/>
                  </a:lnTo>
                  <a:lnTo>
                    <a:pt x="8917" y="8041"/>
                  </a:lnTo>
                  <a:cubicBezTo>
                    <a:pt x="9326" y="8453"/>
                    <a:pt x="8939" y="9009"/>
                    <a:pt x="8502" y="9009"/>
                  </a:cubicBezTo>
                  <a:cubicBezTo>
                    <a:pt x="8371" y="9009"/>
                    <a:pt x="8235" y="8959"/>
                    <a:pt x="8116" y="8839"/>
                  </a:cubicBezTo>
                  <a:lnTo>
                    <a:pt x="5857" y="6580"/>
                  </a:lnTo>
                  <a:cubicBezTo>
                    <a:pt x="5637" y="6360"/>
                    <a:pt x="5637" y="6002"/>
                    <a:pt x="5857" y="5782"/>
                  </a:cubicBezTo>
                  <a:lnTo>
                    <a:pt x="8116" y="3524"/>
                  </a:lnTo>
                  <a:cubicBezTo>
                    <a:pt x="8227" y="3414"/>
                    <a:pt x="8372" y="3359"/>
                    <a:pt x="8516" y="3359"/>
                  </a:cubicBezTo>
                  <a:close/>
                  <a:moveTo>
                    <a:pt x="5619" y="1"/>
                  </a:moveTo>
                  <a:cubicBezTo>
                    <a:pt x="4367" y="112"/>
                    <a:pt x="3177" y="606"/>
                    <a:pt x="2214" y="1413"/>
                  </a:cubicBezTo>
                  <a:lnTo>
                    <a:pt x="2590" y="1789"/>
                  </a:lnTo>
                  <a:cubicBezTo>
                    <a:pt x="3002" y="2199"/>
                    <a:pt x="2615" y="2757"/>
                    <a:pt x="2178" y="2757"/>
                  </a:cubicBezTo>
                  <a:cubicBezTo>
                    <a:pt x="2047" y="2757"/>
                    <a:pt x="1912" y="2707"/>
                    <a:pt x="1792" y="2587"/>
                  </a:cubicBezTo>
                  <a:lnTo>
                    <a:pt x="1416" y="2211"/>
                  </a:lnTo>
                  <a:cubicBezTo>
                    <a:pt x="609" y="3175"/>
                    <a:pt x="118" y="4364"/>
                    <a:pt x="3" y="5617"/>
                  </a:cubicBezTo>
                  <a:lnTo>
                    <a:pt x="536" y="5617"/>
                  </a:lnTo>
                  <a:cubicBezTo>
                    <a:pt x="1280" y="5617"/>
                    <a:pt x="1283" y="6746"/>
                    <a:pt x="536" y="6746"/>
                  </a:cubicBezTo>
                  <a:lnTo>
                    <a:pt x="0" y="6746"/>
                  </a:lnTo>
                  <a:cubicBezTo>
                    <a:pt x="118" y="8035"/>
                    <a:pt x="627" y="9287"/>
                    <a:pt x="1413" y="10227"/>
                  </a:cubicBezTo>
                  <a:lnTo>
                    <a:pt x="1789" y="9850"/>
                  </a:lnTo>
                  <a:cubicBezTo>
                    <a:pt x="1910" y="9730"/>
                    <a:pt x="2045" y="9679"/>
                    <a:pt x="2176" y="9679"/>
                  </a:cubicBezTo>
                  <a:cubicBezTo>
                    <a:pt x="2613" y="9679"/>
                    <a:pt x="2995" y="10244"/>
                    <a:pt x="2587" y="10651"/>
                  </a:cubicBezTo>
                  <a:lnTo>
                    <a:pt x="2211" y="11028"/>
                  </a:lnTo>
                  <a:cubicBezTo>
                    <a:pt x="3174" y="11832"/>
                    <a:pt x="4364" y="12326"/>
                    <a:pt x="5616" y="12440"/>
                  </a:cubicBezTo>
                  <a:lnTo>
                    <a:pt x="5616" y="11904"/>
                  </a:lnTo>
                  <a:cubicBezTo>
                    <a:pt x="5616" y="11530"/>
                    <a:pt x="5899" y="11343"/>
                    <a:pt x="6182" y="11343"/>
                  </a:cubicBezTo>
                  <a:cubicBezTo>
                    <a:pt x="6464" y="11343"/>
                    <a:pt x="6745" y="11530"/>
                    <a:pt x="6745" y="11904"/>
                  </a:cubicBezTo>
                  <a:lnTo>
                    <a:pt x="6745" y="12440"/>
                  </a:lnTo>
                  <a:cubicBezTo>
                    <a:pt x="8034" y="12323"/>
                    <a:pt x="9287" y="11811"/>
                    <a:pt x="10226" y="11028"/>
                  </a:cubicBezTo>
                  <a:lnTo>
                    <a:pt x="9850" y="10651"/>
                  </a:lnTo>
                  <a:cubicBezTo>
                    <a:pt x="9445" y="10246"/>
                    <a:pt x="9822" y="9678"/>
                    <a:pt x="10259" y="9678"/>
                  </a:cubicBezTo>
                  <a:cubicBezTo>
                    <a:pt x="10390" y="9678"/>
                    <a:pt x="10526" y="9729"/>
                    <a:pt x="10648" y="9850"/>
                  </a:cubicBezTo>
                  <a:lnTo>
                    <a:pt x="11024" y="10227"/>
                  </a:lnTo>
                  <a:cubicBezTo>
                    <a:pt x="11810" y="9287"/>
                    <a:pt x="12319" y="8035"/>
                    <a:pt x="12437" y="6746"/>
                  </a:cubicBezTo>
                  <a:lnTo>
                    <a:pt x="11904" y="6746"/>
                  </a:lnTo>
                  <a:cubicBezTo>
                    <a:pt x="11160" y="6746"/>
                    <a:pt x="11157" y="5617"/>
                    <a:pt x="11904" y="5617"/>
                  </a:cubicBezTo>
                  <a:lnTo>
                    <a:pt x="12440" y="5617"/>
                  </a:lnTo>
                  <a:cubicBezTo>
                    <a:pt x="12325" y="4364"/>
                    <a:pt x="11834" y="3175"/>
                    <a:pt x="11027" y="2211"/>
                  </a:cubicBezTo>
                  <a:lnTo>
                    <a:pt x="10651" y="2587"/>
                  </a:lnTo>
                  <a:cubicBezTo>
                    <a:pt x="10529" y="2709"/>
                    <a:pt x="10392" y="2760"/>
                    <a:pt x="10261" y="2760"/>
                  </a:cubicBezTo>
                  <a:cubicBezTo>
                    <a:pt x="9823" y="2760"/>
                    <a:pt x="9443" y="2197"/>
                    <a:pt x="9853" y="1789"/>
                  </a:cubicBezTo>
                  <a:lnTo>
                    <a:pt x="10232" y="1413"/>
                  </a:lnTo>
                  <a:cubicBezTo>
                    <a:pt x="9290" y="627"/>
                    <a:pt x="8037" y="115"/>
                    <a:pt x="6748" y="1"/>
                  </a:cubicBezTo>
                  <a:lnTo>
                    <a:pt x="6748" y="537"/>
                  </a:lnTo>
                  <a:cubicBezTo>
                    <a:pt x="6748" y="909"/>
                    <a:pt x="6466" y="1096"/>
                    <a:pt x="6183" y="1096"/>
                  </a:cubicBezTo>
                  <a:cubicBezTo>
                    <a:pt x="5901" y="1096"/>
                    <a:pt x="5619" y="910"/>
                    <a:pt x="5619" y="537"/>
                  </a:cubicBezTo>
                  <a:lnTo>
                    <a:pt x="56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435D74"/>
                </a:solidFill>
              </a:endParaRPr>
            </a:p>
          </p:txBody>
        </p:sp>
      </p:grpSp>
      <p:sp>
        <p:nvSpPr>
          <p:cNvPr id="39" name="Google Shape;4178;p46"/>
          <p:cNvSpPr/>
          <p:nvPr/>
        </p:nvSpPr>
        <p:spPr>
          <a:xfrm>
            <a:off x="9372046" y="4418331"/>
            <a:ext cx="545262" cy="506400"/>
          </a:xfrm>
          <a:custGeom>
            <a:avLst/>
            <a:gdLst/>
            <a:ahLst/>
            <a:cxnLst/>
            <a:rect l="l" t="t" r="r" b="b"/>
            <a:pathLst>
              <a:path w="18956" h="17942" extrusionOk="0">
                <a:moveTo>
                  <a:pt x="6270" y="9375"/>
                </a:moveTo>
                <a:lnTo>
                  <a:pt x="6267" y="16812"/>
                </a:lnTo>
                <a:lnTo>
                  <a:pt x="1130" y="16812"/>
                </a:lnTo>
                <a:lnTo>
                  <a:pt x="1130" y="13545"/>
                </a:lnTo>
                <a:lnTo>
                  <a:pt x="6270" y="9375"/>
                </a:lnTo>
                <a:close/>
                <a:moveTo>
                  <a:pt x="7399" y="9116"/>
                </a:moveTo>
                <a:lnTo>
                  <a:pt x="12103" y="11534"/>
                </a:lnTo>
                <a:lnTo>
                  <a:pt x="12100" y="16812"/>
                </a:lnTo>
                <a:lnTo>
                  <a:pt x="7399" y="16812"/>
                </a:lnTo>
                <a:lnTo>
                  <a:pt x="7399" y="9116"/>
                </a:lnTo>
                <a:close/>
                <a:moveTo>
                  <a:pt x="564" y="1"/>
                </a:moveTo>
                <a:cubicBezTo>
                  <a:pt x="251" y="1"/>
                  <a:pt x="1" y="254"/>
                  <a:pt x="1" y="564"/>
                </a:cubicBezTo>
                <a:lnTo>
                  <a:pt x="1" y="13274"/>
                </a:lnTo>
                <a:lnTo>
                  <a:pt x="1" y="17376"/>
                </a:lnTo>
                <a:cubicBezTo>
                  <a:pt x="1" y="17689"/>
                  <a:pt x="251" y="17942"/>
                  <a:pt x="564" y="17942"/>
                </a:cubicBezTo>
                <a:lnTo>
                  <a:pt x="18324" y="17942"/>
                </a:lnTo>
                <a:cubicBezTo>
                  <a:pt x="18637" y="17942"/>
                  <a:pt x="18890" y="17689"/>
                  <a:pt x="18890" y="17376"/>
                </a:cubicBezTo>
                <a:cubicBezTo>
                  <a:pt x="18890" y="17062"/>
                  <a:pt x="18637" y="16812"/>
                  <a:pt x="18324" y="16812"/>
                </a:cubicBezTo>
                <a:lnTo>
                  <a:pt x="13232" y="16812"/>
                </a:lnTo>
                <a:lnTo>
                  <a:pt x="13232" y="11425"/>
                </a:lnTo>
                <a:lnTo>
                  <a:pt x="16210" y="8444"/>
                </a:lnTo>
                <a:lnTo>
                  <a:pt x="17400" y="9634"/>
                </a:lnTo>
                <a:cubicBezTo>
                  <a:pt x="17514" y="9748"/>
                  <a:pt x="17656" y="9799"/>
                  <a:pt x="17796" y="9799"/>
                </a:cubicBezTo>
                <a:cubicBezTo>
                  <a:pt x="18059" y="9799"/>
                  <a:pt x="18314" y="9616"/>
                  <a:pt x="18357" y="9317"/>
                </a:cubicBezTo>
                <a:lnTo>
                  <a:pt x="18905" y="5592"/>
                </a:lnTo>
                <a:cubicBezTo>
                  <a:pt x="18955" y="5247"/>
                  <a:pt x="18683" y="4948"/>
                  <a:pt x="18347" y="4948"/>
                </a:cubicBezTo>
                <a:cubicBezTo>
                  <a:pt x="18320" y="4948"/>
                  <a:pt x="18292" y="4950"/>
                  <a:pt x="18264" y="4954"/>
                </a:cubicBezTo>
                <a:lnTo>
                  <a:pt x="14539" y="5502"/>
                </a:lnTo>
                <a:cubicBezTo>
                  <a:pt x="14078" y="5568"/>
                  <a:pt x="13895" y="6132"/>
                  <a:pt x="14223" y="6460"/>
                </a:cubicBezTo>
                <a:lnTo>
                  <a:pt x="15412" y="7649"/>
                </a:lnTo>
                <a:lnTo>
                  <a:pt x="12558" y="10501"/>
                </a:lnTo>
                <a:lnTo>
                  <a:pt x="7092" y="7688"/>
                </a:lnTo>
                <a:lnTo>
                  <a:pt x="7059" y="7673"/>
                </a:lnTo>
                <a:lnTo>
                  <a:pt x="7044" y="7667"/>
                </a:lnTo>
                <a:cubicBezTo>
                  <a:pt x="7032" y="7661"/>
                  <a:pt x="7020" y="7658"/>
                  <a:pt x="7008" y="7655"/>
                </a:cubicBezTo>
                <a:cubicBezTo>
                  <a:pt x="7002" y="7652"/>
                  <a:pt x="6996" y="7649"/>
                  <a:pt x="6990" y="7649"/>
                </a:cubicBezTo>
                <a:lnTo>
                  <a:pt x="6957" y="7640"/>
                </a:lnTo>
                <a:lnTo>
                  <a:pt x="6942" y="7637"/>
                </a:lnTo>
                <a:cubicBezTo>
                  <a:pt x="6926" y="7634"/>
                  <a:pt x="6908" y="7631"/>
                  <a:pt x="6893" y="7628"/>
                </a:cubicBezTo>
                <a:lnTo>
                  <a:pt x="6770" y="7628"/>
                </a:lnTo>
                <a:cubicBezTo>
                  <a:pt x="6758" y="7631"/>
                  <a:pt x="6743" y="7634"/>
                  <a:pt x="6728" y="7637"/>
                </a:cubicBezTo>
                <a:lnTo>
                  <a:pt x="6710" y="7640"/>
                </a:lnTo>
                <a:lnTo>
                  <a:pt x="6680" y="7649"/>
                </a:lnTo>
                <a:lnTo>
                  <a:pt x="6658" y="7652"/>
                </a:lnTo>
                <a:cubicBezTo>
                  <a:pt x="6646" y="7658"/>
                  <a:pt x="6631" y="7664"/>
                  <a:pt x="6616" y="7670"/>
                </a:cubicBezTo>
                <a:cubicBezTo>
                  <a:pt x="6610" y="7670"/>
                  <a:pt x="6607" y="7673"/>
                  <a:pt x="6601" y="7676"/>
                </a:cubicBezTo>
                <a:cubicBezTo>
                  <a:pt x="6595" y="7679"/>
                  <a:pt x="6583" y="7685"/>
                  <a:pt x="6574" y="7688"/>
                </a:cubicBezTo>
                <a:lnTo>
                  <a:pt x="6556" y="7700"/>
                </a:lnTo>
                <a:cubicBezTo>
                  <a:pt x="6547" y="7703"/>
                  <a:pt x="6538" y="7709"/>
                  <a:pt x="6529" y="7715"/>
                </a:cubicBezTo>
                <a:lnTo>
                  <a:pt x="6514" y="7724"/>
                </a:lnTo>
                <a:cubicBezTo>
                  <a:pt x="6502" y="7733"/>
                  <a:pt x="6490" y="7743"/>
                  <a:pt x="6475" y="7752"/>
                </a:cubicBezTo>
                <a:lnTo>
                  <a:pt x="6475" y="7755"/>
                </a:lnTo>
                <a:lnTo>
                  <a:pt x="1130" y="12091"/>
                </a:lnTo>
                <a:lnTo>
                  <a:pt x="1130" y="564"/>
                </a:lnTo>
                <a:cubicBezTo>
                  <a:pt x="1130" y="254"/>
                  <a:pt x="877" y="1"/>
                  <a:pt x="564" y="1"/>
                </a:cubicBezTo>
                <a:close/>
              </a:path>
            </a:pathLst>
          </a:custGeom>
          <a:solidFill>
            <a:srgbClr val="D9697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435D74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95914" y="5660744"/>
            <a:ext cx="9407721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entury Gothic" panose="020B0502020202020204" pitchFamily="34" charset="0"/>
              </a:rPr>
              <a:t>Также встречается и смешанная форма заработной платы (</a:t>
            </a:r>
            <a:r>
              <a:rPr lang="ru-RU" sz="2000" i="1" dirty="0" smtClean="0">
                <a:latin typeface="Century Gothic" panose="020B0502020202020204" pitchFamily="34" charset="0"/>
              </a:rPr>
              <a:t>швея получает зарплату за отработанные за месяц часы и количество сшитых ею вещей</a:t>
            </a:r>
            <a:r>
              <a:rPr lang="ru-RU" sz="2000" dirty="0">
                <a:latin typeface="Century Gothic" panose="020B0502020202020204" pitchFamily="34" charset="0"/>
              </a:rPr>
              <a:t>)</a:t>
            </a:r>
            <a:r>
              <a:rPr lang="ru-RU" sz="2000" dirty="0" smtClean="0">
                <a:latin typeface="Century Gothic" panose="020B0502020202020204" pitchFamily="34" charset="0"/>
              </a:rPr>
              <a:t>.</a:t>
            </a:r>
            <a:endParaRPr lang="ru-RU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17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ЗАРАБОТНАЯ ПЛАТА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24532" y="1217586"/>
            <a:ext cx="4819426" cy="461665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Виды заработной платы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95914" y="2286132"/>
            <a:ext cx="3913215" cy="1200329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6A98C"/>
                </a:solidFill>
                <a:latin typeface="Century Gothic" panose="020B0502020202020204" pitchFamily="34" charset="0"/>
              </a:rPr>
              <a:t>номинальная</a:t>
            </a:r>
          </a:p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определённая сумма денег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39896" y="2286132"/>
            <a:ext cx="4303059" cy="1200329"/>
          </a:xfrm>
          <a:prstGeom prst="rect">
            <a:avLst/>
          </a:prstGeom>
          <a:noFill/>
          <a:ln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6A98C"/>
                </a:solidFill>
                <a:latin typeface="Century Gothic" panose="020B0502020202020204" pitchFamily="34" charset="0"/>
              </a:rPr>
              <a:t>реальная</a:t>
            </a:r>
          </a:p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количество благ, которое можно на неё купить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cxnSp>
        <p:nvCxnSpPr>
          <p:cNvPr id="11" name="Прямая со стрелкой 10"/>
          <p:cNvCxnSpPr>
            <a:stCxn id="4" idx="2"/>
            <a:endCxn id="7" idx="0"/>
          </p:cNvCxnSpPr>
          <p:nvPr/>
        </p:nvCxnSpPr>
        <p:spPr>
          <a:xfrm flipH="1">
            <a:off x="3852522" y="1679251"/>
            <a:ext cx="2681723" cy="606881"/>
          </a:xfrm>
          <a:prstGeom prst="straightConnector1">
            <a:avLst/>
          </a:prstGeom>
          <a:ln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4" idx="2"/>
            <a:endCxn id="27" idx="0"/>
          </p:cNvCxnSpPr>
          <p:nvPr/>
        </p:nvCxnSpPr>
        <p:spPr>
          <a:xfrm>
            <a:off x="6534245" y="1679251"/>
            <a:ext cx="2857181" cy="606881"/>
          </a:xfrm>
          <a:prstGeom prst="straightConnector1">
            <a:avLst/>
          </a:prstGeom>
          <a:ln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95914" y="5628348"/>
            <a:ext cx="9407721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entury Gothic" panose="020B0502020202020204" pitchFamily="34" charset="0"/>
              </a:rPr>
              <a:t>Может расти сумма зарплаты, но при этом количество благ, которое на неё можно приобрести, может остаться тем же или даже снизиться.</a:t>
            </a:r>
            <a:endParaRPr lang="ru-RU" sz="2000" dirty="0">
              <a:latin typeface="Century Gothic" panose="020B0502020202020204" pitchFamily="34" charset="0"/>
            </a:endParaRPr>
          </a:p>
        </p:txBody>
      </p:sp>
      <p:grpSp>
        <p:nvGrpSpPr>
          <p:cNvPr id="33" name="Google Shape;5011;p47"/>
          <p:cNvGrpSpPr/>
          <p:nvPr/>
        </p:nvGrpSpPr>
        <p:grpSpPr>
          <a:xfrm>
            <a:off x="3643328" y="3583228"/>
            <a:ext cx="638215" cy="572174"/>
            <a:chOff x="-62511900" y="4129100"/>
            <a:chExt cx="304050" cy="282000"/>
          </a:xfrm>
          <a:solidFill>
            <a:srgbClr val="D96974"/>
          </a:solidFill>
        </p:grpSpPr>
        <p:sp>
          <p:nvSpPr>
            <p:cNvPr id="34" name="Google Shape;5012;p47"/>
            <p:cNvSpPr/>
            <p:nvPr/>
          </p:nvSpPr>
          <p:spPr>
            <a:xfrm>
              <a:off x="-62414225" y="4203925"/>
              <a:ext cx="206375" cy="207175"/>
            </a:xfrm>
            <a:custGeom>
              <a:avLst/>
              <a:gdLst/>
              <a:ahLst/>
              <a:cxnLst/>
              <a:rect l="l" t="t" r="r" b="b"/>
              <a:pathLst>
                <a:path w="8255" h="8287" extrusionOk="0">
                  <a:moveTo>
                    <a:pt x="4128" y="1229"/>
                  </a:moveTo>
                  <a:cubicBezTo>
                    <a:pt x="4348" y="1229"/>
                    <a:pt x="4506" y="1418"/>
                    <a:pt x="4506" y="1670"/>
                  </a:cubicBezTo>
                  <a:lnTo>
                    <a:pt x="4506" y="1922"/>
                  </a:lnTo>
                  <a:cubicBezTo>
                    <a:pt x="4978" y="2080"/>
                    <a:pt x="5356" y="2552"/>
                    <a:pt x="5356" y="3119"/>
                  </a:cubicBezTo>
                  <a:cubicBezTo>
                    <a:pt x="5356" y="3340"/>
                    <a:pt x="5136" y="3498"/>
                    <a:pt x="4947" y="3498"/>
                  </a:cubicBezTo>
                  <a:cubicBezTo>
                    <a:pt x="4726" y="3498"/>
                    <a:pt x="4506" y="3308"/>
                    <a:pt x="4506" y="3119"/>
                  </a:cubicBezTo>
                  <a:cubicBezTo>
                    <a:pt x="4506" y="2867"/>
                    <a:pt x="4317" y="2710"/>
                    <a:pt x="4128" y="2710"/>
                  </a:cubicBezTo>
                  <a:cubicBezTo>
                    <a:pt x="3939" y="2710"/>
                    <a:pt x="3687" y="2930"/>
                    <a:pt x="3687" y="3119"/>
                  </a:cubicBezTo>
                  <a:cubicBezTo>
                    <a:pt x="3718" y="3340"/>
                    <a:pt x="4033" y="3592"/>
                    <a:pt x="4411" y="3813"/>
                  </a:cubicBezTo>
                  <a:cubicBezTo>
                    <a:pt x="4821" y="4128"/>
                    <a:pt x="5388" y="4537"/>
                    <a:pt x="5388" y="5199"/>
                  </a:cubicBezTo>
                  <a:cubicBezTo>
                    <a:pt x="5388" y="5766"/>
                    <a:pt x="5041" y="6175"/>
                    <a:pt x="4569" y="6396"/>
                  </a:cubicBezTo>
                  <a:lnTo>
                    <a:pt x="4569" y="6648"/>
                  </a:lnTo>
                  <a:cubicBezTo>
                    <a:pt x="4569" y="6900"/>
                    <a:pt x="4348" y="7089"/>
                    <a:pt x="4159" y="7089"/>
                  </a:cubicBezTo>
                  <a:cubicBezTo>
                    <a:pt x="3970" y="7089"/>
                    <a:pt x="3718" y="6900"/>
                    <a:pt x="3718" y="6648"/>
                  </a:cubicBezTo>
                  <a:lnTo>
                    <a:pt x="3718" y="6396"/>
                  </a:lnTo>
                  <a:cubicBezTo>
                    <a:pt x="3245" y="6238"/>
                    <a:pt x="2899" y="5766"/>
                    <a:pt x="2899" y="5199"/>
                  </a:cubicBezTo>
                  <a:cubicBezTo>
                    <a:pt x="2899" y="4978"/>
                    <a:pt x="3088" y="4821"/>
                    <a:pt x="3308" y="4821"/>
                  </a:cubicBezTo>
                  <a:cubicBezTo>
                    <a:pt x="3498" y="4821"/>
                    <a:pt x="3687" y="5010"/>
                    <a:pt x="3687" y="5199"/>
                  </a:cubicBezTo>
                  <a:cubicBezTo>
                    <a:pt x="3687" y="5451"/>
                    <a:pt x="3876" y="5608"/>
                    <a:pt x="4128" y="5608"/>
                  </a:cubicBezTo>
                  <a:cubicBezTo>
                    <a:pt x="4348" y="5608"/>
                    <a:pt x="4506" y="5388"/>
                    <a:pt x="4506" y="5199"/>
                  </a:cubicBezTo>
                  <a:cubicBezTo>
                    <a:pt x="4506" y="4978"/>
                    <a:pt x="4191" y="4726"/>
                    <a:pt x="3844" y="4506"/>
                  </a:cubicBezTo>
                  <a:cubicBezTo>
                    <a:pt x="3403" y="4191"/>
                    <a:pt x="2867" y="3781"/>
                    <a:pt x="2867" y="3119"/>
                  </a:cubicBezTo>
                  <a:cubicBezTo>
                    <a:pt x="2867" y="2552"/>
                    <a:pt x="3214" y="2143"/>
                    <a:pt x="3687" y="1922"/>
                  </a:cubicBezTo>
                  <a:lnTo>
                    <a:pt x="3687" y="1670"/>
                  </a:lnTo>
                  <a:cubicBezTo>
                    <a:pt x="3687" y="1418"/>
                    <a:pt x="3876" y="1229"/>
                    <a:pt x="4128" y="1229"/>
                  </a:cubicBezTo>
                  <a:close/>
                  <a:moveTo>
                    <a:pt x="4128" y="0"/>
                  </a:moveTo>
                  <a:cubicBezTo>
                    <a:pt x="1828" y="0"/>
                    <a:pt x="0" y="1859"/>
                    <a:pt x="0" y="4128"/>
                  </a:cubicBezTo>
                  <a:cubicBezTo>
                    <a:pt x="0" y="6427"/>
                    <a:pt x="1828" y="8286"/>
                    <a:pt x="4128" y="8286"/>
                  </a:cubicBezTo>
                  <a:cubicBezTo>
                    <a:pt x="6396" y="8286"/>
                    <a:pt x="8255" y="6427"/>
                    <a:pt x="8255" y="4128"/>
                  </a:cubicBezTo>
                  <a:cubicBezTo>
                    <a:pt x="8255" y="1859"/>
                    <a:pt x="6396" y="0"/>
                    <a:pt x="4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013;p47"/>
            <p:cNvSpPr/>
            <p:nvPr/>
          </p:nvSpPr>
          <p:spPr>
            <a:xfrm>
              <a:off x="-62511100" y="4129100"/>
              <a:ext cx="159900" cy="74850"/>
            </a:xfrm>
            <a:custGeom>
              <a:avLst/>
              <a:gdLst/>
              <a:ahLst/>
              <a:cxnLst/>
              <a:rect l="l" t="t" r="r" b="b"/>
              <a:pathLst>
                <a:path w="6396" h="2994" extrusionOk="0">
                  <a:moveTo>
                    <a:pt x="3214" y="1"/>
                  </a:moveTo>
                  <a:cubicBezTo>
                    <a:pt x="1450" y="1"/>
                    <a:pt x="0" y="662"/>
                    <a:pt x="0" y="1513"/>
                  </a:cubicBezTo>
                  <a:cubicBezTo>
                    <a:pt x="0" y="2332"/>
                    <a:pt x="1450" y="2993"/>
                    <a:pt x="3214" y="2993"/>
                  </a:cubicBezTo>
                  <a:cubicBezTo>
                    <a:pt x="4947" y="2993"/>
                    <a:pt x="6396" y="2332"/>
                    <a:pt x="6396" y="1513"/>
                  </a:cubicBezTo>
                  <a:cubicBezTo>
                    <a:pt x="6396" y="662"/>
                    <a:pt x="4947" y="1"/>
                    <a:pt x="32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014;p47"/>
            <p:cNvSpPr/>
            <p:nvPr/>
          </p:nvSpPr>
          <p:spPr>
            <a:xfrm>
              <a:off x="-62511100" y="4207075"/>
              <a:ext cx="110275" cy="59875"/>
            </a:xfrm>
            <a:custGeom>
              <a:avLst/>
              <a:gdLst/>
              <a:ahLst/>
              <a:cxnLst/>
              <a:rect l="l" t="t" r="r" b="b"/>
              <a:pathLst>
                <a:path w="4411" h="2395" extrusionOk="0">
                  <a:moveTo>
                    <a:pt x="0" y="0"/>
                  </a:moveTo>
                  <a:lnTo>
                    <a:pt x="0" y="1135"/>
                  </a:lnTo>
                  <a:cubicBezTo>
                    <a:pt x="0" y="1450"/>
                    <a:pt x="347" y="1765"/>
                    <a:pt x="882" y="2017"/>
                  </a:cubicBezTo>
                  <a:cubicBezTo>
                    <a:pt x="1355" y="2237"/>
                    <a:pt x="2332" y="2395"/>
                    <a:pt x="3151" y="2395"/>
                  </a:cubicBezTo>
                  <a:lnTo>
                    <a:pt x="3308" y="2395"/>
                  </a:lnTo>
                  <a:cubicBezTo>
                    <a:pt x="3560" y="1733"/>
                    <a:pt x="3907" y="1135"/>
                    <a:pt x="4411" y="631"/>
                  </a:cubicBezTo>
                  <a:lnTo>
                    <a:pt x="4411" y="631"/>
                  </a:lnTo>
                  <a:cubicBezTo>
                    <a:pt x="4033" y="694"/>
                    <a:pt x="3623" y="757"/>
                    <a:pt x="3182" y="757"/>
                  </a:cubicBezTo>
                  <a:cubicBezTo>
                    <a:pt x="2363" y="757"/>
                    <a:pt x="1261" y="599"/>
                    <a:pt x="567" y="316"/>
                  </a:cubicBezTo>
                  <a:cubicBezTo>
                    <a:pt x="347" y="221"/>
                    <a:pt x="158" y="12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015;p47"/>
            <p:cNvSpPr/>
            <p:nvPr/>
          </p:nvSpPr>
          <p:spPr>
            <a:xfrm>
              <a:off x="-62511100" y="4329950"/>
              <a:ext cx="106350" cy="59875"/>
            </a:xfrm>
            <a:custGeom>
              <a:avLst/>
              <a:gdLst/>
              <a:ahLst/>
              <a:cxnLst/>
              <a:rect l="l" t="t" r="r" b="b"/>
              <a:pathLst>
                <a:path w="4254" h="2395" extrusionOk="0">
                  <a:moveTo>
                    <a:pt x="0" y="0"/>
                  </a:moveTo>
                  <a:lnTo>
                    <a:pt x="0" y="1197"/>
                  </a:lnTo>
                  <a:cubicBezTo>
                    <a:pt x="0" y="1701"/>
                    <a:pt x="1355" y="2395"/>
                    <a:pt x="3182" y="2395"/>
                  </a:cubicBezTo>
                  <a:cubicBezTo>
                    <a:pt x="3560" y="2395"/>
                    <a:pt x="3907" y="2363"/>
                    <a:pt x="4254" y="2332"/>
                  </a:cubicBezTo>
                  <a:cubicBezTo>
                    <a:pt x="3875" y="1859"/>
                    <a:pt x="3560" y="1355"/>
                    <a:pt x="3340" y="756"/>
                  </a:cubicBezTo>
                  <a:lnTo>
                    <a:pt x="3182" y="756"/>
                  </a:lnTo>
                  <a:cubicBezTo>
                    <a:pt x="2363" y="756"/>
                    <a:pt x="1261" y="599"/>
                    <a:pt x="567" y="315"/>
                  </a:cubicBezTo>
                  <a:cubicBezTo>
                    <a:pt x="347" y="252"/>
                    <a:pt x="158" y="12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5016;p47"/>
            <p:cNvSpPr/>
            <p:nvPr/>
          </p:nvSpPr>
          <p:spPr>
            <a:xfrm>
              <a:off x="-62511900" y="4268500"/>
              <a:ext cx="78000" cy="60675"/>
            </a:xfrm>
            <a:custGeom>
              <a:avLst/>
              <a:gdLst/>
              <a:ahLst/>
              <a:cxnLst/>
              <a:rect l="l" t="t" r="r" b="b"/>
              <a:pathLst>
                <a:path w="3120" h="2427" extrusionOk="0">
                  <a:moveTo>
                    <a:pt x="1" y="1"/>
                  </a:moveTo>
                  <a:lnTo>
                    <a:pt x="1" y="1167"/>
                  </a:lnTo>
                  <a:lnTo>
                    <a:pt x="32" y="1167"/>
                  </a:lnTo>
                  <a:cubicBezTo>
                    <a:pt x="32" y="1482"/>
                    <a:pt x="379" y="1797"/>
                    <a:pt x="914" y="2017"/>
                  </a:cubicBezTo>
                  <a:cubicBezTo>
                    <a:pt x="1387" y="2238"/>
                    <a:pt x="2332" y="2395"/>
                    <a:pt x="3120" y="2427"/>
                  </a:cubicBezTo>
                  <a:cubicBezTo>
                    <a:pt x="3057" y="2143"/>
                    <a:pt x="3025" y="1860"/>
                    <a:pt x="3025" y="1608"/>
                  </a:cubicBezTo>
                  <a:cubicBezTo>
                    <a:pt x="3025" y="1324"/>
                    <a:pt x="3088" y="1041"/>
                    <a:pt x="3120" y="757"/>
                  </a:cubicBezTo>
                  <a:cubicBezTo>
                    <a:pt x="2332" y="757"/>
                    <a:pt x="1230" y="599"/>
                    <a:pt x="536" y="316"/>
                  </a:cubicBezTo>
                  <a:cubicBezTo>
                    <a:pt x="347" y="253"/>
                    <a:pt x="158" y="12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85;p46"/>
          <p:cNvGrpSpPr/>
          <p:nvPr/>
        </p:nvGrpSpPr>
        <p:grpSpPr>
          <a:xfrm>
            <a:off x="9068364" y="3583228"/>
            <a:ext cx="646123" cy="492846"/>
            <a:chOff x="5645200" y="879425"/>
            <a:chExt cx="478575" cy="407375"/>
          </a:xfrm>
          <a:solidFill>
            <a:srgbClr val="D96974"/>
          </a:solidFill>
        </p:grpSpPr>
        <p:sp>
          <p:nvSpPr>
            <p:cNvPr id="41" name="Google Shape;4086;p46"/>
            <p:cNvSpPr/>
            <p:nvPr/>
          </p:nvSpPr>
          <p:spPr>
            <a:xfrm>
              <a:off x="6004200" y="1075025"/>
              <a:ext cx="86075" cy="93450"/>
            </a:xfrm>
            <a:custGeom>
              <a:avLst/>
              <a:gdLst/>
              <a:ahLst/>
              <a:cxnLst/>
              <a:rect l="l" t="t" r="r" b="b"/>
              <a:pathLst>
                <a:path w="3443" h="3738" extrusionOk="0">
                  <a:moveTo>
                    <a:pt x="1" y="0"/>
                  </a:moveTo>
                  <a:lnTo>
                    <a:pt x="1" y="3737"/>
                  </a:lnTo>
                  <a:lnTo>
                    <a:pt x="1907" y="3737"/>
                  </a:lnTo>
                  <a:cubicBezTo>
                    <a:pt x="2157" y="3737"/>
                    <a:pt x="2377" y="3574"/>
                    <a:pt x="2449" y="3334"/>
                  </a:cubicBezTo>
                  <a:lnTo>
                    <a:pt x="34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435D74"/>
                </a:solidFill>
              </a:endParaRPr>
            </a:p>
          </p:txBody>
        </p:sp>
        <p:sp>
          <p:nvSpPr>
            <p:cNvPr id="42" name="Google Shape;4087;p46"/>
            <p:cNvSpPr/>
            <p:nvPr/>
          </p:nvSpPr>
          <p:spPr>
            <a:xfrm>
              <a:off x="5880900" y="953275"/>
              <a:ext cx="95100" cy="93525"/>
            </a:xfrm>
            <a:custGeom>
              <a:avLst/>
              <a:gdLst/>
              <a:ahLst/>
              <a:cxnLst/>
              <a:rect l="l" t="t" r="r" b="b"/>
              <a:pathLst>
                <a:path w="3804" h="3741" extrusionOk="0">
                  <a:moveTo>
                    <a:pt x="0" y="1"/>
                  </a:moveTo>
                  <a:lnTo>
                    <a:pt x="0" y="3741"/>
                  </a:lnTo>
                  <a:lnTo>
                    <a:pt x="3804" y="3741"/>
                  </a:lnTo>
                  <a:lnTo>
                    <a:pt x="38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435D74"/>
                </a:solidFill>
              </a:endParaRPr>
            </a:p>
          </p:txBody>
        </p:sp>
        <p:sp>
          <p:nvSpPr>
            <p:cNvPr id="43" name="Google Shape;4088;p46"/>
            <p:cNvSpPr/>
            <p:nvPr/>
          </p:nvSpPr>
          <p:spPr>
            <a:xfrm>
              <a:off x="6004200" y="953275"/>
              <a:ext cx="119575" cy="93525"/>
            </a:xfrm>
            <a:custGeom>
              <a:avLst/>
              <a:gdLst/>
              <a:ahLst/>
              <a:cxnLst/>
              <a:rect l="l" t="t" r="r" b="b"/>
              <a:pathLst>
                <a:path w="4783" h="3741" extrusionOk="0">
                  <a:moveTo>
                    <a:pt x="1" y="1"/>
                  </a:moveTo>
                  <a:lnTo>
                    <a:pt x="1" y="3741"/>
                  </a:lnTo>
                  <a:lnTo>
                    <a:pt x="3777" y="3741"/>
                  </a:lnTo>
                  <a:lnTo>
                    <a:pt x="4674" y="727"/>
                  </a:lnTo>
                  <a:cubicBezTo>
                    <a:pt x="4783" y="365"/>
                    <a:pt x="4512" y="1"/>
                    <a:pt x="41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435D74"/>
                </a:solidFill>
              </a:endParaRPr>
            </a:p>
          </p:txBody>
        </p:sp>
        <p:sp>
          <p:nvSpPr>
            <p:cNvPr id="44" name="Google Shape;4089;p46"/>
            <p:cNvSpPr/>
            <p:nvPr/>
          </p:nvSpPr>
          <p:spPr>
            <a:xfrm>
              <a:off x="5880900" y="1075025"/>
              <a:ext cx="95100" cy="93450"/>
            </a:xfrm>
            <a:custGeom>
              <a:avLst/>
              <a:gdLst/>
              <a:ahLst/>
              <a:cxnLst/>
              <a:rect l="l" t="t" r="r" b="b"/>
              <a:pathLst>
                <a:path w="3804" h="3738" extrusionOk="0">
                  <a:moveTo>
                    <a:pt x="0" y="0"/>
                  </a:moveTo>
                  <a:lnTo>
                    <a:pt x="0" y="3737"/>
                  </a:lnTo>
                  <a:lnTo>
                    <a:pt x="3804" y="3737"/>
                  </a:lnTo>
                  <a:lnTo>
                    <a:pt x="38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435D74"/>
                </a:solidFill>
              </a:endParaRPr>
            </a:p>
          </p:txBody>
        </p:sp>
        <p:sp>
          <p:nvSpPr>
            <p:cNvPr id="45" name="Google Shape;4090;p46"/>
            <p:cNvSpPr/>
            <p:nvPr/>
          </p:nvSpPr>
          <p:spPr>
            <a:xfrm>
              <a:off x="5645200" y="879425"/>
              <a:ext cx="207500" cy="167375"/>
            </a:xfrm>
            <a:custGeom>
              <a:avLst/>
              <a:gdLst/>
              <a:ahLst/>
              <a:cxnLst/>
              <a:rect l="l" t="t" r="r" b="b"/>
              <a:pathLst>
                <a:path w="8300" h="6695" extrusionOk="0">
                  <a:moveTo>
                    <a:pt x="563" y="1"/>
                  </a:moveTo>
                  <a:cubicBezTo>
                    <a:pt x="253" y="1"/>
                    <a:pt x="0" y="254"/>
                    <a:pt x="0" y="564"/>
                  </a:cubicBezTo>
                  <a:cubicBezTo>
                    <a:pt x="0" y="877"/>
                    <a:pt x="253" y="1130"/>
                    <a:pt x="563" y="1130"/>
                  </a:cubicBezTo>
                  <a:lnTo>
                    <a:pt x="2403" y="1130"/>
                  </a:lnTo>
                  <a:lnTo>
                    <a:pt x="3159" y="3672"/>
                  </a:lnTo>
                  <a:cubicBezTo>
                    <a:pt x="3162" y="3678"/>
                    <a:pt x="3162" y="3687"/>
                    <a:pt x="3165" y="3696"/>
                  </a:cubicBezTo>
                  <a:lnTo>
                    <a:pt x="4059" y="6695"/>
                  </a:lnTo>
                  <a:lnTo>
                    <a:pt x="8299" y="6695"/>
                  </a:lnTo>
                  <a:lnTo>
                    <a:pt x="8299" y="2955"/>
                  </a:lnTo>
                  <a:lnTo>
                    <a:pt x="4123" y="2955"/>
                  </a:lnTo>
                  <a:lnTo>
                    <a:pt x="3364" y="404"/>
                  </a:lnTo>
                  <a:cubicBezTo>
                    <a:pt x="3295" y="163"/>
                    <a:pt x="3072" y="1"/>
                    <a:pt x="2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435D74"/>
                </a:solidFill>
              </a:endParaRPr>
            </a:p>
          </p:txBody>
        </p:sp>
        <p:sp>
          <p:nvSpPr>
            <p:cNvPr id="46" name="Google Shape;4091;p46"/>
            <p:cNvSpPr/>
            <p:nvPr/>
          </p:nvSpPr>
          <p:spPr>
            <a:xfrm>
              <a:off x="5722500" y="1075025"/>
              <a:ext cx="370875" cy="211775"/>
            </a:xfrm>
            <a:custGeom>
              <a:avLst/>
              <a:gdLst/>
              <a:ahLst/>
              <a:cxnLst/>
              <a:rect l="l" t="t" r="r" b="b"/>
              <a:pathLst>
                <a:path w="14835" h="8471" extrusionOk="0">
                  <a:moveTo>
                    <a:pt x="1305" y="0"/>
                  </a:moveTo>
                  <a:lnTo>
                    <a:pt x="2082" y="2614"/>
                  </a:lnTo>
                  <a:cubicBezTo>
                    <a:pt x="901" y="2701"/>
                    <a:pt x="1" y="3704"/>
                    <a:pt x="40" y="4887"/>
                  </a:cubicBezTo>
                  <a:cubicBezTo>
                    <a:pt x="82" y="6071"/>
                    <a:pt x="1049" y="7010"/>
                    <a:pt x="2232" y="7019"/>
                  </a:cubicBezTo>
                  <a:lnTo>
                    <a:pt x="2795" y="7019"/>
                  </a:lnTo>
                  <a:cubicBezTo>
                    <a:pt x="3045" y="7878"/>
                    <a:pt x="3834" y="8471"/>
                    <a:pt x="4731" y="8471"/>
                  </a:cubicBezTo>
                  <a:cubicBezTo>
                    <a:pt x="5629" y="8471"/>
                    <a:pt x="6418" y="7878"/>
                    <a:pt x="6671" y="7019"/>
                  </a:cubicBezTo>
                  <a:lnTo>
                    <a:pt x="9667" y="7019"/>
                  </a:lnTo>
                  <a:cubicBezTo>
                    <a:pt x="9917" y="7878"/>
                    <a:pt x="10709" y="8471"/>
                    <a:pt x="11606" y="8471"/>
                  </a:cubicBezTo>
                  <a:cubicBezTo>
                    <a:pt x="12500" y="8471"/>
                    <a:pt x="13292" y="7878"/>
                    <a:pt x="13542" y="7019"/>
                  </a:cubicBezTo>
                  <a:lnTo>
                    <a:pt x="14271" y="7019"/>
                  </a:lnTo>
                  <a:cubicBezTo>
                    <a:pt x="14581" y="7019"/>
                    <a:pt x="14834" y="6766"/>
                    <a:pt x="14834" y="6453"/>
                  </a:cubicBezTo>
                  <a:cubicBezTo>
                    <a:pt x="14834" y="6140"/>
                    <a:pt x="14581" y="5890"/>
                    <a:pt x="14271" y="5890"/>
                  </a:cubicBezTo>
                  <a:lnTo>
                    <a:pt x="13542" y="5890"/>
                  </a:lnTo>
                  <a:cubicBezTo>
                    <a:pt x="13292" y="5029"/>
                    <a:pt x="12500" y="4436"/>
                    <a:pt x="11606" y="4436"/>
                  </a:cubicBezTo>
                  <a:cubicBezTo>
                    <a:pt x="10709" y="4436"/>
                    <a:pt x="9917" y="5029"/>
                    <a:pt x="9667" y="5890"/>
                  </a:cubicBezTo>
                  <a:lnTo>
                    <a:pt x="6671" y="5890"/>
                  </a:lnTo>
                  <a:cubicBezTo>
                    <a:pt x="6418" y="5029"/>
                    <a:pt x="5629" y="4436"/>
                    <a:pt x="4731" y="4436"/>
                  </a:cubicBezTo>
                  <a:cubicBezTo>
                    <a:pt x="3834" y="4436"/>
                    <a:pt x="3045" y="5029"/>
                    <a:pt x="2792" y="5890"/>
                  </a:cubicBezTo>
                  <a:lnTo>
                    <a:pt x="2232" y="5890"/>
                  </a:lnTo>
                  <a:cubicBezTo>
                    <a:pt x="1639" y="5890"/>
                    <a:pt x="1157" y="5408"/>
                    <a:pt x="1157" y="4815"/>
                  </a:cubicBezTo>
                  <a:cubicBezTo>
                    <a:pt x="1157" y="4219"/>
                    <a:pt x="1639" y="3737"/>
                    <a:pt x="2232" y="3737"/>
                  </a:cubicBezTo>
                  <a:lnTo>
                    <a:pt x="5207" y="3737"/>
                  </a:lnTo>
                  <a:lnTo>
                    <a:pt x="52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441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ПОНЯТИЕ БЕЗРАБОТИЦЫ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62039" y="1231414"/>
            <a:ext cx="10929069" cy="1384995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БЕЗРАБОТИЦА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социально-экономическое явление, при котором часть трудоспособного населения не может найти работу.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2040" y="2865909"/>
            <a:ext cx="10717584" cy="1569660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E5986D"/>
                </a:solidFill>
                <a:latin typeface="Century Gothic" panose="020B0502020202020204" pitchFamily="34" charset="0"/>
              </a:rPr>
              <a:t>Занятые</a:t>
            </a:r>
            <a:r>
              <a:rPr lang="ru-RU" sz="2400" dirty="0" smtClean="0">
                <a:latin typeface="Century Gothic" panose="020B0502020202020204" pitchFamily="34" charset="0"/>
              </a:rPr>
              <a:t> – лица, выполняющие работу за вознаграждение.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b="1" dirty="0" smtClean="0">
                <a:solidFill>
                  <a:srgbClr val="E5986D"/>
                </a:solidFill>
                <a:latin typeface="Century Gothic" panose="020B0502020202020204" pitchFamily="34" charset="0"/>
              </a:rPr>
              <a:t>Безработные</a:t>
            </a:r>
            <a:r>
              <a:rPr lang="ru-RU" sz="2400" dirty="0" smtClean="0">
                <a:latin typeface="Century Gothic" panose="020B0502020202020204" pitchFamily="34" charset="0"/>
              </a:rPr>
              <a:t> – трудоспособные граждане, которые не имеют работы, но находятся в её поиске.</a:t>
            </a:r>
            <a:endParaRPr lang="ru-RU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9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="" xmlns:a16="http://schemas.microsoft.com/office/drawing/2014/main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="" xmlns:a16="http://schemas.microsoft.com/office/drawing/2014/main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="" xmlns:a16="http://schemas.microsoft.com/office/drawing/2014/main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="" xmlns:a16="http://schemas.microsoft.com/office/drawing/2014/main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ВИДЫ БЕЗРАБОТИЦЫ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805672"/>
              </p:ext>
            </p:extLst>
          </p:nvPr>
        </p:nvGraphicFramePr>
        <p:xfrm>
          <a:off x="1038227" y="1095599"/>
          <a:ext cx="10982788" cy="4053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65585"/>
                <a:gridCol w="841720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entury Gothic" panose="020B0502020202020204" pitchFamily="34" charset="0"/>
                        </a:rPr>
                        <a:t>Вид</a:t>
                      </a:r>
                      <a:endParaRPr lang="ru-RU" sz="2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entury Gothic" panose="020B0502020202020204" pitchFamily="34" charset="0"/>
                        </a:rPr>
                        <a:t>Суть и признаки</a:t>
                      </a:r>
                      <a:endParaRPr lang="ru-RU" sz="2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697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Century Gothic" panose="020B0502020202020204" pitchFamily="34" charset="0"/>
                        </a:rPr>
                        <a:t>Фрикционная</a:t>
                      </a:r>
                      <a:endParaRPr lang="ru-RU" sz="20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latin typeface="Century Gothic" panose="020B0502020202020204" pitchFamily="34" charset="0"/>
                        </a:rPr>
                        <a:t>Связана с поиском работы </a:t>
                      </a:r>
                      <a:r>
                        <a:rPr lang="ru-RU" sz="2000" b="1" dirty="0" smtClean="0">
                          <a:solidFill>
                            <a:srgbClr val="D96974"/>
                          </a:solidFill>
                          <a:latin typeface="Century Gothic" panose="020B0502020202020204" pitchFamily="34" charset="0"/>
                        </a:rPr>
                        <a:t>после увольнения или впервые </a:t>
                      </a:r>
                      <a:r>
                        <a:rPr lang="ru-RU" sz="2000" dirty="0" smtClean="0">
                          <a:latin typeface="Century Gothic" panose="020B0502020202020204" pitchFamily="34" charset="0"/>
                        </a:rPr>
                        <a:t>после получения специалистов.</a:t>
                      </a:r>
                      <a:endParaRPr lang="ru-RU" sz="2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Century Gothic" panose="020B0502020202020204" pitchFamily="34" charset="0"/>
                        </a:rPr>
                        <a:t>Структурная</a:t>
                      </a:r>
                      <a:endParaRPr lang="ru-RU" sz="20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latin typeface="Century Gothic" panose="020B0502020202020204" pitchFamily="34" charset="0"/>
                        </a:rPr>
                        <a:t>Связана с </a:t>
                      </a:r>
                      <a:r>
                        <a:rPr lang="ru-RU" sz="2000" b="1" dirty="0" smtClean="0">
                          <a:solidFill>
                            <a:srgbClr val="D96974"/>
                          </a:solidFill>
                          <a:latin typeface="Century Gothic" panose="020B0502020202020204" pitchFamily="34" charset="0"/>
                        </a:rPr>
                        <a:t>введением новых технологий и исчезновением профессий </a:t>
                      </a:r>
                      <a:r>
                        <a:rPr lang="ru-RU" sz="2000" dirty="0" smtClean="0">
                          <a:latin typeface="Century Gothic" panose="020B0502020202020204" pitchFamily="34" charset="0"/>
                        </a:rPr>
                        <a:t>из-за автоматизации производства.</a:t>
                      </a:r>
                      <a:endParaRPr lang="ru-RU" sz="2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Century Gothic" panose="020B0502020202020204" pitchFamily="34" charset="0"/>
                        </a:rPr>
                        <a:t>Циклическая</a:t>
                      </a:r>
                      <a:endParaRPr lang="ru-RU" sz="20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latin typeface="Century Gothic" panose="020B0502020202020204" pitchFamily="34" charset="0"/>
                        </a:rPr>
                        <a:t>Происходит из-за наступления </a:t>
                      </a:r>
                      <a:r>
                        <a:rPr lang="ru-RU" sz="2000" b="1" dirty="0" smtClean="0">
                          <a:solidFill>
                            <a:srgbClr val="D96974"/>
                          </a:solidFill>
                          <a:latin typeface="Century Gothic" panose="020B0502020202020204" pitchFamily="34" charset="0"/>
                        </a:rPr>
                        <a:t>экономического кризиса</a:t>
                      </a:r>
                      <a:r>
                        <a:rPr lang="ru-RU" sz="2000" dirty="0" smtClean="0">
                          <a:latin typeface="Century Gothic" panose="020B0502020202020204" pitchFamily="34" charset="0"/>
                        </a:rPr>
                        <a:t>.</a:t>
                      </a:r>
                      <a:endParaRPr lang="ru-RU" sz="2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Century Gothic" panose="020B0502020202020204" pitchFamily="34" charset="0"/>
                        </a:rPr>
                        <a:t>Сезонная</a:t>
                      </a:r>
                      <a:endParaRPr lang="ru-RU" sz="20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latin typeface="Century Gothic" panose="020B0502020202020204" pitchFamily="34" charset="0"/>
                        </a:rPr>
                        <a:t>Некоторые отрасли увеличивают объёмы производства в определённое</a:t>
                      </a:r>
                      <a:r>
                        <a:rPr lang="ru-RU" sz="2000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D96974"/>
                          </a:solidFill>
                          <a:latin typeface="Century Gothic" panose="020B0502020202020204" pitchFamily="34" charset="0"/>
                        </a:rPr>
                        <a:t>время года</a:t>
                      </a:r>
                      <a:r>
                        <a:rPr lang="ru-RU" sz="2000" baseline="0" dirty="0" smtClean="0">
                          <a:latin typeface="Century Gothic" panose="020B0502020202020204" pitchFamily="34" charset="0"/>
                        </a:rPr>
                        <a:t>.</a:t>
                      </a:r>
                      <a:endParaRPr lang="ru-RU" sz="2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Century Gothic" panose="020B0502020202020204" pitchFamily="34" charset="0"/>
                        </a:rPr>
                        <a:t>Открытая</a:t>
                      </a:r>
                      <a:endParaRPr lang="ru-RU" sz="20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latin typeface="Century Gothic" panose="020B0502020202020204" pitchFamily="34" charset="0"/>
                        </a:rPr>
                        <a:t>Увольнение</a:t>
                      </a:r>
                      <a:r>
                        <a:rPr lang="ru-RU" sz="2000" baseline="0" dirty="0" smtClean="0">
                          <a:latin typeface="Century Gothic" panose="020B0502020202020204" pitchFamily="34" charset="0"/>
                        </a:rPr>
                        <a:t> работника, он </a:t>
                      </a:r>
                      <a:r>
                        <a:rPr lang="ru-RU" sz="2000" b="1" baseline="0" dirty="0" smtClean="0">
                          <a:solidFill>
                            <a:srgbClr val="D96974"/>
                          </a:solidFill>
                          <a:latin typeface="Century Gothic" panose="020B0502020202020204" pitchFamily="34" charset="0"/>
                        </a:rPr>
                        <a:t>полностью</a:t>
                      </a:r>
                      <a:r>
                        <a:rPr lang="ru-RU" sz="2000" baseline="0" dirty="0" smtClean="0">
                          <a:solidFill>
                            <a:srgbClr val="D96974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D96974"/>
                          </a:solidFill>
                          <a:latin typeface="Century Gothic" panose="020B0502020202020204" pitchFamily="34" charset="0"/>
                        </a:rPr>
                        <a:t>теряет</a:t>
                      </a:r>
                      <a:r>
                        <a:rPr lang="ru-RU" sz="2000" baseline="0" dirty="0" smtClean="0">
                          <a:solidFill>
                            <a:srgbClr val="D96974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ru-RU" sz="2000" baseline="0" dirty="0" smtClean="0">
                          <a:latin typeface="Century Gothic" panose="020B0502020202020204" pitchFamily="34" charset="0"/>
                        </a:rPr>
                        <a:t>работу.</a:t>
                      </a:r>
                      <a:endParaRPr lang="ru-RU" sz="2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Century Gothic" panose="020B0502020202020204" pitchFamily="34" charset="0"/>
                        </a:rPr>
                        <a:t>Скрытая</a:t>
                      </a:r>
                      <a:endParaRPr lang="ru-RU" sz="20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latin typeface="Century Gothic" panose="020B0502020202020204" pitchFamily="34" charset="0"/>
                        </a:rPr>
                        <a:t>Работник даёт согласие на </a:t>
                      </a:r>
                      <a:r>
                        <a:rPr lang="ru-RU" sz="2000" b="1" dirty="0" smtClean="0">
                          <a:solidFill>
                            <a:srgbClr val="D96974"/>
                          </a:solidFill>
                          <a:latin typeface="Century Gothic" panose="020B0502020202020204" pitchFamily="34" charset="0"/>
                        </a:rPr>
                        <a:t>неполный рабочий день или неполную рабочую неделю</a:t>
                      </a:r>
                      <a:r>
                        <a:rPr lang="ru-RU" sz="2000" dirty="0" smtClean="0">
                          <a:latin typeface="Century Gothic" panose="020B0502020202020204" pitchFamily="34" charset="0"/>
                        </a:rPr>
                        <a:t>.</a:t>
                      </a:r>
                      <a:endParaRPr lang="ru-RU" sz="2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4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5718" y="1648366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НАЛОГИ.</a:t>
            </a:r>
            <a:b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ГОСУДАРСТВЕННЫЙ </a:t>
            </a:r>
            <a:b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БЮДЖЕТ</a:t>
            </a:r>
            <a:endParaRPr lang="ru-RU" sz="6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0E1BEF7-D4F7-40B8-B642-3895BB45BD11}"/>
              </a:ext>
            </a:extLst>
          </p:cNvPr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>
                <a:latin typeface="Century Gothic" panose="020B0502020202020204" pitchFamily="34" charset="0"/>
              </a:rPr>
              <a:t>страницы </a:t>
            </a:r>
            <a:r>
              <a:rPr lang="ru-RU" sz="2000" dirty="0" smtClean="0">
                <a:solidFill>
                  <a:srgbClr val="D96974"/>
                </a:solidFill>
                <a:latin typeface="Century Gothic" panose="020B0502020202020204" pitchFamily="34" charset="0"/>
              </a:rPr>
              <a:t>190-200</a:t>
            </a:r>
            <a:r>
              <a:rPr lang="ru-RU" sz="2000" dirty="0" smtClean="0">
                <a:latin typeface="Century Gothic" panose="020B0502020202020204" pitchFamily="34" charset="0"/>
              </a:rPr>
              <a:t> </a:t>
            </a:r>
            <a:r>
              <a:rPr lang="ru-RU" sz="2000" dirty="0">
                <a:latin typeface="Century Gothic" panose="020B0502020202020204" pitchFamily="34" charset="0"/>
              </a:rPr>
              <a:t>в справочнике Баранова.</a:t>
            </a:r>
          </a:p>
        </p:txBody>
      </p:sp>
      <p:sp>
        <p:nvSpPr>
          <p:cNvPr id="13" name="Shape 3598">
            <a:extLst>
              <a:ext uri="{FF2B5EF4-FFF2-40B4-BE49-F238E27FC236}">
                <a16:creationId xmlns:a16="http://schemas.microsoft.com/office/drawing/2014/main" xmlns="" id="{3CD539DB-E296-4A66-B5FE-E1F8C465E196}"/>
              </a:ext>
            </a:extLst>
          </p:cNvPr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640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ПОНЯТИЕ НАЛОГОВ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62039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НАЛОГИ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обязательные платежи физических и юридических лиц в пользу государства.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57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062038" y="1242381"/>
            <a:ext cx="10909045" cy="461664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000" b="1" dirty="0" smtClean="0">
                <a:latin typeface="Century Gothic" pitchFamily="34" charset="0"/>
              </a:rPr>
              <a:t>	</a:t>
            </a:r>
            <a:r>
              <a:rPr lang="ru-RU" sz="2000" b="1" dirty="0" smtClean="0">
                <a:solidFill>
                  <a:srgbClr val="D96974"/>
                </a:solidFill>
                <a:latin typeface="Century Gothic" pitchFamily="34" charset="0"/>
              </a:rPr>
              <a:t>Фискальная </a:t>
            </a:r>
            <a:r>
              <a:rPr lang="ru-RU" sz="2000" b="1" dirty="0">
                <a:solidFill>
                  <a:srgbClr val="D96974"/>
                </a:solidFill>
                <a:latin typeface="Century Gothic" pitchFamily="34" charset="0"/>
              </a:rPr>
              <a:t>функция</a:t>
            </a:r>
            <a:r>
              <a:rPr lang="ru-RU" sz="2000" dirty="0">
                <a:solidFill>
                  <a:srgbClr val="D96974"/>
                </a:solidFill>
                <a:latin typeface="Century Gothic" pitchFamily="34" charset="0"/>
              </a:rPr>
              <a:t> </a:t>
            </a:r>
            <a:r>
              <a:rPr lang="ru-RU" sz="2000" dirty="0" smtClean="0">
                <a:latin typeface="Century Gothic" pitchFamily="34" charset="0"/>
              </a:rPr>
              <a:t>– заключается </a:t>
            </a:r>
            <a:r>
              <a:rPr lang="ru-RU" sz="2000" dirty="0">
                <a:latin typeface="Century Gothic" pitchFamily="34" charset="0"/>
              </a:rPr>
              <a:t>во взимании налогов и наполнении госбюджета</a:t>
            </a:r>
            <a:r>
              <a:rPr lang="ru-RU" sz="2000" dirty="0" smtClean="0">
                <a:latin typeface="Century Gothic" pitchFamily="34" charset="0"/>
              </a:rPr>
              <a:t>. </a:t>
            </a:r>
          </a:p>
          <a:p>
            <a:endParaRPr lang="ru-RU" sz="2000" dirty="0" smtClean="0">
              <a:latin typeface="Century Gothic" pitchFamily="34" charset="0"/>
            </a:endParaRPr>
          </a:p>
          <a:p>
            <a:r>
              <a:rPr lang="ru-RU" sz="2000" b="1" dirty="0">
                <a:latin typeface="Century Gothic" pitchFamily="34" charset="0"/>
              </a:rPr>
              <a:t>	</a:t>
            </a:r>
            <a:r>
              <a:rPr lang="ru-RU" sz="2000" b="1" dirty="0" smtClean="0">
                <a:solidFill>
                  <a:srgbClr val="D96974"/>
                </a:solidFill>
                <a:latin typeface="Century Gothic" pitchFamily="34" charset="0"/>
              </a:rPr>
              <a:t>Распределительная функция</a:t>
            </a:r>
            <a:r>
              <a:rPr lang="ru-RU" sz="2000" dirty="0" smtClean="0">
                <a:solidFill>
                  <a:srgbClr val="D96974"/>
                </a:solidFill>
                <a:latin typeface="Century Gothic" pitchFamily="34" charset="0"/>
              </a:rPr>
              <a:t> </a:t>
            </a:r>
            <a:r>
              <a:rPr lang="ru-RU" sz="2000" dirty="0">
                <a:latin typeface="Century Gothic" pitchFamily="34" charset="0"/>
              </a:rPr>
              <a:t>– налоги, поступившие в госбюджет, перераспределяются в сферу социального обслуживания (</a:t>
            </a:r>
            <a:r>
              <a:rPr lang="ru-RU" sz="2000" i="1" dirty="0">
                <a:solidFill>
                  <a:srgbClr val="00B050"/>
                </a:solidFill>
                <a:latin typeface="Century Gothic" pitchFamily="34" charset="0"/>
              </a:rPr>
              <a:t>выплата пенсий, стипендий, зарплат госслужащих</a:t>
            </a:r>
            <a:r>
              <a:rPr lang="ru-RU" sz="2000" dirty="0" smtClean="0">
                <a:latin typeface="Century Gothic" pitchFamily="34" charset="0"/>
              </a:rPr>
              <a:t>) и направляются </a:t>
            </a:r>
            <a:r>
              <a:rPr lang="ru-RU" sz="2000" dirty="0">
                <a:latin typeface="Century Gothic" pitchFamily="34" charset="0"/>
              </a:rPr>
              <a:t>на создание и развитие общественных благ (</a:t>
            </a:r>
            <a:r>
              <a:rPr lang="ru-RU" sz="2000" i="1" dirty="0">
                <a:solidFill>
                  <a:srgbClr val="00B050"/>
                </a:solidFill>
                <a:latin typeface="Century Gothic" pitchFamily="34" charset="0"/>
              </a:rPr>
              <a:t>образование, здравоохранение, охрана окружающей среды, наука, </a:t>
            </a:r>
            <a:r>
              <a:rPr lang="ru-RU" sz="2000" i="1" dirty="0" smtClean="0">
                <a:solidFill>
                  <a:srgbClr val="00B050"/>
                </a:solidFill>
                <a:latin typeface="Century Gothic" pitchFamily="34" charset="0"/>
              </a:rPr>
              <a:t>оборона</a:t>
            </a:r>
            <a:r>
              <a:rPr lang="ru-RU" sz="2000" dirty="0" smtClean="0">
                <a:latin typeface="Century Gothic" pitchFamily="34" charset="0"/>
              </a:rPr>
              <a:t>).</a:t>
            </a:r>
          </a:p>
          <a:p>
            <a:endParaRPr lang="ru-RU" sz="2000" dirty="0" smtClean="0">
              <a:latin typeface="Century Gothic" pitchFamily="34" charset="0"/>
            </a:endParaRPr>
          </a:p>
          <a:p>
            <a:r>
              <a:rPr lang="ru-RU" sz="2000" b="1" dirty="0">
                <a:latin typeface="Century Gothic" pitchFamily="34" charset="0"/>
              </a:rPr>
              <a:t>	</a:t>
            </a:r>
            <a:r>
              <a:rPr lang="ru-RU" sz="2000" b="1" dirty="0" smtClean="0">
                <a:solidFill>
                  <a:srgbClr val="D96974"/>
                </a:solidFill>
                <a:latin typeface="Century Gothic" pitchFamily="34" charset="0"/>
              </a:rPr>
              <a:t>Регулирующая </a:t>
            </a:r>
            <a:r>
              <a:rPr lang="ru-RU" sz="2000" b="1" dirty="0">
                <a:solidFill>
                  <a:srgbClr val="D96974"/>
                </a:solidFill>
                <a:latin typeface="Century Gothic" pitchFamily="34" charset="0"/>
              </a:rPr>
              <a:t>функция</a:t>
            </a:r>
            <a:r>
              <a:rPr lang="ru-RU" sz="2000" dirty="0">
                <a:solidFill>
                  <a:srgbClr val="D96974"/>
                </a:solidFill>
                <a:latin typeface="Century Gothic" pitchFamily="34" charset="0"/>
              </a:rPr>
              <a:t> </a:t>
            </a:r>
            <a:r>
              <a:rPr lang="ru-RU" sz="2000" dirty="0">
                <a:latin typeface="Century Gothic" pitchFamily="34" charset="0"/>
              </a:rPr>
              <a:t>– налоги </a:t>
            </a:r>
            <a:r>
              <a:rPr lang="ru-RU" sz="2000" dirty="0" smtClean="0">
                <a:latin typeface="Century Gothic" pitchFamily="34" charset="0"/>
              </a:rPr>
              <a:t>путём </a:t>
            </a:r>
            <a:r>
              <a:rPr lang="ru-RU" sz="2000" dirty="0">
                <a:latin typeface="Century Gothic" pitchFamily="34" charset="0"/>
              </a:rPr>
              <a:t>повышения или понижения стимулируют развитие одних видов экономической активности и подавляют другие виды. </a:t>
            </a:r>
            <a:r>
              <a:rPr lang="ru-RU" sz="2000" dirty="0" smtClean="0">
                <a:latin typeface="Century Gothic" pitchFamily="34" charset="0"/>
              </a:rPr>
              <a:t>(</a:t>
            </a:r>
            <a:r>
              <a:rPr lang="ru-RU" sz="2000" i="1" dirty="0" smtClean="0">
                <a:solidFill>
                  <a:srgbClr val="00B050"/>
                </a:solidFill>
                <a:latin typeface="Century Gothic" pitchFamily="34" charset="0"/>
              </a:rPr>
              <a:t>В </a:t>
            </a:r>
            <a:r>
              <a:rPr lang="ru-RU" sz="2000" i="1" dirty="0">
                <a:solidFill>
                  <a:srgbClr val="00B050"/>
                </a:solidFill>
                <a:latin typeface="Century Gothic" pitchFamily="34" charset="0"/>
              </a:rPr>
              <a:t>отрасли сельского хозяйства государство предоставляет налоговые льготы для предпринимателей. </a:t>
            </a:r>
            <a:r>
              <a:rPr lang="ru-RU" sz="2000" i="1" dirty="0" smtClean="0">
                <a:solidFill>
                  <a:srgbClr val="00B050"/>
                </a:solidFill>
                <a:latin typeface="Century Gothic" pitchFamily="34" charset="0"/>
              </a:rPr>
              <a:t>Для игорного бизнеса установлена высокая налоговая </a:t>
            </a:r>
            <a:r>
              <a:rPr lang="ru-RU" sz="2000" i="1" dirty="0">
                <a:solidFill>
                  <a:srgbClr val="00B050"/>
                </a:solidFill>
                <a:latin typeface="Century Gothic" pitchFamily="34" charset="0"/>
              </a:rPr>
              <a:t>ставка, на продажу спиртных и табачных изделий устанавливаются высокие </a:t>
            </a:r>
            <a:r>
              <a:rPr lang="ru-RU" sz="2000" i="1" dirty="0" smtClean="0">
                <a:solidFill>
                  <a:srgbClr val="00B050"/>
                </a:solidFill>
                <a:latin typeface="Century Gothic" pitchFamily="34" charset="0"/>
              </a:rPr>
              <a:t>акцизы</a:t>
            </a:r>
            <a:r>
              <a:rPr lang="ru-RU" sz="2000" dirty="0" smtClean="0">
                <a:latin typeface="Century Gothic" pitchFamily="34" charset="0"/>
              </a:rPr>
              <a:t>).</a:t>
            </a:r>
            <a:endParaRPr lang="id-ID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ФУНКЦИИ НАЛОГОВ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79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УРОВНИ НАЛОГООБЛОЖЕНИЯ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85877" y="1162591"/>
            <a:ext cx="3040796" cy="1384995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Федеральные</a:t>
            </a:r>
          </a:p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(в бюджет государства)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1173908" y="2671550"/>
            <a:ext cx="3331186" cy="4080513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НДФЛ,</a:t>
            </a:r>
          </a:p>
          <a:p>
            <a:pPr marL="88900">
              <a:lnSpc>
                <a:spcPct val="100000"/>
              </a:lnSpc>
            </a:pPr>
            <a:endParaRPr lang="ru-RU" sz="2400" i="1" dirty="0" smtClean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НДС,</a:t>
            </a:r>
          </a:p>
          <a:p>
            <a:pPr marL="88900">
              <a:lnSpc>
                <a:spcPct val="100000"/>
              </a:lnSpc>
            </a:pPr>
            <a:endParaRPr lang="ru-RU" sz="2400" i="1" dirty="0" smtClean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госпошлины, </a:t>
            </a:r>
          </a:p>
          <a:p>
            <a:pPr marL="88900">
              <a:lnSpc>
                <a:spcPct val="100000"/>
              </a:lnSpc>
            </a:pPr>
            <a:endParaRPr lang="ru-RU" sz="2400" i="1" dirty="0" smtClean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акцизы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033375" y="1143634"/>
            <a:ext cx="3040796" cy="1384995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Региональные</a:t>
            </a:r>
          </a:p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(в бюджет субъекта)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29" name="Title 2"/>
          <p:cNvSpPr txBox="1">
            <a:spLocks/>
          </p:cNvSpPr>
          <p:nvPr/>
        </p:nvSpPr>
        <p:spPr>
          <a:xfrm>
            <a:off x="4888180" y="2671549"/>
            <a:ext cx="3331186" cy="4080513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транспортный налог,</a:t>
            </a:r>
          </a:p>
          <a:p>
            <a:pPr marL="88900">
              <a:lnSpc>
                <a:spcPct val="100000"/>
              </a:lnSpc>
            </a:pPr>
            <a:endParaRPr lang="ru-RU" sz="2400" i="1" dirty="0" smtClean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налог на игорный бизнес,</a:t>
            </a:r>
          </a:p>
          <a:p>
            <a:pPr marL="88900">
              <a:lnSpc>
                <a:spcPct val="100000"/>
              </a:lnSpc>
            </a:pPr>
            <a:endParaRPr lang="ru-RU" sz="2400" i="1" dirty="0" smtClean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налог на недвижимость,</a:t>
            </a:r>
          </a:p>
          <a:p>
            <a:pPr marL="88900">
              <a:lnSpc>
                <a:spcPct val="100000"/>
              </a:lnSpc>
            </a:pPr>
            <a:endParaRPr lang="ru-RU" sz="2400" i="1" dirty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налог с продаж</a:t>
            </a:r>
          </a:p>
          <a:p>
            <a:pPr marL="88900">
              <a:lnSpc>
                <a:spcPct val="100000"/>
              </a:lnSpc>
            </a:pPr>
            <a:endParaRPr lang="ru-RU" sz="2400" i="1" dirty="0" smtClean="0">
              <a:latin typeface="Century Gothic" panose="020B0502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731175" y="1162591"/>
            <a:ext cx="3040796" cy="1292662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Местные</a:t>
            </a:r>
          </a:p>
          <a:p>
            <a:pPr algn="ctr"/>
            <a:r>
              <a:rPr lang="ru-RU" sz="2500" dirty="0" smtClean="0">
                <a:latin typeface="Century Gothic" panose="020B0502020202020204" pitchFamily="34" charset="0"/>
              </a:rPr>
              <a:t>(в бюджет </a:t>
            </a:r>
            <a:r>
              <a:rPr lang="ru-RU" sz="2500" dirty="0" err="1" smtClean="0">
                <a:latin typeface="Century Gothic" panose="020B0502020202020204" pitchFamily="34" charset="0"/>
              </a:rPr>
              <a:t>муниц</a:t>
            </a:r>
            <a:r>
              <a:rPr lang="ru-RU" sz="2500" dirty="0" smtClean="0">
                <a:latin typeface="Century Gothic" panose="020B0502020202020204" pitchFamily="34" charset="0"/>
              </a:rPr>
              <a:t>. образования)</a:t>
            </a:r>
            <a:endParaRPr lang="ru-RU" sz="2500" dirty="0">
              <a:latin typeface="Century Gothic" panose="020B0502020202020204" pitchFamily="34" charset="0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8619206" y="2671549"/>
            <a:ext cx="3331186" cy="3868640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земельный налог,</a:t>
            </a:r>
          </a:p>
          <a:p>
            <a:pPr marL="88900">
              <a:lnSpc>
                <a:spcPct val="100000"/>
              </a:lnSpc>
            </a:pPr>
            <a:endParaRPr lang="ru-RU" sz="2400" i="1" dirty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налог на имущество,</a:t>
            </a:r>
          </a:p>
          <a:p>
            <a:pPr marL="88900">
              <a:lnSpc>
                <a:spcPct val="100000"/>
              </a:lnSpc>
            </a:pPr>
            <a:endParaRPr lang="ru-RU" sz="2400" i="1" dirty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налог на дарение, наследование</a:t>
            </a:r>
          </a:p>
          <a:p>
            <a:pPr marL="88900">
              <a:lnSpc>
                <a:spcPct val="100000"/>
              </a:lnSpc>
            </a:pPr>
            <a:endParaRPr lang="ru-RU" sz="2400" i="1" dirty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400" i="1" dirty="0" smtClean="0">
                <a:latin typeface="Century Gothic" panose="020B0502020202020204" pitchFamily="34" charset="0"/>
              </a:rPr>
              <a:t>торговый сбор (</a:t>
            </a:r>
            <a:r>
              <a:rPr lang="ru-RU" sz="2400" i="1" dirty="0" err="1" smtClean="0">
                <a:latin typeface="Century Gothic" panose="020B0502020202020204" pitchFamily="34" charset="0"/>
              </a:rPr>
              <a:t>юрлица</a:t>
            </a:r>
            <a:r>
              <a:rPr lang="ru-RU" sz="2400" i="1" dirty="0" smtClean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264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  ВИДЫ НАЛОГОВ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16566" y="1647378"/>
            <a:ext cx="3858323" cy="1815882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entury Gothic" panose="020B0502020202020204" pitchFamily="34" charset="0"/>
              </a:rPr>
              <a:t>прямые</a:t>
            </a:r>
          </a:p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(взимаются при наличии собственности)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1256885" y="3614035"/>
            <a:ext cx="4509214" cy="2452228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800" i="1" dirty="0" smtClean="0">
                <a:latin typeface="Century Gothic" panose="020B0502020202020204" pitchFamily="34" charset="0"/>
              </a:rPr>
              <a:t>НДФЛ, налог на прибыль, на имущество, на дарение, на наследство, на финансовые операции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63678" y="1647378"/>
            <a:ext cx="4529875" cy="2246769"/>
          </a:xfrm>
          <a:prstGeom prst="rect">
            <a:avLst/>
          </a:prstGeom>
          <a:solidFill>
            <a:srgbClr val="F6D8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entury Gothic" panose="020B0502020202020204" pitchFamily="34" charset="0"/>
              </a:rPr>
              <a:t>косвенные</a:t>
            </a:r>
          </a:p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(уже включены в цену, передаёт гос-ву после получения выручки производитель  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6824547" y="4124098"/>
            <a:ext cx="4943018" cy="2486251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800" i="1" dirty="0" smtClean="0">
                <a:latin typeface="Century Gothic" panose="020B0502020202020204" pitchFamily="34" charset="0"/>
              </a:rPr>
              <a:t>1. Акциз (алкоголь, табак, топливо, легковые авто)</a:t>
            </a:r>
          </a:p>
          <a:p>
            <a:pPr marL="88900">
              <a:lnSpc>
                <a:spcPct val="100000"/>
              </a:lnSpc>
            </a:pPr>
            <a:r>
              <a:rPr lang="ru-RU" sz="2800" i="1" dirty="0" smtClean="0">
                <a:latin typeface="Century Gothic" panose="020B0502020202020204" pitchFamily="34" charset="0"/>
              </a:rPr>
              <a:t>2. НДС</a:t>
            </a:r>
          </a:p>
          <a:p>
            <a:pPr marL="88900">
              <a:lnSpc>
                <a:spcPct val="100000"/>
              </a:lnSpc>
            </a:pPr>
            <a:r>
              <a:rPr lang="ru-RU" sz="2800" i="1" dirty="0" smtClean="0">
                <a:latin typeface="Century Gothic" panose="020B0502020202020204" pitchFamily="34" charset="0"/>
              </a:rPr>
              <a:t>3. Таможенные пошлины</a:t>
            </a:r>
          </a:p>
          <a:p>
            <a:pPr marL="88900">
              <a:lnSpc>
                <a:spcPct val="100000"/>
              </a:lnSpc>
            </a:pPr>
            <a:r>
              <a:rPr lang="ru-RU" sz="2800" i="1" dirty="0" smtClean="0">
                <a:latin typeface="Century Gothic" panose="020B0502020202020204" pitchFamily="34" charset="0"/>
              </a:rPr>
              <a:t>4. Налоги с продаж</a:t>
            </a:r>
          </a:p>
        </p:txBody>
      </p:sp>
      <p:cxnSp>
        <p:nvCxnSpPr>
          <p:cNvPr id="32" name="Прямая со стрелкой 31"/>
          <p:cNvCxnSpPr>
            <a:endCxn id="25" idx="0"/>
          </p:cNvCxnSpPr>
          <p:nvPr/>
        </p:nvCxnSpPr>
        <p:spPr>
          <a:xfrm flipH="1">
            <a:off x="3445728" y="819150"/>
            <a:ext cx="2778286" cy="828228"/>
          </a:xfrm>
          <a:prstGeom prst="straightConnector1">
            <a:avLst/>
          </a:prstGeom>
          <a:ln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224012" y="819150"/>
            <a:ext cx="2857181" cy="819206"/>
          </a:xfrm>
          <a:prstGeom prst="straightConnector1">
            <a:avLst/>
          </a:prstGeom>
          <a:ln>
            <a:solidFill>
              <a:srgbClr val="D969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70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ТЕРМИНЫ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62039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АКЦИЗ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налог, налагаемый на производство товаров массового потребления.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2040" y="2493360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СБОР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взнос за совершение органами и должностными лицами юридически значимых действий.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62038" y="3787461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ПОШЛИНА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сбор, взимаемый органами при выполнении своих функций.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1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Прямоугольник 49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ПОТРЕБНОСТИ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04855" y="1174173"/>
            <a:ext cx="10768405" cy="954107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entury Gothic" panose="020B0502020202020204" pitchFamily="34" charset="0"/>
              </a:rPr>
              <a:t>Потребности человека всё время </a:t>
            </a:r>
            <a:r>
              <a:rPr lang="ru-RU" sz="2800" b="1" dirty="0">
                <a:solidFill>
                  <a:srgbClr val="EAB47E"/>
                </a:solidFill>
                <a:latin typeface="Century Gothic" panose="020B0502020202020204" pitchFamily="34" charset="0"/>
              </a:rPr>
              <a:t>растут</a:t>
            </a:r>
            <a:r>
              <a:rPr lang="ru-RU" sz="2800" dirty="0">
                <a:latin typeface="Century Gothic" panose="020B0502020202020204" pitchFamily="34" charset="0"/>
              </a:rPr>
              <a:t>: удовлетворение одной приводит к формированию новой.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25542" y="5240592"/>
            <a:ext cx="2997515" cy="769441"/>
          </a:xfrm>
          <a:prstGeom prst="rect">
            <a:avLst/>
          </a:prstGeom>
          <a:noFill/>
          <a:ln w="28575">
            <a:solidFill>
              <a:srgbClr val="C6A98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800" dirty="0">
              <a:latin typeface="Century Gothic" panose="020B0502020202020204" pitchFamily="34" charset="0"/>
            </a:endParaRPr>
          </a:p>
          <a:p>
            <a:pPr algn="ctr"/>
            <a:r>
              <a:rPr lang="ru-RU" sz="2800" dirty="0">
                <a:latin typeface="Century Gothic" panose="020B0502020202020204" pitchFamily="34" charset="0"/>
              </a:rPr>
              <a:t>ПОТРЕБНОСТИ </a:t>
            </a:r>
            <a:r>
              <a:rPr lang="ru-RU" sz="800" dirty="0">
                <a:solidFill>
                  <a:schemeClr val="bg1"/>
                </a:solidFill>
                <a:latin typeface="Century Gothic" panose="020B0502020202020204" pitchFamily="34" charset="0"/>
              </a:rPr>
              <a:t>СС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005809" y="5240589"/>
            <a:ext cx="3216877" cy="769441"/>
          </a:xfrm>
          <a:prstGeom prst="rect">
            <a:avLst/>
          </a:prstGeom>
          <a:noFill/>
          <a:ln w="28575">
            <a:solidFill>
              <a:srgbClr val="C6A98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800" dirty="0">
              <a:latin typeface="Century Gothic" panose="020B0502020202020204" pitchFamily="34" charset="0"/>
            </a:endParaRPr>
          </a:p>
          <a:p>
            <a:pPr algn="ctr"/>
            <a:r>
              <a:rPr lang="ru-RU" sz="2800" dirty="0">
                <a:latin typeface="Century Gothic" panose="020B0502020202020204" pitchFamily="34" charset="0"/>
              </a:rPr>
              <a:t>ПРОИЗВОДСТВО</a:t>
            </a:r>
            <a:r>
              <a:rPr lang="ru-RU" sz="800" dirty="0">
                <a:solidFill>
                  <a:schemeClr val="bg1"/>
                </a:solidFill>
                <a:latin typeface="Century Gothic" panose="020B0502020202020204" pitchFamily="34" charset="0"/>
              </a:rPr>
              <a:t>СС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4723057" y="5415641"/>
            <a:ext cx="3282753" cy="0"/>
          </a:xfrm>
          <a:prstGeom prst="straightConnector1">
            <a:avLst/>
          </a:prstGeom>
          <a:ln w="28575">
            <a:solidFill>
              <a:srgbClr val="C6A9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4723057" y="5852059"/>
            <a:ext cx="3282753" cy="0"/>
          </a:xfrm>
          <a:prstGeom prst="straightConnector1">
            <a:avLst/>
          </a:prstGeom>
          <a:ln w="28575">
            <a:solidFill>
              <a:srgbClr val="C6A9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210621" y="2377644"/>
            <a:ext cx="4428233" cy="954107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entury Gothic" panose="020B0502020202020204" pitchFamily="34" charset="0"/>
              </a:rPr>
              <a:t>их рост развивает производство,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950632" y="2377644"/>
            <a:ext cx="5019307" cy="2246769"/>
          </a:xfrm>
          <a:prstGeom prst="rect">
            <a:avLst/>
          </a:prstGeom>
          <a:noFill/>
          <a:ln w="19050">
            <a:solidFill>
              <a:srgbClr val="D969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entury Gothic" panose="020B0502020202020204" pitchFamily="34" charset="0"/>
              </a:rPr>
              <a:t>а технологические изменения, в свою очередь, расширяют круг желаний и предпочтений человека.</a:t>
            </a:r>
          </a:p>
        </p:txBody>
      </p:sp>
      <p:grpSp>
        <p:nvGrpSpPr>
          <p:cNvPr id="2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29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3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41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9015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1" grpId="0" animBg="1"/>
      <p:bldP spid="38" grpId="0" animBg="1"/>
      <p:bldP spid="39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СИСТЕМЫ НАЛОГООБЛОЖЕНИЯ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5877" y="1162591"/>
            <a:ext cx="4044406" cy="954107"/>
          </a:xfrm>
          <a:prstGeom prst="rect">
            <a:avLst/>
          </a:prstGeom>
          <a:solidFill>
            <a:srgbClr val="C6A98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Пропорциональная</a:t>
            </a:r>
          </a:p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(плоская)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34240" y="3380750"/>
            <a:ext cx="4044407" cy="523220"/>
          </a:xfrm>
          <a:prstGeom prst="rect">
            <a:avLst/>
          </a:prstGeom>
          <a:solidFill>
            <a:srgbClr val="C6A98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Прогрессивная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1285875" y="2203927"/>
            <a:ext cx="6384327" cy="711396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ставка налога не зависит от размера дохода</a:t>
            </a:r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3234244" y="4008063"/>
            <a:ext cx="7687758" cy="766540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налоговая ставка увеличивается с увеличением дохода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76026" y="4813388"/>
            <a:ext cx="110159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В России:</a:t>
            </a:r>
            <a:endParaRPr lang="ru-RU" dirty="0">
              <a:latin typeface="Century Gothic" pitchFamily="34" charset="0"/>
            </a:endParaRPr>
          </a:p>
          <a:p>
            <a:r>
              <a:rPr lang="ru-RU" dirty="0" smtClean="0">
                <a:latin typeface="Century Gothic" pitchFamily="34" charset="0"/>
              </a:rPr>
              <a:t>а) если </a:t>
            </a:r>
            <a:r>
              <a:rPr lang="ru-RU" dirty="0">
                <a:latin typeface="Century Gothic" pitchFamily="34" charset="0"/>
              </a:rPr>
              <a:t>доход за год меньше или равен 5 000 000 Р — 13%;</a:t>
            </a:r>
          </a:p>
          <a:p>
            <a:r>
              <a:rPr lang="ru-RU" dirty="0" smtClean="0">
                <a:latin typeface="Century Gothic" pitchFamily="34" charset="0"/>
              </a:rPr>
              <a:t>б) при</a:t>
            </a:r>
            <a:r>
              <a:rPr lang="ru-RU" dirty="0">
                <a:latin typeface="Century Gothic" pitchFamily="34" charset="0"/>
              </a:rPr>
              <a:t> доходах более 5 000 000 </a:t>
            </a:r>
            <a:r>
              <a:rPr lang="ru-RU" dirty="0" smtClean="0">
                <a:latin typeface="Century Gothic" pitchFamily="34" charset="0"/>
              </a:rPr>
              <a:t>рублей </a:t>
            </a:r>
            <a:r>
              <a:rPr lang="ru-RU" dirty="0">
                <a:latin typeface="Century Gothic" pitchFamily="34" charset="0"/>
              </a:rPr>
              <a:t>в год она </a:t>
            </a:r>
            <a:r>
              <a:rPr lang="ru-RU" dirty="0" smtClean="0">
                <a:latin typeface="Century Gothic" pitchFamily="34" charset="0"/>
              </a:rPr>
              <a:t>составит 650 000 руб. + </a:t>
            </a:r>
            <a:r>
              <a:rPr lang="ru-RU" dirty="0">
                <a:latin typeface="Century Gothic" pitchFamily="34" charset="0"/>
              </a:rPr>
              <a:t>15% с суммы </a:t>
            </a:r>
            <a:r>
              <a:rPr lang="ru-RU" dirty="0" smtClean="0">
                <a:latin typeface="Century Gothic" pitchFamily="34" charset="0"/>
              </a:rPr>
              <a:t>превышения.</a:t>
            </a:r>
          </a:p>
          <a:p>
            <a:r>
              <a:rPr lang="ru-RU" i="1" dirty="0" smtClean="0">
                <a:solidFill>
                  <a:srgbClr val="00B050"/>
                </a:solidFill>
                <a:latin typeface="Century Gothic" pitchFamily="34" charset="0"/>
              </a:rPr>
              <a:t>Пример: 5</a:t>
            </a:r>
            <a:r>
              <a:rPr lang="ru-RU" i="1" dirty="0">
                <a:solidFill>
                  <a:srgbClr val="00B050"/>
                </a:solidFill>
                <a:latin typeface="Century Gothic" pitchFamily="34" charset="0"/>
              </a:rPr>
              <a:t> 160 000 </a:t>
            </a:r>
            <a:r>
              <a:rPr lang="ru-RU" i="1" dirty="0" smtClean="0">
                <a:solidFill>
                  <a:srgbClr val="00B050"/>
                </a:solidFill>
                <a:latin typeface="Century Gothic" pitchFamily="34" charset="0"/>
              </a:rPr>
              <a:t>рублей - доход </a:t>
            </a:r>
            <a:r>
              <a:rPr lang="ru-RU" i="1" dirty="0">
                <a:solidFill>
                  <a:srgbClr val="00B050"/>
                </a:solidFill>
                <a:latin typeface="Century Gothic" pitchFamily="34" charset="0"/>
              </a:rPr>
              <a:t>в год. </a:t>
            </a:r>
            <a:endParaRPr lang="ru-RU" i="1" dirty="0" smtClean="0">
              <a:solidFill>
                <a:srgbClr val="00B050"/>
              </a:solidFill>
              <a:latin typeface="Century Gothic" pitchFamily="34" charset="0"/>
            </a:endParaRPr>
          </a:p>
          <a:p>
            <a:r>
              <a:rPr lang="ru-RU" i="1" dirty="0" smtClean="0">
                <a:solidFill>
                  <a:srgbClr val="00B050"/>
                </a:solidFill>
                <a:latin typeface="Century Gothic" pitchFamily="34" charset="0"/>
              </a:rPr>
              <a:t>НДФЛ </a:t>
            </a:r>
            <a:r>
              <a:rPr lang="ru-RU" i="1" dirty="0">
                <a:solidFill>
                  <a:srgbClr val="00B050"/>
                </a:solidFill>
                <a:latin typeface="Century Gothic" pitchFamily="34" charset="0"/>
              </a:rPr>
              <a:t>надо считать так: 650 000 </a:t>
            </a:r>
            <a:r>
              <a:rPr lang="ru-RU" i="1" dirty="0" smtClean="0">
                <a:solidFill>
                  <a:srgbClr val="00B050"/>
                </a:solidFill>
                <a:latin typeface="Century Gothic" pitchFamily="34" charset="0"/>
              </a:rPr>
              <a:t>рублей </a:t>
            </a:r>
            <a:r>
              <a:rPr lang="ru-RU" i="1" dirty="0">
                <a:solidFill>
                  <a:srgbClr val="00B050"/>
                </a:solidFill>
                <a:latin typeface="Century Gothic" pitchFamily="34" charset="0"/>
              </a:rPr>
              <a:t>+ (5 160 000 </a:t>
            </a:r>
            <a:r>
              <a:rPr lang="ru-RU" i="1" dirty="0" smtClean="0">
                <a:solidFill>
                  <a:srgbClr val="00B050"/>
                </a:solidFill>
                <a:latin typeface="Century Gothic" pitchFamily="34" charset="0"/>
              </a:rPr>
              <a:t>рублей </a:t>
            </a:r>
            <a:r>
              <a:rPr lang="ru-RU" i="1" dirty="0">
                <a:solidFill>
                  <a:srgbClr val="00B050"/>
                </a:solidFill>
                <a:latin typeface="Century Gothic" pitchFamily="34" charset="0"/>
              </a:rPr>
              <a:t>− 5 000 000 </a:t>
            </a:r>
            <a:r>
              <a:rPr lang="ru-RU" i="1" dirty="0" smtClean="0">
                <a:solidFill>
                  <a:srgbClr val="00B050"/>
                </a:solidFill>
                <a:latin typeface="Century Gothic" pitchFamily="34" charset="0"/>
              </a:rPr>
              <a:t>рублей) </a:t>
            </a:r>
            <a:r>
              <a:rPr lang="ru-RU" i="1" dirty="0">
                <a:solidFill>
                  <a:srgbClr val="00B050"/>
                </a:solidFill>
                <a:latin typeface="Century Gothic" pitchFamily="34" charset="0"/>
              </a:rPr>
              <a:t>× 15% = 674 000 Р.</a:t>
            </a:r>
          </a:p>
        </p:txBody>
      </p:sp>
    </p:spTree>
    <p:extLst>
      <p:ext uri="{BB962C8B-B14F-4D97-AF65-F5344CB8AC3E}">
        <p14:creationId xmlns:p14="http://schemas.microsoft.com/office/powerpoint/2010/main" val="219865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СИСТЕМЫ НАЛОГООБЛОЖЕНИЯ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5877" y="1162591"/>
            <a:ext cx="4044406" cy="954107"/>
          </a:xfrm>
          <a:prstGeom prst="rect">
            <a:avLst/>
          </a:prstGeom>
          <a:solidFill>
            <a:srgbClr val="C6A98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Пропорциональная</a:t>
            </a:r>
          </a:p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(плоская)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34240" y="3380750"/>
            <a:ext cx="4044407" cy="523220"/>
          </a:xfrm>
          <a:prstGeom prst="rect">
            <a:avLst/>
          </a:prstGeom>
          <a:solidFill>
            <a:srgbClr val="C6A98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Прогрессивная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1285875" y="2203927"/>
            <a:ext cx="6384327" cy="711396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ставка налога не зависит от размера дохода</a:t>
            </a:r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3234244" y="4008063"/>
            <a:ext cx="7687758" cy="766540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налоговая ставка увеличивается с увеличением дохода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57312" y="5306139"/>
            <a:ext cx="4044407" cy="523220"/>
          </a:xfrm>
          <a:prstGeom prst="rect">
            <a:avLst/>
          </a:prstGeom>
          <a:solidFill>
            <a:srgbClr val="C6A98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entury Gothic" panose="020B0502020202020204" pitchFamily="34" charset="0"/>
              </a:rPr>
              <a:t>Регрессивная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4" name="Title 2"/>
          <p:cNvSpPr txBox="1">
            <a:spLocks/>
          </p:cNvSpPr>
          <p:nvPr/>
        </p:nvSpPr>
        <p:spPr>
          <a:xfrm>
            <a:off x="5369728" y="5934595"/>
            <a:ext cx="5892403" cy="766540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ставка снижается с увеличением дохода</a:t>
            </a:r>
          </a:p>
        </p:txBody>
      </p:sp>
    </p:spTree>
    <p:extLst>
      <p:ext uri="{BB962C8B-B14F-4D97-AF65-F5344CB8AC3E}">
        <p14:creationId xmlns:p14="http://schemas.microsoft.com/office/powerpoint/2010/main" val="371808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ПОНЯТИЕ ГОСУДАРСТВЕННОГО БЮДЖЕТА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62039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ГОСУДАРСТВЕННЫЙ БЮДЖЕТ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план доходов и расходов государства на определённый период.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8" name="Picture 4" descr="Бюджет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290" y="2256974"/>
            <a:ext cx="5742735" cy="460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49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ПОНЯТИЕ ГОСУДАРСТВЕННОГО БЮДЖЕТА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62039" y="1231414"/>
            <a:ext cx="10929069" cy="954107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ГОСУДАРСТВЕННЫЙ БЮДЖЕТ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– это план доходов и расходов государства на определённый период.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xmlns="" id="{379EFCEE-388A-4035-8E4E-65CD90FA30AB}"/>
              </a:ext>
            </a:extLst>
          </p:cNvPr>
          <p:cNvSpPr txBox="1">
            <a:spLocks/>
          </p:cNvSpPr>
          <p:nvPr/>
        </p:nvSpPr>
        <p:spPr>
          <a:xfrm>
            <a:off x="1208584" y="2848892"/>
            <a:ext cx="4324810" cy="2876601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D96974"/>
                </a:solidFill>
                <a:latin typeface="Century Gothic" panose="020B0502020202020204" pitchFamily="34" charset="0"/>
              </a:rPr>
              <a:t>доходная часть</a:t>
            </a:r>
            <a:endParaRPr lang="ru-RU" sz="2400" dirty="0">
              <a:solidFill>
                <a:srgbClr val="D96974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 marL="87313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налоги, прибыль госпредприятий и от внешней торговли, доходы от продаж </a:t>
            </a:r>
            <a:r>
              <a:rPr lang="ru-RU" sz="2400" dirty="0" err="1" smtClean="0">
                <a:latin typeface="Century Gothic" panose="020B0502020202020204" pitchFamily="34" charset="0"/>
              </a:rPr>
              <a:t>гос-ных</a:t>
            </a:r>
            <a:r>
              <a:rPr lang="ru-RU" sz="2400" dirty="0" smtClean="0">
                <a:latin typeface="Century Gothic" panose="020B0502020202020204" pitchFamily="34" charset="0"/>
              </a:rPr>
              <a:t> облигаций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26" name="Title 2">
            <a:extLst>
              <a:ext uri="{FF2B5EF4-FFF2-40B4-BE49-F238E27FC236}">
                <a16:creationId xmlns:a16="http://schemas.microsoft.com/office/drawing/2014/main" xmlns="" id="{829428CE-6596-4184-84FF-2C430FA6624F}"/>
              </a:ext>
            </a:extLst>
          </p:cNvPr>
          <p:cNvSpPr txBox="1">
            <a:spLocks/>
          </p:cNvSpPr>
          <p:nvPr/>
        </p:nvSpPr>
        <p:spPr>
          <a:xfrm>
            <a:off x="7264540" y="2823818"/>
            <a:ext cx="4425731" cy="3615082"/>
          </a:xfrm>
          <a:prstGeom prst="rect">
            <a:avLst/>
          </a:prstGeom>
          <a:ln w="19050">
            <a:solidFill>
              <a:srgbClr val="486D8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486D84"/>
                </a:solidFill>
                <a:latin typeface="Century Gothic" panose="020B0502020202020204" pitchFamily="34" charset="0"/>
              </a:rPr>
              <a:t>расходная часть</a:t>
            </a:r>
            <a:endParaRPr lang="ru-RU" sz="2400" dirty="0">
              <a:solidFill>
                <a:srgbClr val="486D84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ru-RU" sz="2400" dirty="0">
              <a:latin typeface="Century Gothic" panose="020B0502020202020204" pitchFamily="34" charset="0"/>
            </a:endParaRPr>
          </a:p>
          <a:p>
            <a:pPr marL="87313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социальные выплаты,</a:t>
            </a:r>
          </a:p>
          <a:p>
            <a:pPr marL="87313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образование,</a:t>
            </a:r>
          </a:p>
          <a:p>
            <a:pPr marL="87313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здравоохранение,</a:t>
            </a:r>
          </a:p>
          <a:p>
            <a:pPr marL="87313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правоохранительная </a:t>
            </a:r>
            <a:r>
              <a:rPr lang="ru-RU" sz="2400" dirty="0" err="1" smtClean="0">
                <a:latin typeface="Century Gothic" panose="020B0502020202020204" pitchFamily="34" charset="0"/>
              </a:rPr>
              <a:t>дея-ть</a:t>
            </a:r>
            <a:r>
              <a:rPr lang="ru-RU" sz="2400" dirty="0" smtClean="0">
                <a:latin typeface="Century Gothic" panose="020B0502020202020204" pitchFamily="34" charset="0"/>
              </a:rPr>
              <a:t>,</a:t>
            </a:r>
          </a:p>
          <a:p>
            <a:pPr marL="87313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оборона,</a:t>
            </a:r>
          </a:p>
          <a:p>
            <a:pPr marL="87313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охрана природы,</a:t>
            </a:r>
          </a:p>
          <a:p>
            <a:pPr marL="87313">
              <a:lnSpc>
                <a:spcPct val="100000"/>
              </a:lnSpc>
            </a:pPr>
            <a:r>
              <a:rPr lang="ru-RU" sz="2400" dirty="0" smtClean="0">
                <a:latin typeface="Century Gothic" panose="020B0502020202020204" pitchFamily="34" charset="0"/>
              </a:rPr>
              <a:t>выплата госдолга.</a:t>
            </a:r>
            <a:endParaRPr lang="en-US" sz="1800" dirty="0">
              <a:latin typeface="Century Gothic" panose="020B0502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US" sz="2400" dirty="0">
              <a:latin typeface="Century Gothic" panose="020B0502020202020204" pitchFamily="34" charset="0"/>
            </a:endParaRPr>
          </a:p>
        </p:txBody>
      </p: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xmlns="" id="{3EBDC6A1-6126-4464-B63E-6DFA4060E3CA}"/>
              </a:ext>
            </a:extLst>
          </p:cNvPr>
          <p:cNvCxnSpPr>
            <a:cxnSpLocks/>
            <a:endCxn id="25" idx="0"/>
          </p:cNvCxnSpPr>
          <p:nvPr/>
        </p:nvCxnSpPr>
        <p:spPr>
          <a:xfrm flipH="1">
            <a:off x="3370989" y="2177586"/>
            <a:ext cx="3078292" cy="671306"/>
          </a:xfrm>
          <a:prstGeom prst="straightConnector1">
            <a:avLst/>
          </a:prstGeom>
          <a:ln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xmlns="" id="{091666BB-D7C2-4AF8-8274-7F2D32916F8D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6449281" y="2177586"/>
            <a:ext cx="3028125" cy="646232"/>
          </a:xfrm>
          <a:prstGeom prst="straightConnector1">
            <a:avLst/>
          </a:prstGeom>
          <a:ln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62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СТАТЬИ ДОХОДОВ И РАСХОДОВ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74" name="Picture 2" descr="https://forexdengi.com/attachment.php?attachmentid=2442860&amp;d=15483248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653" y="914400"/>
            <a:ext cx="7854750" cy="595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78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ВИДЫ БЮДЖЕТА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1285874" y="1138920"/>
            <a:ext cx="10644357" cy="2507922"/>
          </a:xfrm>
          <a:prstGeom prst="rect">
            <a:avLst/>
          </a:prstGeom>
          <a:ln w="19050">
            <a:solidFill>
              <a:srgbClr val="D96974"/>
            </a:solidFill>
          </a:ln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lnSpc>
                <a:spcPct val="100000"/>
              </a:lnSpc>
            </a:pPr>
            <a:r>
              <a:rPr lang="ru-RU" sz="2800" b="1" dirty="0" smtClean="0">
                <a:solidFill>
                  <a:srgbClr val="E5986D"/>
                </a:solidFill>
                <a:latin typeface="Century Gothic" panose="020B0502020202020204" pitchFamily="34" charset="0"/>
              </a:rPr>
              <a:t>Профицитный</a:t>
            </a:r>
            <a:r>
              <a:rPr lang="ru-RU" sz="2800" dirty="0" smtClean="0">
                <a:latin typeface="Century Gothic" panose="020B0502020202020204" pitchFamily="34" charset="0"/>
              </a:rPr>
              <a:t> бюджет: </a:t>
            </a:r>
            <a:r>
              <a:rPr lang="ru-RU" sz="2800" dirty="0" smtClean="0">
                <a:solidFill>
                  <a:srgbClr val="C6A98C"/>
                </a:solidFill>
                <a:latin typeface="Century Gothic" panose="020B0502020202020204" pitchFamily="34" charset="0"/>
              </a:rPr>
              <a:t>доходы </a:t>
            </a:r>
            <a:r>
              <a:rPr lang="en-US" sz="2800" dirty="0" smtClean="0">
                <a:solidFill>
                  <a:srgbClr val="C6A98C"/>
                </a:solidFill>
                <a:latin typeface="Century Gothic" panose="020B0502020202020204" pitchFamily="34" charset="0"/>
              </a:rPr>
              <a:t>&gt;</a:t>
            </a:r>
            <a:r>
              <a:rPr lang="ru-RU" sz="2800" dirty="0" smtClean="0">
                <a:solidFill>
                  <a:srgbClr val="C6A98C"/>
                </a:solidFill>
                <a:latin typeface="Century Gothic" panose="020B0502020202020204" pitchFamily="34" charset="0"/>
              </a:rPr>
              <a:t> расходы</a:t>
            </a:r>
          </a:p>
          <a:p>
            <a:pPr marL="88900">
              <a:lnSpc>
                <a:spcPct val="100000"/>
              </a:lnSpc>
            </a:pPr>
            <a:endParaRPr lang="ru-RU" sz="2800" dirty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800" b="1" dirty="0" smtClean="0">
                <a:solidFill>
                  <a:srgbClr val="E5986D"/>
                </a:solidFill>
                <a:latin typeface="Century Gothic" panose="020B0502020202020204" pitchFamily="34" charset="0"/>
              </a:rPr>
              <a:t>Дефицитный</a:t>
            </a:r>
            <a:r>
              <a:rPr lang="ru-RU" sz="2800" dirty="0" smtClean="0">
                <a:latin typeface="Century Gothic" panose="020B0502020202020204" pitchFamily="34" charset="0"/>
              </a:rPr>
              <a:t> бюджет: </a:t>
            </a:r>
            <a:r>
              <a:rPr lang="ru-RU" sz="2800" dirty="0" smtClean="0">
                <a:solidFill>
                  <a:srgbClr val="C6A98C"/>
                </a:solidFill>
                <a:latin typeface="Century Gothic" panose="020B0502020202020204" pitchFamily="34" charset="0"/>
              </a:rPr>
              <a:t>доходы </a:t>
            </a:r>
            <a:r>
              <a:rPr lang="en-US" sz="2800" dirty="0" smtClean="0">
                <a:solidFill>
                  <a:srgbClr val="C6A98C"/>
                </a:solidFill>
                <a:latin typeface="Century Gothic" panose="020B0502020202020204" pitchFamily="34" charset="0"/>
              </a:rPr>
              <a:t>&lt;</a:t>
            </a:r>
            <a:r>
              <a:rPr lang="ru-RU" sz="2800" dirty="0" smtClean="0">
                <a:solidFill>
                  <a:srgbClr val="C6A98C"/>
                </a:solidFill>
                <a:latin typeface="Century Gothic" panose="020B0502020202020204" pitchFamily="34" charset="0"/>
              </a:rPr>
              <a:t> расходы</a:t>
            </a:r>
          </a:p>
          <a:p>
            <a:pPr marL="88900">
              <a:lnSpc>
                <a:spcPct val="100000"/>
              </a:lnSpc>
            </a:pPr>
            <a:endParaRPr lang="ru-RU" sz="2800" dirty="0">
              <a:latin typeface="Century Gothic" panose="020B0502020202020204" pitchFamily="34" charset="0"/>
            </a:endParaRPr>
          </a:p>
          <a:p>
            <a:pPr marL="88900">
              <a:lnSpc>
                <a:spcPct val="100000"/>
              </a:lnSpc>
            </a:pPr>
            <a:r>
              <a:rPr lang="ru-RU" sz="2800" b="1" dirty="0" smtClean="0">
                <a:solidFill>
                  <a:srgbClr val="E5986D"/>
                </a:solidFill>
                <a:latin typeface="Century Gothic" panose="020B0502020202020204" pitchFamily="34" charset="0"/>
              </a:rPr>
              <a:t>Сбалансированный </a:t>
            </a:r>
            <a:r>
              <a:rPr lang="ru-RU" sz="2800" dirty="0" smtClean="0">
                <a:latin typeface="Century Gothic" panose="020B0502020202020204" pitchFamily="34" charset="0"/>
              </a:rPr>
              <a:t>бюджет: </a:t>
            </a:r>
            <a:r>
              <a:rPr lang="ru-RU" sz="2800" dirty="0" smtClean="0">
                <a:solidFill>
                  <a:srgbClr val="C6A98C"/>
                </a:solidFill>
                <a:latin typeface="Century Gothic" panose="020B0502020202020204" pitchFamily="34" charset="0"/>
              </a:rPr>
              <a:t>доходы = расходы</a:t>
            </a:r>
          </a:p>
        </p:txBody>
      </p:sp>
    </p:spTree>
    <p:extLst>
      <p:ext uri="{BB962C8B-B14F-4D97-AF65-F5344CB8AC3E}">
        <p14:creationId xmlns:p14="http://schemas.microsoft.com/office/powerpoint/2010/main" val="244358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426915" y="4502426"/>
            <a:ext cx="824948" cy="82494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5718" y="1648366"/>
            <a:ext cx="10538482" cy="1452888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МИРОВАЯ ЭКОНОМИКА</a:t>
            </a:r>
            <a:endParaRPr lang="ru-RU" sz="6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8"/>
          <p:cNvSpPr/>
          <p:nvPr/>
        </p:nvSpPr>
        <p:spPr>
          <a:xfrm>
            <a:off x="1368352" y="4388388"/>
            <a:ext cx="942074" cy="985726"/>
          </a:xfrm>
          <a:prstGeom prst="ellipse">
            <a:avLst/>
          </a:prstGeom>
          <a:ln w="19050">
            <a:solidFill>
              <a:srgbClr val="E5986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grpSp>
        <p:nvGrpSpPr>
          <p:cNvPr id="14" name="Google Shape;491;p39"/>
          <p:cNvGrpSpPr/>
          <p:nvPr/>
        </p:nvGrpSpPr>
        <p:grpSpPr>
          <a:xfrm>
            <a:off x="220110" y="508964"/>
            <a:ext cx="541415" cy="443314"/>
            <a:chOff x="1934025" y="1001650"/>
            <a:chExt cx="415300" cy="355600"/>
          </a:xfrm>
        </p:grpSpPr>
        <p:sp>
          <p:nvSpPr>
            <p:cNvPr id="15" name="Google Shape;492;p3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93;p3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4;p3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95;p3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0E1BEF7-D4F7-40B8-B642-3895BB45BD11}"/>
              </a:ext>
            </a:extLst>
          </p:cNvPr>
          <p:cNvSpPr txBox="1"/>
          <p:nvPr/>
        </p:nvSpPr>
        <p:spPr>
          <a:xfrm>
            <a:off x="1063254" y="5140837"/>
            <a:ext cx="1112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9999"/>
                </a:solidFill>
                <a:latin typeface="Century Gothic" panose="020B0502020202020204" pitchFamily="34" charset="0"/>
              </a:rPr>
              <a:t>		</a:t>
            </a:r>
            <a:r>
              <a:rPr lang="ru-RU" sz="2000" b="1" dirty="0">
                <a:solidFill>
                  <a:srgbClr val="D96974"/>
                </a:solidFill>
                <a:latin typeface="Century Gothic" panose="020B0502020202020204" pitchFamily="34" charset="0"/>
              </a:rPr>
              <a:t>Для закрепления: </a:t>
            </a:r>
          </a:p>
          <a:p>
            <a:pPr lvl="3">
              <a:buClr>
                <a:srgbClr val="009999"/>
              </a:buClr>
            </a:pPr>
            <a:r>
              <a:rPr lang="ru-RU" sz="2000" dirty="0">
                <a:latin typeface="Century Gothic" panose="020B0502020202020204" pitchFamily="34" charset="0"/>
              </a:rPr>
              <a:t>страницы </a:t>
            </a:r>
            <a:r>
              <a:rPr lang="ru-RU" sz="2000" dirty="0" smtClean="0">
                <a:solidFill>
                  <a:srgbClr val="D96974"/>
                </a:solidFill>
                <a:latin typeface="Century Gothic" panose="020B0502020202020204" pitchFamily="34" charset="0"/>
              </a:rPr>
              <a:t>201-213</a:t>
            </a:r>
            <a:r>
              <a:rPr lang="ru-RU" sz="2000" dirty="0" smtClean="0">
                <a:latin typeface="Century Gothic" panose="020B0502020202020204" pitchFamily="34" charset="0"/>
              </a:rPr>
              <a:t> </a:t>
            </a:r>
            <a:r>
              <a:rPr lang="ru-RU" sz="2000" dirty="0">
                <a:latin typeface="Century Gothic" panose="020B0502020202020204" pitchFamily="34" charset="0"/>
              </a:rPr>
              <a:t>в справочнике Баранова.</a:t>
            </a:r>
          </a:p>
        </p:txBody>
      </p:sp>
      <p:sp>
        <p:nvSpPr>
          <p:cNvPr id="13" name="Shape 3598">
            <a:extLst>
              <a:ext uri="{FF2B5EF4-FFF2-40B4-BE49-F238E27FC236}">
                <a16:creationId xmlns:a16="http://schemas.microsoft.com/office/drawing/2014/main" xmlns="" id="{3CD539DB-E296-4A66-B5FE-E1F8C465E196}"/>
              </a:ext>
            </a:extLst>
          </p:cNvPr>
          <p:cNvSpPr/>
          <p:nvPr/>
        </p:nvSpPr>
        <p:spPr>
          <a:xfrm>
            <a:off x="1613450" y="465531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E5986D"/>
          </a:solidFill>
          <a:ln w="12700">
            <a:solidFill>
              <a:srgbClr val="FFDBB7"/>
            </a:solidFill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140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062040" y="1122390"/>
            <a:ext cx="10909045" cy="147732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400" dirty="0" smtClean="0">
                <a:latin typeface="Century Gothic" pitchFamily="34" charset="0"/>
              </a:rPr>
              <a:t>    Международное производство, международная торговля, валютно-кредитные отношения, миграция рабочей силы, </a:t>
            </a:r>
            <a:r>
              <a:rPr lang="ru-RU" sz="2400" b="1" dirty="0" smtClean="0">
                <a:solidFill>
                  <a:srgbClr val="D96974"/>
                </a:solidFill>
                <a:latin typeface="Century Gothic" pitchFamily="34" charset="0"/>
              </a:rPr>
              <a:t>международное разделение труда</a:t>
            </a:r>
            <a:r>
              <a:rPr lang="ru-RU" sz="2400" dirty="0" smtClean="0">
                <a:latin typeface="Century Gothic" pitchFamily="34" charset="0"/>
              </a:rPr>
              <a:t> (</a:t>
            </a:r>
            <a:r>
              <a:rPr lang="ru-RU" sz="2400" dirty="0">
                <a:latin typeface="Century Gothic" pitchFamily="34" charset="0"/>
              </a:rPr>
              <a:t>каждое государство специализируется на </a:t>
            </a:r>
            <a:r>
              <a:rPr lang="ru-RU" sz="2400" dirty="0" smtClean="0">
                <a:latin typeface="Century Gothic" pitchFamily="34" charset="0"/>
              </a:rPr>
              <a:t>				   производстве </a:t>
            </a:r>
            <a:r>
              <a:rPr lang="ru-RU" sz="2400" dirty="0">
                <a:latin typeface="Century Gothic" pitchFamily="34" charset="0"/>
              </a:rPr>
              <a:t>определённых товаров и услуг</a:t>
            </a:r>
            <a:r>
              <a:rPr lang="ru-RU" sz="2400" dirty="0" smtClean="0">
                <a:latin typeface="Century Gothic" pitchFamily="34" charset="0"/>
              </a:rPr>
              <a:t>).</a:t>
            </a:r>
            <a:endParaRPr lang="id-ID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27483"/>
            <a:ext cx="96361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ОСНОВНЫЕ ПОНЯТИЯ</a:t>
            </a:r>
            <a:endParaRPr lang="id-ID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07635" y="3429000"/>
            <a:ext cx="6096000" cy="1631216"/>
          </a:xfrm>
          <a:prstGeom prst="rect">
            <a:avLst/>
          </a:prstGeom>
          <a:ln>
            <a:solidFill>
              <a:srgbClr val="D96974"/>
            </a:solidFill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D96974"/>
                </a:solidFill>
                <a:latin typeface="Century Gothic" pitchFamily="34" charset="0"/>
              </a:rPr>
              <a:t>причины: </a:t>
            </a:r>
            <a:r>
              <a:rPr lang="ru-RU" sz="2000" dirty="0" smtClean="0">
                <a:latin typeface="Century Gothic" pitchFamily="34" charset="0"/>
              </a:rPr>
              <a:t>различия </a:t>
            </a:r>
            <a:r>
              <a:rPr lang="ru-RU" sz="2000" dirty="0">
                <a:latin typeface="Century Gothic" pitchFamily="34" charset="0"/>
              </a:rPr>
              <a:t>географического положения, </a:t>
            </a:r>
            <a:r>
              <a:rPr lang="ru-RU" sz="2000" dirty="0" smtClean="0">
                <a:latin typeface="Century Gothic" pitchFamily="34" charset="0"/>
              </a:rPr>
              <a:t>климатические условия, наличие </a:t>
            </a:r>
            <a:r>
              <a:rPr lang="ru-RU" sz="2000" dirty="0">
                <a:latin typeface="Century Gothic" pitchFamily="34" charset="0"/>
              </a:rPr>
              <a:t>полезных </a:t>
            </a:r>
            <a:r>
              <a:rPr lang="ru-RU" sz="2000" dirty="0" smtClean="0">
                <a:latin typeface="Century Gothic" pitchFamily="34" charset="0"/>
              </a:rPr>
              <a:t>ископаемых, уровень </a:t>
            </a:r>
            <a:r>
              <a:rPr lang="ru-RU" sz="2000" dirty="0">
                <a:latin typeface="Century Gothic" pitchFamily="34" charset="0"/>
              </a:rPr>
              <a:t>развития науки и технологий, традиции в производстве (Бразилия – кофе, Франция – парфюм)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xmlns="" id="{3EBDC6A1-6126-4464-B63E-6DFA4060E3CA}"/>
              </a:ext>
            </a:extLst>
          </p:cNvPr>
          <p:cNvCxnSpPr>
            <a:cxnSpLocks/>
          </p:cNvCxnSpPr>
          <p:nvPr/>
        </p:nvCxnSpPr>
        <p:spPr>
          <a:xfrm>
            <a:off x="2002971" y="2264229"/>
            <a:ext cx="3204664" cy="1164771"/>
          </a:xfrm>
          <a:prstGeom prst="straightConnector1">
            <a:avLst/>
          </a:prstGeom>
          <a:ln>
            <a:solidFill>
              <a:srgbClr val="D969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71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69D153-035E-445F-A22C-A0A4A7E7FA01}"/>
              </a:ext>
            </a:extLst>
          </p:cNvPr>
          <p:cNvSpPr/>
          <p:nvPr/>
        </p:nvSpPr>
        <p:spPr>
          <a:xfrm>
            <a:off x="0" y="266700"/>
            <a:ext cx="12192000" cy="55245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03890" cy="6858000"/>
          </a:xfrm>
          <a:prstGeom prst="rect">
            <a:avLst/>
          </a:pr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EAFA0D3-4F02-4564-868F-7B23A92CA5DA}"/>
              </a:ext>
            </a:extLst>
          </p:cNvPr>
          <p:cNvGrpSpPr/>
          <p:nvPr/>
        </p:nvGrpSpPr>
        <p:grpSpPr>
          <a:xfrm>
            <a:off x="271465" y="171450"/>
            <a:ext cx="790575" cy="742950"/>
            <a:chOff x="11182350" y="171450"/>
            <a:chExt cx="790575" cy="742950"/>
          </a:xfrm>
          <a:solidFill>
            <a:srgbClr val="C6A98C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F67F46E-4DB3-4EFD-82B7-61C976CE2B84}"/>
                </a:ext>
              </a:extLst>
            </p:cNvPr>
            <p:cNvSpPr/>
            <p:nvPr/>
          </p:nvSpPr>
          <p:spPr>
            <a:xfrm>
              <a:off x="11182350" y="171450"/>
              <a:ext cx="742950" cy="742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DA0FFA55-54B3-40E8-B647-2537CB6023FA}"/>
                </a:ext>
              </a:extLst>
            </p:cNvPr>
            <p:cNvSpPr/>
            <p:nvPr/>
          </p:nvSpPr>
          <p:spPr>
            <a:xfrm>
              <a:off x="11925300" y="1714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xmlns="" id="{16CA8BD4-DBFF-47F9-A57B-47E2AE2D4939}"/>
                </a:ext>
              </a:extLst>
            </p:cNvPr>
            <p:cNvSpPr/>
            <p:nvPr/>
          </p:nvSpPr>
          <p:spPr>
            <a:xfrm flipV="1">
              <a:off x="11925300" y="819150"/>
              <a:ext cx="47625" cy="9525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141"/>
          <p:cNvGrpSpPr/>
          <p:nvPr/>
        </p:nvGrpSpPr>
        <p:grpSpPr>
          <a:xfrm>
            <a:off x="10702639" y="171450"/>
            <a:ext cx="1489363" cy="838088"/>
            <a:chOff x="1789278" y="1341071"/>
            <a:chExt cx="1406656" cy="791548"/>
          </a:xfrm>
          <a:solidFill>
            <a:srgbClr val="E5986D"/>
          </a:solidFill>
        </p:grpSpPr>
        <p:sp>
          <p:nvSpPr>
            <p:cNvPr id="76" name="Freeform 142"/>
            <p:cNvSpPr/>
            <p:nvPr/>
          </p:nvSpPr>
          <p:spPr>
            <a:xfrm>
              <a:off x="1789278" y="1341071"/>
              <a:ext cx="1005789" cy="789447"/>
            </a:xfrm>
            <a:custGeom>
              <a:avLst/>
              <a:gdLst>
                <a:gd name="connsiteX0" fmla="*/ 0 w 952509"/>
                <a:gd name="connsiteY0" fmla="*/ 0 h 828675"/>
                <a:gd name="connsiteX1" fmla="*/ 952509 w 952509"/>
                <a:gd name="connsiteY1" fmla="*/ 0 h 828675"/>
                <a:gd name="connsiteX2" fmla="*/ 304807 w 952509"/>
                <a:gd name="connsiteY2" fmla="*/ 828675 h 828675"/>
                <a:gd name="connsiteX3" fmla="*/ 0 w 952509"/>
                <a:gd name="connsiteY3" fmla="*/ 828675 h 828675"/>
                <a:gd name="connsiteX0" fmla="*/ 0 w 921553"/>
                <a:gd name="connsiteY0" fmla="*/ 2507 h 831182"/>
                <a:gd name="connsiteX1" fmla="*/ 921553 w 921553"/>
                <a:gd name="connsiteY1" fmla="*/ 0 h 831182"/>
                <a:gd name="connsiteX2" fmla="*/ 304807 w 921553"/>
                <a:gd name="connsiteY2" fmla="*/ 831182 h 831182"/>
                <a:gd name="connsiteX3" fmla="*/ 0 w 921553"/>
                <a:gd name="connsiteY3" fmla="*/ 831182 h 831182"/>
                <a:gd name="connsiteX4" fmla="*/ 0 w 921553"/>
                <a:gd name="connsiteY4" fmla="*/ 2507 h 8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553" h="831182">
                  <a:moveTo>
                    <a:pt x="0" y="2507"/>
                  </a:moveTo>
                  <a:lnTo>
                    <a:pt x="921553" y="0"/>
                  </a:lnTo>
                  <a:lnTo>
                    <a:pt x="304807" y="831182"/>
                  </a:lnTo>
                  <a:lnTo>
                    <a:pt x="0" y="831182"/>
                  </a:lnTo>
                  <a:lnTo>
                    <a:pt x="0" y="2507"/>
                  </a:lnTo>
                  <a:close/>
                </a:path>
              </a:pathLst>
            </a:custGeom>
            <a:solidFill>
              <a:srgbClr val="C6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143"/>
            <p:cNvSpPr/>
            <p:nvPr/>
          </p:nvSpPr>
          <p:spPr>
            <a:xfrm>
              <a:off x="2248197" y="1343453"/>
              <a:ext cx="947737" cy="789166"/>
            </a:xfrm>
            <a:prstGeom prst="parallelogram">
              <a:avLst>
                <a:gd name="adj" fmla="val 77551"/>
              </a:avLst>
            </a:prstGeom>
            <a:solidFill>
              <a:srgbClr val="D969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oogle Shape;5787;p49"/>
          <p:cNvGrpSpPr/>
          <p:nvPr/>
        </p:nvGrpSpPr>
        <p:grpSpPr>
          <a:xfrm>
            <a:off x="10751624" y="240091"/>
            <a:ext cx="552011" cy="560871"/>
            <a:chOff x="-49786250" y="2316650"/>
            <a:chExt cx="300900" cy="299450"/>
          </a:xfrm>
          <a:solidFill>
            <a:schemeClr val="bg1"/>
          </a:solidFill>
        </p:grpSpPr>
        <p:sp>
          <p:nvSpPr>
            <p:cNvPr id="92" name="Google Shape;5788;p49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789;p49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790;p49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791;p49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792;p49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793;p49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794;p49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 w="3175"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Freeform 177">
            <a:extLst>
              <a:ext uri="{FF2B5EF4-FFF2-40B4-BE49-F238E27FC236}">
                <a16:creationId xmlns:a16="http://schemas.microsoft.com/office/drawing/2014/main" xmlns="" id="{4C992F9D-37E5-479A-9053-788C01419E33}"/>
              </a:ext>
            </a:extLst>
          </p:cNvPr>
          <p:cNvSpPr>
            <a:spLocks/>
          </p:cNvSpPr>
          <p:nvPr/>
        </p:nvSpPr>
        <p:spPr bwMode="auto">
          <a:xfrm>
            <a:off x="456311" y="367879"/>
            <a:ext cx="373256" cy="403315"/>
          </a:xfrm>
          <a:custGeom>
            <a:avLst/>
            <a:gdLst>
              <a:gd name="T0" fmla="*/ 729 w 747"/>
              <a:gd name="T1" fmla="*/ 306 h 806"/>
              <a:gd name="T2" fmla="*/ 723 w 747"/>
              <a:gd name="T3" fmla="*/ 308 h 806"/>
              <a:gd name="T4" fmla="*/ 720 w 747"/>
              <a:gd name="T5" fmla="*/ 312 h 806"/>
              <a:gd name="T6" fmla="*/ 717 w 747"/>
              <a:gd name="T7" fmla="*/ 318 h 806"/>
              <a:gd name="T8" fmla="*/ 717 w 747"/>
              <a:gd name="T9" fmla="*/ 776 h 806"/>
              <a:gd name="T10" fmla="*/ 30 w 747"/>
              <a:gd name="T11" fmla="*/ 30 h 806"/>
              <a:gd name="T12" fmla="*/ 621 w 747"/>
              <a:gd name="T13" fmla="*/ 29 h 806"/>
              <a:gd name="T14" fmla="*/ 626 w 747"/>
              <a:gd name="T15" fmla="*/ 27 h 806"/>
              <a:gd name="T16" fmla="*/ 630 w 747"/>
              <a:gd name="T17" fmla="*/ 22 h 806"/>
              <a:gd name="T18" fmla="*/ 632 w 747"/>
              <a:gd name="T19" fmla="*/ 17 h 806"/>
              <a:gd name="T20" fmla="*/ 632 w 747"/>
              <a:gd name="T21" fmla="*/ 12 h 806"/>
              <a:gd name="T22" fmla="*/ 630 w 747"/>
              <a:gd name="T23" fmla="*/ 6 h 806"/>
              <a:gd name="T24" fmla="*/ 626 w 747"/>
              <a:gd name="T25" fmla="*/ 2 h 806"/>
              <a:gd name="T26" fmla="*/ 621 w 747"/>
              <a:gd name="T27" fmla="*/ 0 h 806"/>
              <a:gd name="T28" fmla="*/ 15 w 747"/>
              <a:gd name="T29" fmla="*/ 0 h 806"/>
              <a:gd name="T30" fmla="*/ 9 w 747"/>
              <a:gd name="T31" fmla="*/ 1 h 806"/>
              <a:gd name="T32" fmla="*/ 5 w 747"/>
              <a:gd name="T33" fmla="*/ 4 h 806"/>
              <a:gd name="T34" fmla="*/ 1 w 747"/>
              <a:gd name="T35" fmla="*/ 9 h 806"/>
              <a:gd name="T36" fmla="*/ 0 w 747"/>
              <a:gd name="T37" fmla="*/ 15 h 806"/>
              <a:gd name="T38" fmla="*/ 0 w 747"/>
              <a:gd name="T39" fmla="*/ 794 h 806"/>
              <a:gd name="T40" fmla="*/ 2 w 747"/>
              <a:gd name="T41" fmla="*/ 800 h 806"/>
              <a:gd name="T42" fmla="*/ 7 w 747"/>
              <a:gd name="T43" fmla="*/ 804 h 806"/>
              <a:gd name="T44" fmla="*/ 12 w 747"/>
              <a:gd name="T45" fmla="*/ 806 h 806"/>
              <a:gd name="T46" fmla="*/ 732 w 747"/>
              <a:gd name="T47" fmla="*/ 806 h 806"/>
              <a:gd name="T48" fmla="*/ 738 w 747"/>
              <a:gd name="T49" fmla="*/ 805 h 806"/>
              <a:gd name="T50" fmla="*/ 743 w 747"/>
              <a:gd name="T51" fmla="*/ 802 h 806"/>
              <a:gd name="T52" fmla="*/ 746 w 747"/>
              <a:gd name="T53" fmla="*/ 798 h 806"/>
              <a:gd name="T54" fmla="*/ 747 w 747"/>
              <a:gd name="T55" fmla="*/ 791 h 806"/>
              <a:gd name="T56" fmla="*/ 747 w 747"/>
              <a:gd name="T57" fmla="*/ 318 h 806"/>
              <a:gd name="T58" fmla="*/ 745 w 747"/>
              <a:gd name="T59" fmla="*/ 312 h 806"/>
              <a:gd name="T60" fmla="*/ 741 w 747"/>
              <a:gd name="T61" fmla="*/ 308 h 806"/>
              <a:gd name="T62" fmla="*/ 735 w 747"/>
              <a:gd name="T63" fmla="*/ 306 h 806"/>
              <a:gd name="T64" fmla="*/ 732 w 747"/>
              <a:gd name="T65" fmla="*/ 306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47" h="806">
                <a:moveTo>
                  <a:pt x="732" y="306"/>
                </a:moveTo>
                <a:lnTo>
                  <a:pt x="729" y="306"/>
                </a:lnTo>
                <a:lnTo>
                  <a:pt x="727" y="307"/>
                </a:lnTo>
                <a:lnTo>
                  <a:pt x="723" y="308"/>
                </a:lnTo>
                <a:lnTo>
                  <a:pt x="721" y="310"/>
                </a:lnTo>
                <a:lnTo>
                  <a:pt x="720" y="312"/>
                </a:lnTo>
                <a:lnTo>
                  <a:pt x="718" y="314"/>
                </a:lnTo>
                <a:lnTo>
                  <a:pt x="717" y="318"/>
                </a:lnTo>
                <a:lnTo>
                  <a:pt x="717" y="321"/>
                </a:lnTo>
                <a:lnTo>
                  <a:pt x="717" y="776"/>
                </a:lnTo>
                <a:lnTo>
                  <a:pt x="30" y="776"/>
                </a:lnTo>
                <a:lnTo>
                  <a:pt x="30" y="30"/>
                </a:lnTo>
                <a:lnTo>
                  <a:pt x="617" y="30"/>
                </a:lnTo>
                <a:lnTo>
                  <a:pt x="621" y="29"/>
                </a:lnTo>
                <a:lnTo>
                  <a:pt x="624" y="28"/>
                </a:lnTo>
                <a:lnTo>
                  <a:pt x="626" y="27"/>
                </a:lnTo>
                <a:lnTo>
                  <a:pt x="628" y="25"/>
                </a:lnTo>
                <a:lnTo>
                  <a:pt x="630" y="22"/>
                </a:lnTo>
                <a:lnTo>
                  <a:pt x="631" y="20"/>
                </a:lnTo>
                <a:lnTo>
                  <a:pt x="632" y="17"/>
                </a:lnTo>
                <a:lnTo>
                  <a:pt x="632" y="15"/>
                </a:lnTo>
                <a:lnTo>
                  <a:pt x="632" y="12"/>
                </a:lnTo>
                <a:lnTo>
                  <a:pt x="631" y="9"/>
                </a:lnTo>
                <a:lnTo>
                  <a:pt x="630" y="6"/>
                </a:lnTo>
                <a:lnTo>
                  <a:pt x="628" y="4"/>
                </a:lnTo>
                <a:lnTo>
                  <a:pt x="626" y="2"/>
                </a:lnTo>
                <a:lnTo>
                  <a:pt x="624" y="1"/>
                </a:lnTo>
                <a:lnTo>
                  <a:pt x="621" y="0"/>
                </a:lnTo>
                <a:lnTo>
                  <a:pt x="617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0" y="15"/>
                </a:lnTo>
                <a:lnTo>
                  <a:pt x="0" y="791"/>
                </a:lnTo>
                <a:lnTo>
                  <a:pt x="0" y="794"/>
                </a:lnTo>
                <a:lnTo>
                  <a:pt x="1" y="798"/>
                </a:lnTo>
                <a:lnTo>
                  <a:pt x="2" y="800"/>
                </a:lnTo>
                <a:lnTo>
                  <a:pt x="5" y="802"/>
                </a:lnTo>
                <a:lnTo>
                  <a:pt x="7" y="804"/>
                </a:lnTo>
                <a:lnTo>
                  <a:pt x="9" y="805"/>
                </a:lnTo>
                <a:lnTo>
                  <a:pt x="12" y="806"/>
                </a:lnTo>
                <a:lnTo>
                  <a:pt x="15" y="806"/>
                </a:lnTo>
                <a:lnTo>
                  <a:pt x="732" y="806"/>
                </a:lnTo>
                <a:lnTo>
                  <a:pt x="735" y="806"/>
                </a:lnTo>
                <a:lnTo>
                  <a:pt x="738" y="805"/>
                </a:lnTo>
                <a:lnTo>
                  <a:pt x="741" y="804"/>
                </a:lnTo>
                <a:lnTo>
                  <a:pt x="743" y="802"/>
                </a:lnTo>
                <a:lnTo>
                  <a:pt x="745" y="800"/>
                </a:lnTo>
                <a:lnTo>
                  <a:pt x="746" y="798"/>
                </a:lnTo>
                <a:lnTo>
                  <a:pt x="747" y="794"/>
                </a:lnTo>
                <a:lnTo>
                  <a:pt x="747" y="791"/>
                </a:lnTo>
                <a:lnTo>
                  <a:pt x="747" y="321"/>
                </a:lnTo>
                <a:lnTo>
                  <a:pt x="747" y="318"/>
                </a:lnTo>
                <a:lnTo>
                  <a:pt x="746" y="314"/>
                </a:lnTo>
                <a:lnTo>
                  <a:pt x="745" y="312"/>
                </a:lnTo>
                <a:lnTo>
                  <a:pt x="743" y="310"/>
                </a:lnTo>
                <a:lnTo>
                  <a:pt x="741" y="308"/>
                </a:lnTo>
                <a:lnTo>
                  <a:pt x="738" y="307"/>
                </a:lnTo>
                <a:lnTo>
                  <a:pt x="735" y="306"/>
                </a:lnTo>
                <a:lnTo>
                  <a:pt x="732" y="306"/>
                </a:lnTo>
                <a:lnTo>
                  <a:pt x="732" y="3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78">
            <a:extLst>
              <a:ext uri="{FF2B5EF4-FFF2-40B4-BE49-F238E27FC236}">
                <a16:creationId xmlns:a16="http://schemas.microsoft.com/office/drawing/2014/main" xmlns="" id="{1EF17AA0-DF75-4D69-85C1-80925F1B9395}"/>
              </a:ext>
            </a:extLst>
          </p:cNvPr>
          <p:cNvSpPr>
            <a:spLocks noEditPoints="1"/>
          </p:cNvSpPr>
          <p:nvPr/>
        </p:nvSpPr>
        <p:spPr bwMode="auto">
          <a:xfrm>
            <a:off x="651707" y="325294"/>
            <a:ext cx="250508" cy="253011"/>
          </a:xfrm>
          <a:custGeom>
            <a:avLst/>
            <a:gdLst>
              <a:gd name="T0" fmla="*/ 433 w 503"/>
              <a:gd name="T1" fmla="*/ 110 h 504"/>
              <a:gd name="T2" fmla="*/ 429 w 503"/>
              <a:gd name="T3" fmla="*/ 37 h 504"/>
              <a:gd name="T4" fmla="*/ 435 w 503"/>
              <a:gd name="T5" fmla="*/ 31 h 504"/>
              <a:gd name="T6" fmla="*/ 442 w 503"/>
              <a:gd name="T7" fmla="*/ 30 h 504"/>
              <a:gd name="T8" fmla="*/ 451 w 503"/>
              <a:gd name="T9" fmla="*/ 31 h 504"/>
              <a:gd name="T10" fmla="*/ 460 w 503"/>
              <a:gd name="T11" fmla="*/ 36 h 504"/>
              <a:gd name="T12" fmla="*/ 466 w 503"/>
              <a:gd name="T13" fmla="*/ 43 h 504"/>
              <a:gd name="T14" fmla="*/ 471 w 503"/>
              <a:gd name="T15" fmla="*/ 52 h 504"/>
              <a:gd name="T16" fmla="*/ 473 w 503"/>
              <a:gd name="T17" fmla="*/ 65 h 504"/>
              <a:gd name="T18" fmla="*/ 467 w 503"/>
              <a:gd name="T19" fmla="*/ 75 h 504"/>
              <a:gd name="T20" fmla="*/ 111 w 503"/>
              <a:gd name="T21" fmla="*/ 431 h 504"/>
              <a:gd name="T22" fmla="*/ 72 w 503"/>
              <a:gd name="T23" fmla="*/ 393 h 504"/>
              <a:gd name="T24" fmla="*/ 411 w 503"/>
              <a:gd name="T25" fmla="*/ 131 h 504"/>
              <a:gd name="T26" fmla="*/ 499 w 503"/>
              <a:gd name="T27" fmla="*/ 40 h 504"/>
              <a:gd name="T28" fmla="*/ 489 w 503"/>
              <a:gd name="T29" fmla="*/ 24 h 504"/>
              <a:gd name="T30" fmla="*/ 476 w 503"/>
              <a:gd name="T31" fmla="*/ 11 h 504"/>
              <a:gd name="T32" fmla="*/ 460 w 503"/>
              <a:gd name="T33" fmla="*/ 4 h 504"/>
              <a:gd name="T34" fmla="*/ 442 w 503"/>
              <a:gd name="T35" fmla="*/ 0 h 504"/>
              <a:gd name="T36" fmla="*/ 424 w 503"/>
              <a:gd name="T37" fmla="*/ 4 h 504"/>
              <a:gd name="T38" fmla="*/ 407 w 503"/>
              <a:gd name="T39" fmla="*/ 15 h 504"/>
              <a:gd name="T40" fmla="*/ 47 w 503"/>
              <a:gd name="T41" fmla="*/ 376 h 504"/>
              <a:gd name="T42" fmla="*/ 1 w 503"/>
              <a:gd name="T43" fmla="*/ 483 h 504"/>
              <a:gd name="T44" fmla="*/ 0 w 503"/>
              <a:gd name="T45" fmla="*/ 492 h 504"/>
              <a:gd name="T46" fmla="*/ 4 w 503"/>
              <a:gd name="T47" fmla="*/ 500 h 504"/>
              <a:gd name="T48" fmla="*/ 9 w 503"/>
              <a:gd name="T49" fmla="*/ 503 h 504"/>
              <a:gd name="T50" fmla="*/ 15 w 503"/>
              <a:gd name="T51" fmla="*/ 504 h 504"/>
              <a:gd name="T52" fmla="*/ 20 w 503"/>
              <a:gd name="T53" fmla="*/ 503 h 504"/>
              <a:gd name="T54" fmla="*/ 127 w 503"/>
              <a:gd name="T55" fmla="*/ 457 h 504"/>
              <a:gd name="T56" fmla="*/ 488 w 503"/>
              <a:gd name="T57" fmla="*/ 96 h 504"/>
              <a:gd name="T58" fmla="*/ 497 w 503"/>
              <a:gd name="T59" fmla="*/ 84 h 504"/>
              <a:gd name="T60" fmla="*/ 502 w 503"/>
              <a:gd name="T61" fmla="*/ 70 h 504"/>
              <a:gd name="T62" fmla="*/ 503 w 503"/>
              <a:gd name="T63" fmla="*/ 55 h 504"/>
              <a:gd name="T64" fmla="*/ 499 w 503"/>
              <a:gd name="T65" fmla="*/ 4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3" h="504">
                <a:moveTo>
                  <a:pt x="467" y="75"/>
                </a:moveTo>
                <a:lnTo>
                  <a:pt x="433" y="110"/>
                </a:lnTo>
                <a:lnTo>
                  <a:pt x="394" y="71"/>
                </a:lnTo>
                <a:lnTo>
                  <a:pt x="429" y="37"/>
                </a:lnTo>
                <a:lnTo>
                  <a:pt x="432" y="34"/>
                </a:lnTo>
                <a:lnTo>
                  <a:pt x="435" y="31"/>
                </a:lnTo>
                <a:lnTo>
                  <a:pt x="439" y="30"/>
                </a:lnTo>
                <a:lnTo>
                  <a:pt x="442" y="30"/>
                </a:lnTo>
                <a:lnTo>
                  <a:pt x="447" y="30"/>
                </a:lnTo>
                <a:lnTo>
                  <a:pt x="451" y="31"/>
                </a:lnTo>
                <a:lnTo>
                  <a:pt x="455" y="34"/>
                </a:lnTo>
                <a:lnTo>
                  <a:pt x="460" y="36"/>
                </a:lnTo>
                <a:lnTo>
                  <a:pt x="463" y="39"/>
                </a:lnTo>
                <a:lnTo>
                  <a:pt x="466" y="43"/>
                </a:lnTo>
                <a:lnTo>
                  <a:pt x="469" y="48"/>
                </a:lnTo>
                <a:lnTo>
                  <a:pt x="471" y="52"/>
                </a:lnTo>
                <a:lnTo>
                  <a:pt x="473" y="58"/>
                </a:lnTo>
                <a:lnTo>
                  <a:pt x="473" y="65"/>
                </a:lnTo>
                <a:lnTo>
                  <a:pt x="471" y="70"/>
                </a:lnTo>
                <a:lnTo>
                  <a:pt x="467" y="75"/>
                </a:lnTo>
                <a:lnTo>
                  <a:pt x="467" y="75"/>
                </a:lnTo>
                <a:close/>
                <a:moveTo>
                  <a:pt x="111" y="431"/>
                </a:moveTo>
                <a:lnTo>
                  <a:pt x="42" y="460"/>
                </a:lnTo>
                <a:lnTo>
                  <a:pt x="72" y="393"/>
                </a:lnTo>
                <a:lnTo>
                  <a:pt x="373" y="91"/>
                </a:lnTo>
                <a:lnTo>
                  <a:pt x="411" y="131"/>
                </a:lnTo>
                <a:lnTo>
                  <a:pt x="111" y="431"/>
                </a:lnTo>
                <a:close/>
                <a:moveTo>
                  <a:pt x="499" y="40"/>
                </a:moveTo>
                <a:lnTo>
                  <a:pt x="495" y="31"/>
                </a:lnTo>
                <a:lnTo>
                  <a:pt x="489" y="24"/>
                </a:lnTo>
                <a:lnTo>
                  <a:pt x="483" y="18"/>
                </a:lnTo>
                <a:lnTo>
                  <a:pt x="476" y="11"/>
                </a:lnTo>
                <a:lnTo>
                  <a:pt x="468" y="7"/>
                </a:lnTo>
                <a:lnTo>
                  <a:pt x="460" y="4"/>
                </a:lnTo>
                <a:lnTo>
                  <a:pt x="451" y="0"/>
                </a:lnTo>
                <a:lnTo>
                  <a:pt x="442" y="0"/>
                </a:lnTo>
                <a:lnTo>
                  <a:pt x="433" y="2"/>
                </a:lnTo>
                <a:lnTo>
                  <a:pt x="424" y="4"/>
                </a:lnTo>
                <a:lnTo>
                  <a:pt x="415" y="9"/>
                </a:lnTo>
                <a:lnTo>
                  <a:pt x="407" y="15"/>
                </a:lnTo>
                <a:lnTo>
                  <a:pt x="49" y="374"/>
                </a:lnTo>
                <a:lnTo>
                  <a:pt x="47" y="376"/>
                </a:lnTo>
                <a:lnTo>
                  <a:pt x="46" y="379"/>
                </a:lnTo>
                <a:lnTo>
                  <a:pt x="1" y="483"/>
                </a:lnTo>
                <a:lnTo>
                  <a:pt x="0" y="487"/>
                </a:lnTo>
                <a:lnTo>
                  <a:pt x="0" y="492"/>
                </a:lnTo>
                <a:lnTo>
                  <a:pt x="1" y="496"/>
                </a:lnTo>
                <a:lnTo>
                  <a:pt x="4" y="500"/>
                </a:lnTo>
                <a:lnTo>
                  <a:pt x="6" y="502"/>
                </a:lnTo>
                <a:lnTo>
                  <a:pt x="9" y="503"/>
                </a:lnTo>
                <a:lnTo>
                  <a:pt x="11" y="504"/>
                </a:lnTo>
                <a:lnTo>
                  <a:pt x="15" y="504"/>
                </a:lnTo>
                <a:lnTo>
                  <a:pt x="18" y="504"/>
                </a:lnTo>
                <a:lnTo>
                  <a:pt x="20" y="503"/>
                </a:lnTo>
                <a:lnTo>
                  <a:pt x="125" y="458"/>
                </a:lnTo>
                <a:lnTo>
                  <a:pt x="127" y="457"/>
                </a:lnTo>
                <a:lnTo>
                  <a:pt x="129" y="455"/>
                </a:lnTo>
                <a:lnTo>
                  <a:pt x="488" y="96"/>
                </a:lnTo>
                <a:lnTo>
                  <a:pt x="494" y="90"/>
                </a:lnTo>
                <a:lnTo>
                  <a:pt x="497" y="84"/>
                </a:lnTo>
                <a:lnTo>
                  <a:pt x="500" y="77"/>
                </a:lnTo>
                <a:lnTo>
                  <a:pt x="502" y="70"/>
                </a:lnTo>
                <a:lnTo>
                  <a:pt x="503" y="63"/>
                </a:lnTo>
                <a:lnTo>
                  <a:pt x="503" y="55"/>
                </a:lnTo>
                <a:lnTo>
                  <a:pt x="501" y="48"/>
                </a:lnTo>
                <a:lnTo>
                  <a:pt x="499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444904" y="1051405"/>
            <a:ext cx="5086525" cy="5232202"/>
          </a:xfrm>
          <a:prstGeom prst="rect">
            <a:avLst/>
          </a:prstGeom>
          <a:solidFill>
            <a:srgbClr val="FFDBB7"/>
          </a:solidFill>
          <a:ln w="57150">
            <a:solidFill>
              <a:srgbClr val="EAB47E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87313" algn="ctr"/>
            <a:r>
              <a:rPr lang="ru-RU" sz="2000" b="1" u="sng" dirty="0" smtClean="0">
                <a:latin typeface="Century Gothic" pitchFamily="34" charset="0"/>
              </a:rPr>
              <a:t>ПРОТЕКЦИОНИЗМ</a:t>
            </a:r>
          </a:p>
          <a:p>
            <a:pPr marL="87313"/>
            <a:endParaRPr lang="ru-RU" sz="2000" dirty="0">
              <a:latin typeface="Century Gothic" pitchFamily="34" charset="0"/>
            </a:endParaRPr>
          </a:p>
          <a:p>
            <a:pPr marL="87313"/>
            <a:r>
              <a:rPr lang="ru-RU" sz="2000" dirty="0" smtClean="0">
                <a:latin typeface="Century Gothic" pitchFamily="34" charset="0"/>
              </a:rPr>
              <a:t>- это </a:t>
            </a:r>
            <a:r>
              <a:rPr lang="ru-RU" sz="2000" dirty="0">
                <a:latin typeface="Century Gothic" pitchFamily="34" charset="0"/>
              </a:rPr>
              <a:t>ограничение импорта </a:t>
            </a:r>
            <a:r>
              <a:rPr lang="ru-RU" sz="2000" dirty="0" smtClean="0">
                <a:latin typeface="Century Gothic" pitchFamily="34" charset="0"/>
              </a:rPr>
              <a:t>для </a:t>
            </a:r>
            <a:r>
              <a:rPr lang="ru-RU" sz="2000" dirty="0">
                <a:latin typeface="Century Gothic" pitchFamily="34" charset="0"/>
              </a:rPr>
              <a:t>поддержание отечественного </a:t>
            </a:r>
            <a:r>
              <a:rPr lang="ru-RU" sz="2000" dirty="0" smtClean="0">
                <a:latin typeface="Century Gothic" pitchFamily="34" charset="0"/>
              </a:rPr>
              <a:t>производства.</a:t>
            </a:r>
          </a:p>
          <a:p>
            <a:pPr marL="87313"/>
            <a:endParaRPr lang="ru-RU" sz="2000" dirty="0" smtClean="0">
              <a:latin typeface="Century Gothic" pitchFamily="34" charset="0"/>
            </a:endParaRPr>
          </a:p>
          <a:p>
            <a:pPr marL="87313"/>
            <a:r>
              <a:rPr lang="ru-RU" sz="2000" b="1" dirty="0" smtClean="0">
                <a:latin typeface="Century Gothic" panose="020B0502020202020204" pitchFamily="34" charset="0"/>
              </a:rPr>
              <a:t>Методы:</a:t>
            </a:r>
          </a:p>
          <a:p>
            <a:pPr marL="87313"/>
            <a:endParaRPr lang="ru-RU" sz="2000" dirty="0" smtClean="0">
              <a:latin typeface="Century Gothic" panose="020B0502020202020204" pitchFamily="34" charset="0"/>
            </a:endParaRPr>
          </a:p>
          <a:p>
            <a:pPr marL="430213" indent="-342900">
              <a:buFont typeface="Arial" pitchFamily="34" charset="0"/>
              <a:buChar char="•"/>
            </a:pPr>
            <a:r>
              <a:rPr lang="ru-RU" sz="2000" dirty="0" smtClean="0">
                <a:latin typeface="Century Gothic" panose="020B0502020202020204" pitchFamily="34" charset="0"/>
              </a:rPr>
              <a:t>повышение таможенных тарифов</a:t>
            </a:r>
          </a:p>
          <a:p>
            <a:pPr marL="87313"/>
            <a:r>
              <a:rPr lang="ru-RU" sz="2000" dirty="0" smtClean="0">
                <a:latin typeface="Century Gothic" panose="020B0502020202020204" pitchFamily="34" charset="0"/>
              </a:rPr>
              <a:t>на импорт и экспорт,</a:t>
            </a:r>
          </a:p>
          <a:p>
            <a:pPr marL="430213" indent="-342900">
              <a:buFont typeface="Arial" pitchFamily="34" charset="0"/>
              <a:buChar char="•"/>
            </a:pPr>
            <a:endParaRPr lang="ru-RU" sz="2000" dirty="0" smtClean="0">
              <a:latin typeface="Century Gothic" panose="020B0502020202020204" pitchFamily="34" charset="0"/>
            </a:endParaRPr>
          </a:p>
          <a:p>
            <a:pPr marL="430213" indent="-342900">
              <a:buFont typeface="Arial" pitchFamily="34" charset="0"/>
              <a:buChar char="•"/>
            </a:pPr>
            <a:r>
              <a:rPr lang="ru-RU" sz="2000" dirty="0" smtClean="0">
                <a:latin typeface="Century Gothic" panose="020B0502020202020204" pitchFamily="34" charset="0"/>
              </a:rPr>
              <a:t>требование лицензий и</a:t>
            </a:r>
          </a:p>
          <a:p>
            <a:pPr marL="87313"/>
            <a:r>
              <a:rPr lang="ru-RU" sz="2000" dirty="0" smtClean="0">
                <a:latin typeface="Century Gothic" panose="020B0502020202020204" pitchFamily="34" charset="0"/>
              </a:rPr>
              <a:t>сертификатов иностранных товаров,</a:t>
            </a:r>
          </a:p>
          <a:p>
            <a:pPr marL="430213" indent="-342900">
              <a:buFont typeface="Arial" pitchFamily="34" charset="0"/>
              <a:buChar char="•"/>
            </a:pPr>
            <a:endParaRPr lang="ru-RU" sz="2000" dirty="0" smtClean="0">
              <a:latin typeface="Century Gothic" panose="020B0502020202020204" pitchFamily="34" charset="0"/>
            </a:endParaRPr>
          </a:p>
          <a:p>
            <a:pPr marL="430213" indent="-342900">
              <a:buFont typeface="Arial" pitchFamily="34" charset="0"/>
              <a:buChar char="•"/>
            </a:pPr>
            <a:r>
              <a:rPr lang="ru-RU" sz="2000" dirty="0" smtClean="0">
                <a:latin typeface="Century Gothic" panose="020B0502020202020204" pitchFamily="34" charset="0"/>
              </a:rPr>
              <a:t>эмбарго (полный запрет на</a:t>
            </a:r>
          </a:p>
          <a:p>
            <a:pPr marL="87313"/>
            <a:r>
              <a:rPr lang="ru-RU" sz="2000" dirty="0" smtClean="0">
                <a:latin typeface="Century Gothic" panose="020B0502020202020204" pitchFamily="34" charset="0"/>
              </a:rPr>
              <a:t>торговлю с какой-либо страной или на ввоз отдельных товаров).</a:t>
            </a:r>
            <a:endParaRPr lang="id-ID" sz="2000" dirty="0">
              <a:latin typeface="Century Gothic" panose="020B0502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1285877" y="358261"/>
            <a:ext cx="963612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 НАПРАВЛЕНИЯ ВНЕШНЕЭКОНОМИЧЕСКОЙ ПОЛИТИКИ</a:t>
            </a:r>
            <a:endParaRPr lang="id-ID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5C74FCE-67F3-40E5-8E00-405A2EB291D1}"/>
              </a:ext>
            </a:extLst>
          </p:cNvPr>
          <p:cNvSpPr txBox="1"/>
          <p:nvPr/>
        </p:nvSpPr>
        <p:spPr>
          <a:xfrm>
            <a:off x="6855104" y="1051408"/>
            <a:ext cx="5086525" cy="5232202"/>
          </a:xfrm>
          <a:prstGeom prst="rect">
            <a:avLst/>
          </a:prstGeom>
          <a:noFill/>
          <a:ln w="57150">
            <a:solidFill>
              <a:srgbClr val="EAB47E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87313" algn="ctr"/>
            <a:r>
              <a:rPr lang="ru-RU" sz="2000" b="1" u="sng" dirty="0" smtClean="0">
                <a:latin typeface="Century Gothic" pitchFamily="34" charset="0"/>
              </a:rPr>
              <a:t>ФРИТРЕДЕРСТВО</a:t>
            </a:r>
          </a:p>
          <a:p>
            <a:pPr marL="87313"/>
            <a:r>
              <a:rPr lang="ru-RU" sz="2000" dirty="0" smtClean="0">
                <a:latin typeface="Century Gothic" pitchFamily="34" charset="0"/>
              </a:rPr>
              <a:t>от англ</a:t>
            </a:r>
            <a:r>
              <a:rPr lang="ru-RU" sz="2000" dirty="0">
                <a:latin typeface="Century Gothic" pitchFamily="34" charset="0"/>
              </a:rPr>
              <a:t>. </a:t>
            </a:r>
            <a:r>
              <a:rPr lang="ru-RU" sz="2000" dirty="0" err="1">
                <a:latin typeface="Century Gothic" pitchFamily="34" charset="0"/>
              </a:rPr>
              <a:t>free</a:t>
            </a:r>
            <a:r>
              <a:rPr lang="ru-RU" sz="2000" dirty="0">
                <a:latin typeface="Century Gothic" pitchFamily="34" charset="0"/>
              </a:rPr>
              <a:t> </a:t>
            </a:r>
            <a:r>
              <a:rPr lang="ru-RU" sz="2000" dirty="0" err="1" smtClean="0">
                <a:latin typeface="Century Gothic" pitchFamily="34" charset="0"/>
              </a:rPr>
              <a:t>trade</a:t>
            </a:r>
            <a:r>
              <a:rPr lang="ru-RU" sz="2000" dirty="0" smtClean="0">
                <a:latin typeface="Century Gothic" pitchFamily="34" charset="0"/>
              </a:rPr>
              <a:t> - «</a:t>
            </a:r>
            <a:r>
              <a:rPr lang="ru-RU" sz="2000" dirty="0">
                <a:latin typeface="Century Gothic" pitchFamily="34" charset="0"/>
              </a:rPr>
              <a:t>свободная торговля</a:t>
            </a:r>
            <a:r>
              <a:rPr lang="ru-RU" sz="2000" dirty="0" smtClean="0">
                <a:latin typeface="Century Gothic" pitchFamily="34" charset="0"/>
              </a:rPr>
              <a:t>»</a:t>
            </a:r>
            <a:endParaRPr lang="ru-RU" sz="2000" dirty="0">
              <a:latin typeface="Century Gothic" pitchFamily="34" charset="0"/>
            </a:endParaRPr>
          </a:p>
          <a:p>
            <a:pPr marL="87313"/>
            <a:r>
              <a:rPr lang="ru-RU" sz="2000" dirty="0" smtClean="0">
                <a:latin typeface="Century Gothic" pitchFamily="34" charset="0"/>
              </a:rPr>
              <a:t>- это открытость внутреннего рынка для импортной продукции.</a:t>
            </a:r>
          </a:p>
          <a:p>
            <a:pPr marL="87313"/>
            <a:endParaRPr lang="ru-RU" sz="2000" dirty="0" smtClean="0">
              <a:latin typeface="Century Gothic" pitchFamily="34" charset="0"/>
            </a:endParaRPr>
          </a:p>
          <a:p>
            <a:pPr marL="87313"/>
            <a:r>
              <a:rPr lang="ru-RU" sz="2000" b="1" dirty="0" smtClean="0">
                <a:latin typeface="Century Gothic" panose="020B0502020202020204" pitchFamily="34" charset="0"/>
              </a:rPr>
              <a:t>Плюсы:</a:t>
            </a:r>
          </a:p>
          <a:p>
            <a:pPr marL="430213" indent="-342900">
              <a:buFont typeface="Arial" pitchFamily="34" charset="0"/>
              <a:buChar char="•"/>
            </a:pPr>
            <a:r>
              <a:rPr lang="ru-RU" sz="2000" dirty="0" smtClean="0">
                <a:latin typeface="Century Gothic" panose="020B0502020202020204" pitchFamily="34" charset="0"/>
              </a:rPr>
              <a:t>развитие конкуренции и улучшение</a:t>
            </a:r>
          </a:p>
          <a:p>
            <a:pPr marL="87313"/>
            <a:r>
              <a:rPr lang="ru-RU" sz="2000" dirty="0" smtClean="0">
                <a:latin typeface="Century Gothic" panose="020B0502020202020204" pitchFamily="34" charset="0"/>
              </a:rPr>
              <a:t>качества товаров и услуг;</a:t>
            </a:r>
            <a:endParaRPr lang="ru-RU" sz="2000" dirty="0">
              <a:latin typeface="Century Gothic" panose="020B0502020202020204" pitchFamily="34" charset="0"/>
            </a:endParaRPr>
          </a:p>
          <a:p>
            <a:pPr marL="430213" indent="-342900">
              <a:buFont typeface="Arial" pitchFamily="34" charset="0"/>
              <a:buChar char="•"/>
            </a:pPr>
            <a:r>
              <a:rPr lang="ru-RU" sz="2000" dirty="0" smtClean="0">
                <a:latin typeface="Century Gothic" panose="020B0502020202020204" pitchFamily="34" charset="0"/>
              </a:rPr>
              <a:t>привлечение инвестиций;</a:t>
            </a:r>
          </a:p>
          <a:p>
            <a:pPr marL="430213" indent="-342900">
              <a:buFont typeface="Arial" pitchFamily="34" charset="0"/>
              <a:buChar char="•"/>
            </a:pPr>
            <a:r>
              <a:rPr lang="ru-RU" sz="2000" dirty="0" smtClean="0">
                <a:latin typeface="Century Gothic" panose="020B0502020202020204" pitchFamily="34" charset="0"/>
              </a:rPr>
              <a:t>рост налоговых отчислений.</a:t>
            </a:r>
          </a:p>
          <a:p>
            <a:pPr marL="430213" indent="-342900">
              <a:buFont typeface="Arial" pitchFamily="34" charset="0"/>
              <a:buChar char="•"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87313"/>
            <a:r>
              <a:rPr lang="ru-RU" sz="2000" b="1" dirty="0" smtClean="0">
                <a:latin typeface="Century Gothic" panose="020B0502020202020204" pitchFamily="34" charset="0"/>
              </a:rPr>
              <a:t>Минусы:</a:t>
            </a:r>
          </a:p>
          <a:p>
            <a:pPr marL="430213" indent="-342900">
              <a:buFont typeface="Arial" pitchFamily="34" charset="0"/>
              <a:buChar char="•"/>
            </a:pPr>
            <a:r>
              <a:rPr lang="ru-RU" sz="2000" dirty="0" smtClean="0">
                <a:latin typeface="Century Gothic" panose="020B0502020202020204" pitchFamily="34" charset="0"/>
              </a:rPr>
              <a:t>падает спрос на продукцию</a:t>
            </a:r>
          </a:p>
          <a:p>
            <a:pPr marL="87313"/>
            <a:r>
              <a:rPr lang="ru-RU" sz="2000" dirty="0" smtClean="0">
                <a:latin typeface="Century Gothic" panose="020B0502020202020204" pitchFamily="34" charset="0"/>
              </a:rPr>
              <a:t>отечественных производителей,</a:t>
            </a:r>
          </a:p>
          <a:p>
            <a:pPr marL="430213" indent="-342900">
              <a:buFont typeface="Arial" pitchFamily="34" charset="0"/>
              <a:buChar char="•"/>
            </a:pPr>
            <a:r>
              <a:rPr lang="ru-RU" sz="2000" dirty="0" smtClean="0">
                <a:latin typeface="Century Gothic" panose="020B0502020202020204" pitchFamily="34" charset="0"/>
              </a:rPr>
              <a:t>сокращается отечественное</a:t>
            </a:r>
          </a:p>
          <a:p>
            <a:pPr marL="87313"/>
            <a:r>
              <a:rPr lang="ru-RU" sz="2000" dirty="0" smtClean="0">
                <a:latin typeface="Century Gothic" panose="020B0502020202020204" pitchFamily="34" charset="0"/>
              </a:rPr>
              <a:t>производство.</a:t>
            </a:r>
          </a:p>
        </p:txBody>
      </p:sp>
    </p:spTree>
    <p:extLst>
      <p:ext uri="{BB962C8B-B14F-4D97-AF65-F5344CB8AC3E}">
        <p14:creationId xmlns:p14="http://schemas.microsoft.com/office/powerpoint/2010/main" val="5066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&amp;D-Powerpoint Template_16x9">
  <a:themeElements>
    <a:clrScheme name="Balance Color">
      <a:dk1>
        <a:srgbClr val="1F1F1F"/>
      </a:dk1>
      <a:lt1>
        <a:srgbClr val="FFFFFF"/>
      </a:lt1>
      <a:dk2>
        <a:srgbClr val="202020"/>
      </a:dk2>
      <a:lt2>
        <a:srgbClr val="FFFFFF"/>
      </a:lt2>
      <a:accent1>
        <a:srgbClr val="FE1C1D"/>
      </a:accent1>
      <a:accent2>
        <a:srgbClr val="FF5757"/>
      </a:accent2>
      <a:accent3>
        <a:srgbClr val="C9D2FD"/>
      </a:accent3>
      <a:accent4>
        <a:srgbClr val="5E78FA"/>
      </a:accent4>
      <a:accent5>
        <a:srgbClr val="0420AB"/>
      </a:accent5>
      <a:accent6>
        <a:srgbClr val="021572"/>
      </a:accent6>
      <a:hlink>
        <a:srgbClr val="FF5757"/>
      </a:hlink>
      <a:folHlink>
        <a:srgbClr val="BFBFBF"/>
      </a:folHlink>
    </a:clrScheme>
    <a:fontScheme name="Montserrat_OpenSans">
      <a:majorFont>
        <a:latin typeface="Montserrat-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B&amp;D-Powerpoint Template_16x9" id="{D6003E70-2833-4847-828A-A182BBF6C8FF}" vid="{85D7DE89-D8E2-D743-952C-ED1FA0F184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B&amp;D-Powerpoint Template_16x9</Template>
  <TotalTime>7018</TotalTime>
  <Words>4148</Words>
  <Application>Microsoft Office PowerPoint</Application>
  <PresentationFormat>Произвольный</PresentationFormat>
  <Paragraphs>855</Paragraphs>
  <Slides>98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98</vt:i4>
      </vt:variant>
    </vt:vector>
  </HeadingPairs>
  <TitlesOfParts>
    <vt:vector size="99" baseType="lpstr">
      <vt:lpstr>B&amp;D-Powerpoint Template_16x9</vt:lpstr>
      <vt:lpstr>ЭКОНОМИКА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ЭКОНОМИЧЕСКИЕ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РЫНОК И ЕГО ФУНКЦИИ</vt:lpstr>
      <vt:lpstr>Презентация PowerPoint</vt:lpstr>
      <vt:lpstr>Презентация PowerPoint</vt:lpstr>
      <vt:lpstr>Презентация PowerPoint</vt:lpstr>
      <vt:lpstr>СПРОС И ПРЕДЛОЖЕНИЕ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ИЗДЕРЖКИ ПРОИЗВОДИТЕЛЯ</vt:lpstr>
      <vt:lpstr>Презентация PowerPoint</vt:lpstr>
      <vt:lpstr>Презентация PowerPoint</vt:lpstr>
      <vt:lpstr>ИСТОЧНИКИ ФИНАНСИРОВАНИЯ БИЗНЕСА</vt:lpstr>
      <vt:lpstr>Презентация PowerPoint</vt:lpstr>
      <vt:lpstr>ФУНКЦИИ ПРЕДПРИНИМАТЕЛЬСТВА</vt:lpstr>
      <vt:lpstr>Презентация PowerPoint</vt:lpstr>
      <vt:lpstr>ФИНАНСОВЫЕ ИНСТИТУТЫ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ГОСУДАРСТВЕННОЕ РЕГУЛИРОВАНИЕ ЭКОНОМИКИ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ЭКОНОМИЧЕСКИЙ РОСТ. ВВП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РЫНОК ТРУДА. БЕЗРАБОТИЦА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НАЛОГИ. ГОСУДАРСТВЕННЫЙ  БЮДЖЕТ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МИРОВАЯ ЭКОНОМИКА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Dublin_Design;Климашина В.В.</dc:creator>
  <cp:lastModifiedBy>AK</cp:lastModifiedBy>
  <cp:revision>484</cp:revision>
  <cp:lastPrinted>2017-03-09T03:48:56Z</cp:lastPrinted>
  <dcterms:created xsi:type="dcterms:W3CDTF">2016-11-10T06:07:03Z</dcterms:created>
  <dcterms:modified xsi:type="dcterms:W3CDTF">2021-06-15T17:27:35Z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1360107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